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slides/slide31.xml" ContentType="application/vnd.openxmlformats-officedocument.presentationml.slide+xml"/>
  <Override PartName="/ppt/slides/slide32.xml" ContentType="application/vnd.openxmlformats-officedocument.presentationml.slide+xml"/>
  <Override PartName="/ppt/presentation.xml" ContentType="application/vnd.openxmlformats-officedocument.presentationml.presentation.main+xml"/>
  <Override PartName="/ppt/slides/slide3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slideLayouts/slideLayout39.xml" ContentType="application/vnd.openxmlformats-officedocument.presentationml.slideLayout+xml"/>
  <Override PartName="/ppt/notesSlides/notesSlide10.xml" ContentType="application/vnd.openxmlformats-officedocument.presentationml.notesSlide+xml"/>
  <Override PartName="/ppt/slideLayouts/slideLayout25.xml" ContentType="application/vnd.openxmlformats-officedocument.presentationml.slideLayout+xml"/>
  <Override PartName="/ppt/notesSlides/notesSlide9.xml" ContentType="application/vnd.openxmlformats-officedocument.presentationml.notesSlide+xml"/>
  <Override PartName="/ppt/slideLayouts/slideLayout26.xml" ContentType="application/vnd.openxmlformats-officedocument.presentationml.slideLayout+xml"/>
  <Override PartName="/ppt/notesSlides/notesSlide8.xml" ContentType="application/vnd.openxmlformats-officedocument.presentationml.notesSlide+xml"/>
  <Override PartName="/ppt/slideLayouts/slideLayout27.xml" ContentType="application/vnd.openxmlformats-officedocument.presentationml.slideLayout+xml"/>
  <Override PartName="/ppt/slideLayouts/slideLayout48.xml" ContentType="application/vnd.openxmlformats-officedocument.presentationml.slideLayout+xml"/>
  <Override PartName="/ppt/slideLayouts/slideLayout24.xml" ContentType="application/vnd.openxmlformats-officedocument.presentationml.slideLayout+xml"/>
  <Override PartName="/ppt/notesSlides/notesSlide11.xml" ContentType="application/vnd.openxmlformats-officedocument.presentationml.notesSlide+xml"/>
  <Override PartName="/ppt/slideLayouts/slideLayout23.xml" ContentType="application/vnd.openxmlformats-officedocument.presentationml.slideLayout+xml"/>
  <Override PartName="/ppt/slideLayouts/slideLayout47.xml" ContentType="application/vnd.openxmlformats-officedocument.presentationml.slideLayout+xml"/>
  <Override PartName="/ppt/notesSlides/notesSlide14.xml" ContentType="application/vnd.openxmlformats-officedocument.presentationml.notesSlide+xml"/>
  <Override PartName="/ppt/slideLayouts/slideLayout42.xml" ContentType="application/vnd.openxmlformats-officedocument.presentationml.slideLayout+xml"/>
  <Override PartName="/ppt/notesSlides/notesSlide13.xml" ContentType="application/vnd.openxmlformats-officedocument.presentationml.notesSlide+xml"/>
  <Override PartName="/ppt/slideLayouts/slideLayout22.xml" ContentType="application/vnd.openxmlformats-officedocument.presentationml.slideLayout+xml"/>
  <Override PartName="/ppt/notesSlides/notesSlide12.xml" ContentType="application/vnd.openxmlformats-officedocument.presentationml.notesSl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27.xml" ContentType="application/vnd.openxmlformats-officedocument.presentationml.notesSlide+xml"/>
  <Override PartName="/ppt/notesSlides/notesSlide2.xml" ContentType="application/vnd.openxmlformats-officedocument.presentationml.notesSlide+xml"/>
  <Override PartName="/ppt/slideLayouts/slideLayout36.xml" ContentType="application/vnd.openxmlformats-officedocument.presentationml.slideLayout+xml"/>
  <Override PartName="/ppt/notesSlides/notesSlide1.xml" ContentType="application/vnd.openxmlformats-officedocument.presentationml.notesSl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5.xml" ContentType="application/vnd.openxmlformats-officedocument.presentationml.slideLayout+xml"/>
  <Override PartName="/ppt/notesSlides/notesSlide4.xml" ContentType="application/vnd.openxmlformats-officedocument.presentationml.notesSlide+xml"/>
  <Override PartName="/ppt/slideLayouts/slideLayout34.xml" ContentType="application/vnd.openxmlformats-officedocument.presentationml.slideLayout+xml"/>
  <Override PartName="/ppt/slideLayouts/slideLayout30.xml" ContentType="application/vnd.openxmlformats-officedocument.presentationml.slideLayout+xml"/>
  <Override PartName="/ppt/notesSlides/notesSlide6.xml" ContentType="application/vnd.openxmlformats-officedocument.presentationml.notesSlid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5.xml" ContentType="application/vnd.openxmlformats-officedocument.presentationml.notesSlide+xml"/>
  <Override PartName="/ppt/slideLayouts/slideLayout33.xml" ContentType="application/vnd.openxmlformats-officedocument.presentationml.slideLayout+xml"/>
  <Override PartName="/ppt/notesSlides/notesSlide15.xml" ContentType="application/vnd.openxmlformats-officedocument.presentationml.notesSlide+xml"/>
  <Override PartName="/ppt/slideLayouts/slideLayout21.xml" ContentType="application/vnd.openxmlformats-officedocument.presentationml.slideLayout+xml"/>
  <Override PartName="/ppt/notesSlides/notesSlide16.xml" ContentType="application/vnd.openxmlformats-officedocument.presentationml.notesSl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5.xml" ContentType="application/vnd.openxmlformats-officedocument.presentationml.notesSlide+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41.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notesSlides/notesSlide24.xml" ContentType="application/vnd.openxmlformats-officedocument.presentationml.notesSlide+xml"/>
  <Override PartName="/ppt/slideLayouts/slideLayout11.xml" ContentType="application/vnd.openxmlformats-officedocument.presentationml.slideLayout+xml"/>
  <Override PartName="/ppt/notesSlides/notesSlide19.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8.xml" ContentType="application/vnd.openxmlformats-officedocument.presentationml.notesSlide+xml"/>
  <Override PartName="/ppt/slideLayouts/slideLayout19.xml" ContentType="application/vnd.openxmlformats-officedocument.presentationml.slideLayout+xml"/>
  <Override PartName="/ppt/notesSlides/notesSlide17.xml" ContentType="application/vnd.openxmlformats-officedocument.presentationml.notesSlide+xml"/>
  <Override PartName="/ppt/slideLayouts/slideLayout20.xml" ContentType="application/vnd.openxmlformats-officedocument.presentationml.slideLayout+xml"/>
  <Override PartName="/ppt/slideLayouts/slideLayout40.xml" ContentType="application/vnd.openxmlformats-officedocument.presentationml.slideLayout+xml"/>
  <Override PartName="/ppt/slideLayouts/slideLayout16.xml" ContentType="application/vnd.openxmlformats-officedocument.presentationml.slideLayout+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2"/>
    <p:sldMasterId id="2147483664" r:id="rId3"/>
    <p:sldMasterId id="2147483688" r:id="rId4"/>
    <p:sldMasterId id="2147483720" r:id="rId5"/>
    <p:sldMasterId id="2147483737" r:id="rId6"/>
  </p:sldMasterIdLst>
  <p:notesMasterIdLst>
    <p:notesMasterId r:id="rId39"/>
  </p:notesMasterIdLst>
  <p:handoutMasterIdLst>
    <p:handoutMasterId r:id="rId40"/>
  </p:handoutMasterIdLst>
  <p:sldIdLst>
    <p:sldId id="414" r:id="rId7"/>
    <p:sldId id="612" r:id="rId8"/>
    <p:sldId id="613" r:id="rId9"/>
    <p:sldId id="614" r:id="rId10"/>
    <p:sldId id="615" r:id="rId11"/>
    <p:sldId id="616" r:id="rId12"/>
    <p:sldId id="617" r:id="rId13"/>
    <p:sldId id="618" r:id="rId14"/>
    <p:sldId id="619" r:id="rId15"/>
    <p:sldId id="620" r:id="rId16"/>
    <p:sldId id="621" r:id="rId17"/>
    <p:sldId id="622" r:id="rId18"/>
    <p:sldId id="623" r:id="rId19"/>
    <p:sldId id="624" r:id="rId20"/>
    <p:sldId id="625" r:id="rId21"/>
    <p:sldId id="589" r:id="rId22"/>
    <p:sldId id="627" r:id="rId23"/>
    <p:sldId id="628" r:id="rId24"/>
    <p:sldId id="629" r:id="rId25"/>
    <p:sldId id="630" r:id="rId26"/>
    <p:sldId id="631" r:id="rId27"/>
    <p:sldId id="632" r:id="rId28"/>
    <p:sldId id="633" r:id="rId29"/>
    <p:sldId id="634" r:id="rId30"/>
    <p:sldId id="635" r:id="rId31"/>
    <p:sldId id="636" r:id="rId32"/>
    <p:sldId id="637" r:id="rId33"/>
    <p:sldId id="638" r:id="rId34"/>
    <p:sldId id="639" r:id="rId35"/>
    <p:sldId id="640" r:id="rId36"/>
    <p:sldId id="641" r:id="rId37"/>
    <p:sldId id="553" r:id="rId38"/>
  </p:sldIdLst>
  <p:sldSz cx="9144000" cy="6858000" type="screen4x3"/>
  <p:notesSz cx="6805613" cy="99441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91B5C"/>
    <a:srgbClr val="FF7600"/>
    <a:srgbClr val="99CC00"/>
    <a:srgbClr val="675D58"/>
    <a:srgbClr val="58585A"/>
    <a:srgbClr val="00246C"/>
    <a:srgbClr val="C9DEE9"/>
    <a:srgbClr val="009999"/>
    <a:srgbClr val="872175"/>
    <a:srgbClr val="C6BC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9" autoAdjust="0"/>
    <p:restoredTop sz="58625" autoAdjust="0"/>
  </p:normalViewPr>
  <p:slideViewPr>
    <p:cSldViewPr>
      <p:cViewPr>
        <p:scale>
          <a:sx n="52" d="100"/>
          <a:sy n="52" d="100"/>
        </p:scale>
        <p:origin x="-931" y="-58"/>
      </p:cViewPr>
      <p:guideLst>
        <p:guide orient="horz" pos="2160"/>
        <p:guide pos="288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100" d="100"/>
        <a:sy n="100" d="100"/>
      </p:scale>
      <p:origin x="0" y="6691"/>
    </p:cViewPr>
  </p:sorterViewPr>
  <p:notesViewPr>
    <p:cSldViewPr>
      <p:cViewPr>
        <p:scale>
          <a:sx n="125" d="100"/>
          <a:sy n="125" d="100"/>
        </p:scale>
        <p:origin x="-348" y="846"/>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47" Type="http://schemas.openxmlformats.org/officeDocument/2006/relationships/customXml" Target="../customXml/item4.xml"/><Relationship Id="rId7" Type="http://schemas.openxmlformats.org/officeDocument/2006/relationships/slide" Target="slides/slide1.xml"/><Relationship Id="rId2" Type="http://schemas.openxmlformats.org/officeDocument/2006/relationships/slideMaster" Target="slideMasters/slideMaster1.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customXml" Target="../customXml/item2.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ustomXml" Target="../customXml/item3.xml"/><Relationship Id="rId20" Type="http://schemas.openxmlformats.org/officeDocument/2006/relationships/slide" Target="slides/slide14.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2949715" cy="49754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855898" y="0"/>
            <a:ext cx="2949715" cy="49754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1" y="9446556"/>
            <a:ext cx="2949715" cy="49754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855898" y="9446556"/>
            <a:ext cx="2949715" cy="49754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5E2A8F52-5D5E-F348-8971-795E9819BC5C}" type="slidenum">
              <a:rPr lang="en-US"/>
              <a:pPr>
                <a:defRPr/>
              </a:pPr>
              <a:t>‹#›</a:t>
            </a:fld>
            <a:endParaRPr lang="en-US"/>
          </a:p>
        </p:txBody>
      </p:sp>
    </p:spTree>
    <p:extLst>
      <p:ext uri="{BB962C8B-B14F-4D97-AF65-F5344CB8AC3E}">
        <p14:creationId xmlns:p14="http://schemas.microsoft.com/office/powerpoint/2010/main" val="26480154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9715" cy="49754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855898" y="0"/>
            <a:ext cx="2949715" cy="49754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917575" y="746125"/>
            <a:ext cx="4970463"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07724" y="4724127"/>
            <a:ext cx="4990166" cy="4474506"/>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9446556"/>
            <a:ext cx="2949715" cy="49754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855898" y="9446556"/>
            <a:ext cx="2949715" cy="49754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A921F9F1-0516-7249-8BD1-DDD6B224F66A}" type="slidenum">
              <a:rPr lang="en-US"/>
              <a:pPr>
                <a:defRPr/>
              </a:pPr>
              <a:t>‹#›</a:t>
            </a:fld>
            <a:endParaRPr lang="en-US"/>
          </a:p>
        </p:txBody>
      </p:sp>
    </p:spTree>
    <p:extLst>
      <p:ext uri="{BB962C8B-B14F-4D97-AF65-F5344CB8AC3E}">
        <p14:creationId xmlns:p14="http://schemas.microsoft.com/office/powerpoint/2010/main" val="263664092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otary.org/myrotary/j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ヒラギノ角ゴ Pro W3" charset="0"/>
                <a:cs typeface="ヒラギノ角ゴ Pro W3" charset="0"/>
              </a:defRPr>
            </a:lvl1pPr>
            <a:lvl2pPr marL="742950" indent="-285750" defTabSz="931863">
              <a:defRPr sz="2400">
                <a:solidFill>
                  <a:schemeClr val="tx1"/>
                </a:solidFill>
                <a:latin typeface="Arial" charset="0"/>
                <a:ea typeface="ヒラギノ角ゴ Pro W3" charset="0"/>
                <a:cs typeface="ヒラギノ角ゴ Pro W3" charset="0"/>
              </a:defRPr>
            </a:lvl2pPr>
            <a:lvl3pPr marL="1143000" indent="-228600" defTabSz="931863">
              <a:defRPr sz="2400">
                <a:solidFill>
                  <a:schemeClr val="tx1"/>
                </a:solidFill>
                <a:latin typeface="Arial" charset="0"/>
                <a:ea typeface="ヒラギノ角ゴ Pro W3" charset="0"/>
                <a:cs typeface="ヒラギノ角ゴ Pro W3" charset="0"/>
              </a:defRPr>
            </a:lvl3pPr>
            <a:lvl4pPr marL="1600200" indent="-228600" defTabSz="931863">
              <a:defRPr sz="2400">
                <a:solidFill>
                  <a:schemeClr val="tx1"/>
                </a:solidFill>
                <a:latin typeface="Arial" charset="0"/>
                <a:ea typeface="ヒラギノ角ゴ Pro W3" charset="0"/>
                <a:cs typeface="ヒラギノ角ゴ Pro W3" charset="0"/>
              </a:defRPr>
            </a:lvl4pPr>
            <a:lvl5pPr marL="2057400" indent="-228600" defTabSz="931863">
              <a:defRPr sz="2400">
                <a:solidFill>
                  <a:schemeClr val="tx1"/>
                </a:solidFill>
                <a:latin typeface="Arial" charset="0"/>
                <a:ea typeface="ヒラギノ角ゴ Pro W3"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E13C1B3-30A5-2D4F-89A2-C88D12DA315A}" type="slidenum">
              <a:rPr lang="en-US" sz="1200"/>
              <a:pPr/>
              <a:t>1</a:t>
            </a:fld>
            <a:endParaRPr lang="en-US" sz="1200" dirty="0"/>
          </a:p>
        </p:txBody>
      </p:sp>
      <p:sp>
        <p:nvSpPr>
          <p:cNvPr id="17410" name="Rectangle 2"/>
          <p:cNvSpPr>
            <a:spLocks noGrp="1" noRot="1" noChangeAspect="1" noChangeArrowheads="1" noTextEdit="1"/>
          </p:cNvSpPr>
          <p:nvPr>
            <p:ph type="sldImg"/>
          </p:nvPr>
        </p:nvSpPr>
        <p:spPr>
          <a:xfrm>
            <a:off x="917575" y="746125"/>
            <a:ext cx="4970463" cy="3729038"/>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本日は、ロータリーのオンラインツール、ロータリークラブ・セントラルにおけるクラブ目標の入力</a:t>
            </a:r>
            <a:r>
              <a:rPr lang="ja-JP" altLang="en-US" dirty="0">
                <a:latin typeface="Arial" panose="020B0604020202020204" pitchFamily="34" charset="0"/>
                <a:ea typeface="MS PGothic" panose="020B0600070205080204" pitchFamily="34" charset="-128"/>
                <a:cs typeface="Arial" panose="020B0604020202020204" pitchFamily="34" charset="0"/>
              </a:rPr>
              <a:t>と</a:t>
            </a:r>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確認の方法をご説明します。</a:t>
            </a:r>
            <a:r>
              <a:rPr lang="en-GB"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lang="en-GB" sz="1200" kern="1200" dirty="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latin typeface="Arial" panose="020B0604020202020204" pitchFamily="34" charset="0"/>
                <a:ea typeface="+mn-ea"/>
                <a:cs typeface="Arial" panose="020B0604020202020204" pitchFamily="34" charset="0"/>
              </a:rPr>
              <a:t>次に「ロータリアンの参加」に関する目標を入力します。このページの右上にある「編集」をクリックすると、参加目標の入力ページが開きます。</a:t>
            </a:r>
            <a:endParaRPr lang="en-US" dirty="0">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latin typeface="Arial" panose="020B0604020202020204" pitchFamily="34" charset="0"/>
                <a:ea typeface="MS PGothic" panose="020B0600070205080204" pitchFamily="34" charset="-128"/>
                <a:cs typeface="Arial" panose="020B0604020202020204" pitchFamily="34" charset="0"/>
              </a:rPr>
              <a:t>ロータリアンの参加に関する最初の目標は、「クラブで役割を担っている会員の数」です。「前年度」の数字は、ロータリーの記録に基づいて自動表示されます（前年度のクラブ役員が報告した場合）。「会員数」はクラブにおける現在の会員数で、これもロータリーの記録を基に自動的に表示されます。</a:t>
            </a:r>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baseline="0" dirty="0" smtClean="0">
                <a:latin typeface="Arial" panose="020B0604020202020204" pitchFamily="34" charset="0"/>
                <a:ea typeface="MS PGothic" panose="020B0600070205080204" pitchFamily="34" charset="-128"/>
                <a:cs typeface="Arial" panose="020B0604020202020204" pitchFamily="34" charset="0"/>
              </a:rPr>
              <a:t>会員維持の目標と同様、「クラブで役割を担っている会員の数」の</a:t>
            </a:r>
            <a:r>
              <a:rPr lang="ja-JP" altLang="en-US" dirty="0">
                <a:latin typeface="Arial" panose="020B0604020202020204" pitchFamily="34" charset="0"/>
                <a:ea typeface="MS PGothic" panose="020B0600070205080204" pitchFamily="34" charset="-128"/>
                <a:cs typeface="Arial" panose="020B0604020202020204" pitchFamily="34" charset="0"/>
              </a:rPr>
              <a:t>目標も</a:t>
            </a:r>
            <a:r>
              <a:rPr lang="ja-JP" altLang="en-US" dirty="0" smtClean="0">
                <a:latin typeface="Arial" panose="020B0604020202020204" pitchFamily="34" charset="0"/>
                <a:ea typeface="MS PGothic" panose="020B0600070205080204" pitchFamily="34" charset="-128"/>
                <a:cs typeface="Arial" panose="020B0604020202020204" pitchFamily="34" charset="0"/>
              </a:rPr>
              <a:t>、そのような会員がクラブ全体に占める割合を「％」にパーセントで、または「目標」に人数で入力できます。パーセントを入力するとそれに相当する会員数が、逆に会員数で入力すると、それに相当するパーセントが、共に自動的に表示されます。</a:t>
            </a:r>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baseline="0" dirty="0" smtClean="0">
                <a:latin typeface="Arial" panose="020B0604020202020204" pitchFamily="34" charset="0"/>
                <a:ea typeface="MS PGothic" panose="020B0600070205080204" pitchFamily="34" charset="-128"/>
                <a:cs typeface="Arial" panose="020B0604020202020204" pitchFamily="34" charset="0"/>
              </a:rPr>
              <a:t>ここで言う</a:t>
            </a:r>
            <a:r>
              <a:rPr lang="ja-JP" altLang="en-US" dirty="0" smtClean="0">
                <a:latin typeface="Arial" panose="020B0604020202020204" pitchFamily="34" charset="0"/>
                <a:ea typeface="MS PGothic" panose="020B0600070205080204" pitchFamily="34" charset="-128"/>
                <a:cs typeface="Arial" panose="020B0604020202020204" pitchFamily="34" charset="0"/>
              </a:rPr>
              <a:t>「役割」は、クラブ役員としての役割だけではなく、クラブ行事の会場入り口での挨拶、例会での講演者の紹介など、クラブにおけるどのような役割でも構いません。</a:t>
            </a:r>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baseline="0" dirty="0" smtClean="0">
                <a:latin typeface="Arial" panose="020B0604020202020204" pitchFamily="34" charset="0"/>
                <a:ea typeface="MS PGothic" panose="020B0600070205080204" pitchFamily="34" charset="-128"/>
                <a:cs typeface="Arial" panose="020B0604020202020204" pitchFamily="34" charset="0"/>
              </a:rPr>
              <a:t>年度末が近付いてきたら、実際に何人の会員が役割を務めたか考え、ロータリークラブ・セントラルにまた入り、「達成状況」を更新してください。来年度のクラブ役員が目標を立てる際に、この数が参考となります。</a:t>
            </a:r>
            <a:endParaRPr lang="en-US" dirty="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7724" y="4724126"/>
            <a:ext cx="4990166" cy="4856435"/>
          </a:xfrm>
        </p:spPr>
        <p:txBody>
          <a:bodyPr/>
          <a:lstStyle/>
          <a:p>
            <a:r>
              <a:rPr lang="ja-JP" altLang="en-US" sz="1050" dirty="0" smtClean="0">
                <a:latin typeface="Arial" panose="020B0604020202020204" pitchFamily="34" charset="0"/>
                <a:ea typeface="MS PGothic" panose="020B0600070205080204" pitchFamily="34" charset="-128"/>
                <a:cs typeface="Arial" panose="020B0604020202020204" pitchFamily="34" charset="0"/>
              </a:rPr>
              <a:t>このページでは、ロータリアンによるさまざまな参加方法を考慮しながら、この前の「クラブで役割を担っているロータリアンの数」と同様に、目標を入力してください。</a:t>
            </a:r>
            <a:endParaRPr lang="en-US" sz="1050"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sz="105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50" b="1" baseline="0" dirty="0" smtClean="0">
                <a:latin typeface="Arial" panose="020B0604020202020204" pitchFamily="34" charset="0"/>
                <a:ea typeface="MS PGothic" panose="020B0600070205080204" pitchFamily="34" charset="-128"/>
                <a:cs typeface="Arial" panose="020B0604020202020204" pitchFamily="34" charset="0"/>
              </a:rPr>
              <a:t>「クラブの奉仕活動に参加している会員の数」：</a:t>
            </a:r>
            <a:r>
              <a:rPr lang="ja-JP" altLang="en-US" sz="1050" baseline="0" dirty="0" smtClean="0">
                <a:latin typeface="Arial" panose="020B0604020202020204" pitchFamily="34" charset="0"/>
                <a:ea typeface="MS PGothic" panose="020B0600070205080204" pitchFamily="34" charset="-128"/>
                <a:cs typeface="Arial" panose="020B0604020202020204" pitchFamily="34" charset="0"/>
              </a:rPr>
              <a:t>クラブの奉仕活動に実際に参加している会員の数</a:t>
            </a:r>
            <a:endParaRPr lang="en-US" sz="105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50" b="1" dirty="0" smtClean="0">
                <a:latin typeface="Arial" panose="020B0604020202020204" pitchFamily="34" charset="0"/>
                <a:ea typeface="MS PGothic" panose="020B0600070205080204" pitchFamily="34" charset="-128"/>
                <a:cs typeface="Arial" panose="020B0604020202020204" pitchFamily="34" charset="0"/>
              </a:rPr>
              <a:t>「</a:t>
            </a:r>
            <a:r>
              <a:rPr lang="ja-JP" altLang="en-US" sz="1050" b="1" dirty="0">
                <a:latin typeface="Arial" panose="020B0604020202020204" pitchFamily="34" charset="0"/>
                <a:ea typeface="MS PGothic" panose="020B0600070205080204" pitchFamily="34" charset="-128"/>
                <a:cs typeface="Arial" panose="020B0604020202020204" pitchFamily="34" charset="0"/>
              </a:rPr>
              <a:t>クラブ</a:t>
            </a:r>
            <a:r>
              <a:rPr lang="ja-JP" altLang="en-US" sz="1050" b="1" dirty="0" smtClean="0">
                <a:latin typeface="Arial" panose="020B0604020202020204" pitchFamily="34" charset="0"/>
                <a:ea typeface="MS PGothic" panose="020B0600070205080204" pitchFamily="34" charset="-128"/>
                <a:cs typeface="Arial" panose="020B0604020202020204" pitchFamily="34" charset="0"/>
              </a:rPr>
              <a:t>の親睦活動</a:t>
            </a:r>
            <a:r>
              <a:rPr lang="ja-JP" altLang="en-US" sz="1050" b="1" dirty="0">
                <a:latin typeface="Arial" panose="020B0604020202020204" pitchFamily="34" charset="0"/>
                <a:ea typeface="MS PGothic" panose="020B0600070205080204" pitchFamily="34" charset="-128"/>
                <a:cs typeface="Arial" panose="020B0604020202020204" pitchFamily="34" charset="0"/>
              </a:rPr>
              <a:t>に参加している会員の数</a:t>
            </a:r>
            <a:r>
              <a:rPr lang="ja-JP" altLang="en-US" sz="1050" dirty="0">
                <a:latin typeface="Arial" panose="020B0604020202020204" pitchFamily="34" charset="0"/>
                <a:ea typeface="MS PGothic" panose="020B0600070205080204" pitchFamily="34" charset="-128"/>
                <a:cs typeface="Arial" panose="020B0604020202020204" pitchFamily="34" charset="0"/>
              </a:rPr>
              <a:t>」</a:t>
            </a:r>
            <a:r>
              <a:rPr lang="ja-JP" altLang="en-US" sz="1050" dirty="0" smtClean="0">
                <a:latin typeface="Arial" panose="020B0604020202020204" pitchFamily="34" charset="0"/>
                <a:ea typeface="MS PGothic" panose="020B0600070205080204" pitchFamily="34" charset="-128"/>
                <a:cs typeface="Arial" panose="020B0604020202020204" pitchFamily="34" charset="0"/>
              </a:rPr>
              <a:t>：例会以外に、クラブの交流行事に実際に参加している会員</a:t>
            </a:r>
            <a:r>
              <a:rPr lang="ja-JP" altLang="en-US" sz="1050" dirty="0">
                <a:latin typeface="Arial" panose="020B0604020202020204" pitchFamily="34" charset="0"/>
                <a:ea typeface="MS PGothic" panose="020B0600070205080204" pitchFamily="34" charset="-128"/>
                <a:cs typeface="Arial" panose="020B0604020202020204" pitchFamily="34" charset="0"/>
              </a:rPr>
              <a:t>の</a:t>
            </a:r>
            <a:r>
              <a:rPr lang="ja-JP" altLang="en-US" sz="1050" dirty="0" smtClean="0">
                <a:latin typeface="Arial" panose="020B0604020202020204" pitchFamily="34" charset="0"/>
                <a:ea typeface="MS PGothic" panose="020B0600070205080204" pitchFamily="34" charset="-128"/>
                <a:cs typeface="Arial" panose="020B0604020202020204" pitchFamily="34" charset="0"/>
              </a:rPr>
              <a:t>数。クラブが主催する家族向けの行事、クイズ大会なども含まれます。</a:t>
            </a:r>
            <a:endParaRPr lang="en-US" sz="1050" dirty="0">
              <a:latin typeface="Arial" panose="020B0604020202020204" pitchFamily="34" charset="0"/>
              <a:ea typeface="MS PGothic" panose="020B0600070205080204" pitchFamily="34" charset="-128"/>
              <a:cs typeface="Arial" panose="020B0604020202020204" pitchFamily="34" charset="0"/>
            </a:endParaRPr>
          </a:p>
          <a:p>
            <a:r>
              <a:rPr lang="ja-JP" altLang="en-US" sz="1050" b="1" baseline="0" dirty="0" smtClean="0">
                <a:latin typeface="Arial" panose="020B0604020202020204" pitchFamily="34" charset="0"/>
                <a:ea typeface="MS PGothic" panose="020B0600070205080204" pitchFamily="34" charset="-128"/>
                <a:cs typeface="Arial" panose="020B0604020202020204" pitchFamily="34" charset="0"/>
              </a:rPr>
              <a:t>「新会員を推薦した会員の数」</a:t>
            </a:r>
            <a:r>
              <a:rPr lang="ja-JP" altLang="en-US" sz="1050" baseline="0" dirty="0" smtClean="0">
                <a:latin typeface="Arial" panose="020B0604020202020204" pitchFamily="34" charset="0"/>
                <a:ea typeface="MS PGothic" panose="020B0600070205080204" pitchFamily="34" charset="-128"/>
                <a:cs typeface="Arial" panose="020B0604020202020204" pitchFamily="34" charset="0"/>
              </a:rPr>
              <a:t>：本年度中に、クラブに新会員を推薦した会員の数</a:t>
            </a:r>
            <a:endParaRPr lang="en-US" sz="105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50" b="1" baseline="0" dirty="0" smtClean="0">
                <a:latin typeface="Arial" panose="020B0604020202020204" pitchFamily="34" charset="0"/>
                <a:ea typeface="MS PGothic" panose="020B0600070205080204" pitchFamily="34" charset="-128"/>
                <a:cs typeface="Arial" panose="020B0604020202020204" pitchFamily="34" charset="0"/>
              </a:rPr>
              <a:t>「リーダー育成のプログラムや活動に参加する会員数」</a:t>
            </a:r>
            <a:r>
              <a:rPr lang="ja-JP" altLang="en-US" sz="1050" baseline="0" dirty="0" smtClean="0">
                <a:latin typeface="Arial" panose="020B0604020202020204" pitchFamily="34" charset="0"/>
                <a:ea typeface="MS PGothic" panose="020B0600070205080204" pitchFamily="34" charset="-128"/>
                <a:cs typeface="Arial" panose="020B0604020202020204" pitchFamily="34" charset="0"/>
              </a:rPr>
              <a:t>：クラブ内のグループを先導する会員の数（例</a:t>
            </a:r>
            <a:r>
              <a:rPr lang="en-US" altLang="ja-JP" sz="1050" baseline="0" dirty="0" smtClean="0">
                <a:latin typeface="Arial" panose="020B0604020202020204" pitchFamily="34" charset="0"/>
                <a:ea typeface="MS PGothic" panose="020B0600070205080204" pitchFamily="34" charset="-128"/>
                <a:cs typeface="Arial" panose="020B0604020202020204" pitchFamily="34" charset="0"/>
              </a:rPr>
              <a:t>:</a:t>
            </a:r>
            <a:r>
              <a:rPr lang="ja-JP" altLang="en-US" sz="1050" baseline="0" dirty="0" smtClean="0">
                <a:latin typeface="Arial" panose="020B0604020202020204" pitchFamily="34" charset="0"/>
                <a:ea typeface="MS PGothic" panose="020B0600070205080204" pitchFamily="34" charset="-128"/>
                <a:cs typeface="Arial" panose="020B0604020202020204" pitchFamily="34" charset="0"/>
              </a:rPr>
              <a:t>クラブ委員会のリーダーや地元でのプロジェクトにおける</a:t>
            </a:r>
            <a:r>
              <a:rPr lang="ja-JP" altLang="en-US" sz="1050" dirty="0" smtClean="0">
                <a:latin typeface="Arial" panose="020B0604020202020204" pitchFamily="34" charset="0"/>
                <a:ea typeface="MS PGothic" panose="020B0600070205080204" pitchFamily="34" charset="-128"/>
                <a:cs typeface="Arial" panose="020B0604020202020204" pitchFamily="34" charset="0"/>
              </a:rPr>
              <a:t>クラブの活動を先導する役割など）</a:t>
            </a:r>
            <a:endParaRPr lang="en-US" sz="1050" baseline="0" dirty="0" smtClean="0">
              <a:latin typeface="Arial" panose="020B0604020202020204" pitchFamily="34" charset="0"/>
              <a:ea typeface="MS PGothic" panose="020B0600070205080204" pitchFamily="34" charset="-128"/>
              <a:cs typeface="Arial" panose="020B0604020202020204" pitchFamily="34" charset="0"/>
            </a:endParaRPr>
          </a:p>
          <a:p>
            <a:r>
              <a:rPr lang="en-US" sz="1050" baseline="0" dirty="0" smtClean="0">
                <a:latin typeface="Arial" panose="020B0604020202020204" pitchFamily="34" charset="0"/>
                <a:ea typeface="MS PGothic" panose="020B0600070205080204" pitchFamily="34" charset="-128"/>
                <a:cs typeface="Arial" panose="020B0604020202020204" pitchFamily="34" charset="0"/>
              </a:rPr>
              <a:t> </a:t>
            </a:r>
            <a:r>
              <a:rPr lang="ja-JP" altLang="en-US" sz="1050" b="1" dirty="0" smtClean="0">
                <a:latin typeface="Arial" panose="020B0604020202020204" pitchFamily="34" charset="0"/>
                <a:ea typeface="MS PGothic" panose="020B0600070205080204" pitchFamily="34" charset="-128"/>
                <a:cs typeface="Arial" panose="020B0604020202020204" pitchFamily="34" charset="0"/>
              </a:rPr>
              <a:t>「ロータリアン行動グループに参加している会員の数」</a:t>
            </a:r>
            <a:r>
              <a:rPr lang="ja-JP" altLang="en-US" sz="1050" dirty="0" smtClean="0">
                <a:latin typeface="Arial" panose="020B0604020202020204" pitchFamily="34" charset="0"/>
                <a:ea typeface="MS PGothic" panose="020B0600070205080204" pitchFamily="34" charset="-128"/>
                <a:cs typeface="Arial" panose="020B0604020202020204" pitchFamily="34" charset="0"/>
              </a:rPr>
              <a:t>：正式に認定されたロータリアン行動グループ（</a:t>
            </a:r>
            <a:r>
              <a:rPr lang="en-US" altLang="ja-JP" sz="1050" dirty="0" smtClean="0">
                <a:latin typeface="Arial" panose="020B0604020202020204" pitchFamily="34" charset="0"/>
                <a:ea typeface="MS PGothic" panose="020B0600070205080204" pitchFamily="34" charset="-128"/>
                <a:cs typeface="Arial" panose="020B0604020202020204" pitchFamily="34" charset="0"/>
              </a:rPr>
              <a:t>RAG</a:t>
            </a:r>
            <a:r>
              <a:rPr lang="ja-JP" altLang="en-US" sz="1050" dirty="0" smtClean="0">
                <a:latin typeface="Arial" panose="020B0604020202020204" pitchFamily="34" charset="0"/>
                <a:ea typeface="MS PGothic" panose="020B0600070205080204" pitchFamily="34" charset="-128"/>
                <a:cs typeface="Arial" panose="020B0604020202020204" pitchFamily="34" charset="0"/>
              </a:rPr>
              <a:t>）のメンバーとなっている会員の数</a:t>
            </a:r>
            <a:endParaRPr lang="en-US" sz="1050" baseline="0"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050" b="1" dirty="0" smtClean="0">
                <a:latin typeface="Arial" panose="020B0604020202020204" pitchFamily="34" charset="0"/>
                <a:ea typeface="MS PGothic" panose="020B0600070205080204" pitchFamily="34" charset="-128"/>
                <a:cs typeface="Arial" panose="020B0604020202020204" pitchFamily="34" charset="0"/>
              </a:rPr>
              <a:t>「ロータリー親睦活動グループに参加している会員の数」</a:t>
            </a:r>
            <a:r>
              <a:rPr lang="ja-JP" altLang="en-US" sz="1050" dirty="0" smtClean="0">
                <a:latin typeface="Arial" panose="020B0604020202020204" pitchFamily="34" charset="0"/>
                <a:ea typeface="MS PGothic" panose="020B0600070205080204" pitchFamily="34" charset="-128"/>
                <a:cs typeface="Arial" panose="020B0604020202020204" pitchFamily="34" charset="0"/>
              </a:rPr>
              <a:t>：認定されたロータリー親睦活動グループの正式な会員となっているクラブ会員の数</a:t>
            </a:r>
            <a:endParaRPr lang="en-US" sz="1050" baseline="0"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050" b="1" baseline="0" dirty="0" smtClean="0">
                <a:latin typeface="Arial" panose="020B0604020202020204" pitchFamily="34" charset="0"/>
                <a:ea typeface="MS PGothic" panose="020B0600070205080204" pitchFamily="34" charset="-128"/>
                <a:cs typeface="Arial" panose="020B0604020202020204" pitchFamily="34" charset="0"/>
              </a:rPr>
              <a:t>「地区で役割を担っている会員の数」</a:t>
            </a:r>
            <a:r>
              <a:rPr lang="ja-JP" altLang="en-US" sz="1050" baseline="0" dirty="0" smtClean="0">
                <a:latin typeface="Arial" panose="020B0604020202020204" pitchFamily="34" charset="0"/>
                <a:ea typeface="MS PGothic" panose="020B0600070205080204" pitchFamily="34" charset="-128"/>
                <a:cs typeface="Arial" panose="020B0604020202020204" pitchFamily="34" charset="0"/>
              </a:rPr>
              <a:t>：地区において正式な役割を担っている会員の数（例：地区委員長、ガバナー補佐など）</a:t>
            </a:r>
            <a:endParaRPr lang="en-US" sz="1050" baseline="0"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050" b="1" dirty="0" smtClean="0">
                <a:latin typeface="Arial" panose="020B0604020202020204" pitchFamily="34" charset="0"/>
                <a:ea typeface="MS PGothic" panose="020B0600070205080204" pitchFamily="34" charset="-128"/>
                <a:cs typeface="Arial" panose="020B0604020202020204" pitchFamily="34" charset="0"/>
              </a:rPr>
              <a:t>「地区大会に参加する会員の数」</a:t>
            </a:r>
            <a:r>
              <a:rPr lang="ja-JP" altLang="en-US" sz="1050" dirty="0" smtClean="0">
                <a:latin typeface="Arial" panose="020B0604020202020204" pitchFamily="34" charset="0"/>
                <a:ea typeface="MS PGothic" panose="020B0600070205080204" pitchFamily="34" charset="-128"/>
                <a:cs typeface="Arial" panose="020B0604020202020204" pitchFamily="34" charset="0"/>
              </a:rPr>
              <a:t>：通常春に行われる地区大会に参加する会員の数</a:t>
            </a:r>
            <a:endParaRPr lang="en-US" sz="1050" baseline="0"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050" b="1" baseline="0" dirty="0" smtClean="0">
                <a:latin typeface="Arial" panose="020B0604020202020204" pitchFamily="34" charset="0"/>
                <a:ea typeface="MS PGothic" panose="020B0600070205080204" pitchFamily="34" charset="-128"/>
                <a:cs typeface="Arial" panose="020B0604020202020204" pitchFamily="34" charset="0"/>
              </a:rPr>
              <a:t>「地区協議会に参加する会員の数」</a:t>
            </a:r>
            <a:r>
              <a:rPr lang="ja-JP" altLang="en-US" sz="1050" baseline="0" dirty="0" smtClean="0">
                <a:latin typeface="Arial" panose="020B0604020202020204" pitchFamily="34" charset="0"/>
                <a:ea typeface="MS PGothic" panose="020B0600070205080204" pitchFamily="34" charset="-128"/>
                <a:cs typeface="Arial" panose="020B0604020202020204" pitchFamily="34" charset="0"/>
              </a:rPr>
              <a:t>：地区研修・協議会（通常毎年一回、地区リーダーが招集）に出席するクラブ委員会委員長の数</a:t>
            </a:r>
            <a:endParaRPr lang="en-US" sz="1050" baseline="0"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050" b="1" dirty="0" smtClean="0">
                <a:latin typeface="Arial" panose="020B0604020202020204" pitchFamily="34" charset="0"/>
                <a:ea typeface="MS PGothic" panose="020B0600070205080204" pitchFamily="34" charset="-128"/>
                <a:cs typeface="Arial" panose="020B0604020202020204" pitchFamily="34" charset="0"/>
              </a:rPr>
              <a:t>「活動に参加した会員の数」</a:t>
            </a:r>
            <a:r>
              <a:rPr lang="ja-JP" altLang="en-US" sz="1050" dirty="0" smtClean="0">
                <a:latin typeface="Arial" panose="020B0604020202020204" pitchFamily="34" charset="0"/>
                <a:ea typeface="MS PGothic" panose="020B0600070205080204" pitchFamily="34" charset="-128"/>
                <a:cs typeface="Arial" panose="020B0604020202020204" pitchFamily="34" charset="0"/>
              </a:rPr>
              <a:t>：上記の活動をすべて考慮</a:t>
            </a:r>
            <a:r>
              <a:rPr lang="ja-JP" altLang="en-US" sz="1050" dirty="0">
                <a:latin typeface="Arial" panose="020B0604020202020204" pitchFamily="34" charset="0"/>
                <a:ea typeface="MS PGothic" panose="020B0600070205080204" pitchFamily="34" charset="-128"/>
                <a:cs typeface="Arial" panose="020B0604020202020204" pitchFamily="34" charset="0"/>
              </a:rPr>
              <a:t>し</a:t>
            </a:r>
            <a:r>
              <a:rPr lang="ja-JP" altLang="en-US" sz="1050" dirty="0" smtClean="0">
                <a:latin typeface="Arial" panose="020B0604020202020204" pitchFamily="34" charset="0"/>
                <a:ea typeface="MS PGothic" panose="020B0600070205080204" pitchFamily="34" charset="-128"/>
                <a:cs typeface="Arial" panose="020B0604020202020204" pitchFamily="34" charset="0"/>
              </a:rPr>
              <a:t>、本年度参加した会員の総数（延ではなく、個別の会員数）。上記目標の</a:t>
            </a:r>
            <a:r>
              <a:rPr lang="ja-JP" altLang="en-US" sz="1050" dirty="0">
                <a:latin typeface="Arial" panose="020B0604020202020204" pitchFamily="34" charset="0"/>
                <a:ea typeface="MS PGothic" panose="020B0600070205080204" pitchFamily="34" charset="-128"/>
                <a:cs typeface="Arial" panose="020B0604020202020204" pitchFamily="34" charset="0"/>
              </a:rPr>
              <a:t>合計ではなく</a:t>
            </a:r>
            <a:r>
              <a:rPr lang="ja-JP" altLang="en-US" sz="1050" dirty="0" smtClean="0">
                <a:latin typeface="Arial" panose="020B0604020202020204" pitchFamily="34" charset="0"/>
                <a:ea typeface="MS PGothic" panose="020B0600070205080204" pitchFamily="34" charset="-128"/>
                <a:cs typeface="Arial" panose="020B0604020202020204" pitchFamily="34" charset="0"/>
              </a:rPr>
              <a:t>、それらと別の目標として設定。</a:t>
            </a:r>
            <a:endParaRPr lang="en-US" sz="105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5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05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これらの目標の入力が完了したら、「保存」をクリックすると、「クラブ」のタブに戻ります。</a:t>
            </a:r>
            <a:endParaRPr lang="en-US" sz="105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endParaRPr lang="en-US" sz="1050" dirty="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latin typeface="Arial" panose="020B0604020202020204" pitchFamily="34" charset="0"/>
                <a:ea typeface="MS PGothic" panose="020B0600070205080204" pitchFamily="34" charset="-128"/>
                <a:cs typeface="Arial" panose="020B0604020202020204" pitchFamily="34" charset="0"/>
              </a:rPr>
              <a:t>次は、「クラブのコミュニケーション」に関する目標です。入力するには、「編集」をクリックします。</a:t>
            </a:r>
            <a:endParaRPr lang="en-US" dirty="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000" dirty="0" smtClean="0">
                <a:latin typeface="Arial" panose="020B0604020202020204" pitchFamily="34" charset="0"/>
                <a:ea typeface="MS PGothic" panose="020B0600070205080204" pitchFamily="34" charset="-128"/>
                <a:cs typeface="Arial" panose="020B0604020202020204" pitchFamily="34" charset="0"/>
              </a:rPr>
              <a:t>「クラブのコミュニケーション」に関する最初の目標は、クラブの戦略計画についてです。</a:t>
            </a:r>
            <a:r>
              <a:rPr lang="en-US" sz="1000" baseline="0" dirty="0" smtClean="0">
                <a:latin typeface="Arial" panose="020B0604020202020204" pitchFamily="34" charset="0"/>
                <a:ea typeface="MS PGothic" panose="020B0600070205080204" pitchFamily="34" charset="-128"/>
                <a:cs typeface="Arial" panose="020B0604020202020204" pitchFamily="34" charset="0"/>
              </a:rPr>
              <a:t> </a:t>
            </a:r>
          </a:p>
          <a:p>
            <a:endParaRPr lang="en-US" sz="10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dirty="0" smtClean="0">
                <a:latin typeface="Arial" panose="020B0604020202020204" pitchFamily="34" charset="0"/>
                <a:ea typeface="MS PGothic" panose="020B0600070205080204" pitchFamily="34" charset="-128"/>
                <a:cs typeface="Arial" panose="020B0604020202020204" pitchFamily="34" charset="0"/>
              </a:rPr>
              <a:t>（前年度のガバナー補佐がロータリーに報告した場合）</a:t>
            </a:r>
            <a:r>
              <a:rPr lang="ja-JP" altLang="en-US" sz="1000" baseline="0" dirty="0" smtClean="0">
                <a:latin typeface="Arial" panose="020B0604020202020204" pitchFamily="34" charset="0"/>
                <a:ea typeface="MS PGothic" panose="020B0600070205080204" pitchFamily="34" charset="-128"/>
                <a:cs typeface="Arial" panose="020B0604020202020204" pitchFamily="34" charset="0"/>
              </a:rPr>
              <a:t>「前年度」の欄には、前年度このクラブが戦略計画を立てたかどうかが表示されます。「目標」は、▼をクリックし「はい」または「いいえ」をお選びください（既に戦略計画を立てた、または立てようと思っている場合は、「はい」。戦略計画を立てていない、または立てる意思がない場合は、「いいえ」）。</a:t>
            </a:r>
            <a:endParaRPr lang="en-US" sz="1000"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sz="10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baseline="0" dirty="0" smtClean="0">
                <a:latin typeface="Arial" panose="020B0604020202020204" pitchFamily="34" charset="0"/>
                <a:ea typeface="MS PGothic" panose="020B0600070205080204" pitchFamily="34" charset="-128"/>
                <a:cs typeface="Arial" panose="020B0604020202020204" pitchFamily="34" charset="0"/>
              </a:rPr>
              <a:t>次は「</a:t>
            </a:r>
            <a:r>
              <a:rPr lang="en-US" altLang="ja-JP" sz="1000" baseline="0" dirty="0" smtClean="0">
                <a:latin typeface="Arial" panose="020B0604020202020204" pitchFamily="34" charset="0"/>
                <a:ea typeface="MS PGothic" panose="020B0600070205080204" pitchFamily="34" charset="-128"/>
                <a:cs typeface="Arial" panose="020B0604020202020204" pitchFamily="34" charset="0"/>
              </a:rPr>
              <a:t>1</a:t>
            </a:r>
            <a:r>
              <a:rPr lang="ja-JP" altLang="en-US" sz="1000" baseline="0" dirty="0" smtClean="0">
                <a:latin typeface="Arial" panose="020B0604020202020204" pitchFamily="34" charset="0"/>
                <a:ea typeface="MS PGothic" panose="020B0600070205080204" pitchFamily="34" charset="-128"/>
                <a:cs typeface="Arial" panose="020B0604020202020204" pitchFamily="34" charset="0"/>
              </a:rPr>
              <a:t>年間に実施するクラブ協議会の数」に関する目標です。クラブで開催を予定している協議会の回数を入力します。</a:t>
            </a:r>
            <a:endParaRPr lang="en-US" sz="1000"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sz="10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baseline="0" dirty="0" smtClean="0">
                <a:latin typeface="Arial" panose="020B0604020202020204" pitchFamily="34" charset="0"/>
                <a:ea typeface="MS PGothic" panose="020B0600070205080204" pitchFamily="34" charset="-128"/>
                <a:cs typeface="Arial" panose="020B0604020202020204" pitchFamily="34" charset="0"/>
              </a:rPr>
              <a:t>その次の項目は、クラブにおけるウェブサイト</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やソーシャルメディアのページを常に更新し、それらにクラブの現在の活動を反映させることを目標とする場合は「はい」、そうでなければ「いいえ」を選んでください。</a:t>
            </a:r>
            <a:endParaRPr lang="en-US" sz="1000"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sz="10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dirty="0">
                <a:latin typeface="Arial" panose="020B0604020202020204" pitchFamily="34" charset="0"/>
                <a:ea typeface="MS PGothic" panose="020B0600070205080204" pitchFamily="34" charset="-128"/>
                <a:cs typeface="Arial" panose="020B0604020202020204" pitchFamily="34" charset="0"/>
              </a:rPr>
              <a:t>次</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の「</a:t>
            </a:r>
            <a:r>
              <a:rPr lang="en-US" altLang="ja-JP" sz="1000" dirty="0" smtClean="0">
                <a:latin typeface="Arial" panose="020B0604020202020204" pitchFamily="34" charset="0"/>
                <a:ea typeface="MS PGothic" panose="020B0600070205080204" pitchFamily="34" charset="-128"/>
                <a:cs typeface="Arial" panose="020B0604020202020204" pitchFamily="34" charset="0"/>
              </a:rPr>
              <a:t>1</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カ月間に配信（配布）する通信物の数」は、毎月会員に送られる</a:t>
            </a:r>
            <a:r>
              <a:rPr lang="en-US" altLang="ja-JP" sz="1000" dirty="0" smtClean="0">
                <a:latin typeface="Arial" panose="020B0604020202020204" pitchFamily="34" charset="0"/>
                <a:ea typeface="MS PGothic" panose="020B0600070205080204" pitchFamily="34" charset="-128"/>
                <a:cs typeface="Arial" panose="020B0604020202020204" pitchFamily="34" charset="0"/>
              </a:rPr>
              <a:t>E</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メール、ニュースレター／月信、郵送物などの数です。目標数を入力してください。</a:t>
            </a:r>
            <a:r>
              <a:rPr lang="en-US" sz="1000" baseline="0" dirty="0" smtClean="0">
                <a:latin typeface="Arial" panose="020B0604020202020204" pitchFamily="34" charset="0"/>
                <a:ea typeface="MS PGothic" panose="020B0600070205080204" pitchFamily="34" charset="-128"/>
                <a:cs typeface="Arial" panose="020B0604020202020204" pitchFamily="34" charset="0"/>
              </a:rPr>
              <a:t> </a:t>
            </a:r>
          </a:p>
          <a:p>
            <a:endParaRPr lang="en-US" sz="10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baseline="0" dirty="0" smtClean="0">
                <a:latin typeface="Arial" panose="020B0604020202020204" pitchFamily="34" charset="0"/>
                <a:ea typeface="MS PGothic" panose="020B0600070205080204" pitchFamily="34" charset="-128"/>
                <a:cs typeface="Arial" panose="020B0604020202020204" pitchFamily="34" charset="0"/>
              </a:rPr>
              <a:t>「</a:t>
            </a:r>
            <a:r>
              <a:rPr lang="en-US" altLang="ja-JP" sz="1000" baseline="0" dirty="0" smtClean="0">
                <a:latin typeface="Arial" panose="020B0604020202020204" pitchFamily="34" charset="0"/>
                <a:ea typeface="MS PGothic" panose="020B0600070205080204" pitchFamily="34" charset="-128"/>
                <a:cs typeface="Arial" panose="020B0604020202020204" pitchFamily="34" charset="0"/>
              </a:rPr>
              <a:t>1</a:t>
            </a:r>
            <a:r>
              <a:rPr lang="ja-JP" altLang="en-US" sz="1000" baseline="0" dirty="0" smtClean="0">
                <a:latin typeface="Arial" panose="020B0604020202020204" pitchFamily="34" charset="0"/>
                <a:ea typeface="MS PGothic" panose="020B0600070205080204" pitchFamily="34" charset="-128"/>
                <a:cs typeface="Arial" panose="020B0604020202020204" pitchFamily="34" charset="0"/>
              </a:rPr>
              <a:t>年間に例会以外に行われる会員の親睦活動の数」には、クイズ</a:t>
            </a:r>
            <a:r>
              <a:rPr lang="ja-JP" altLang="en-US" sz="1000" dirty="0">
                <a:latin typeface="Arial" panose="020B0604020202020204" pitchFamily="34" charset="0"/>
                <a:ea typeface="MS PGothic" panose="020B0600070205080204" pitchFamily="34" charset="-128"/>
                <a:cs typeface="Arial" panose="020B0604020202020204" pitchFamily="34" charset="0"/>
              </a:rPr>
              <a:t>大会、家族を交えた地元</a:t>
            </a:r>
            <a:r>
              <a:rPr lang="ja-JP" altLang="en-US" sz="1000" baseline="0" dirty="0" smtClean="0">
                <a:latin typeface="Arial" panose="020B0604020202020204" pitchFamily="34" charset="0"/>
                <a:ea typeface="MS PGothic" panose="020B0600070205080204" pitchFamily="34" charset="-128"/>
                <a:cs typeface="Arial" panose="020B0604020202020204" pitchFamily="34" charset="0"/>
              </a:rPr>
              <a:t>行事などへの参加なども含まれます。</a:t>
            </a:r>
            <a:endParaRPr lang="en-US" altLang="ja-JP" sz="1000"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altLang="ja-JP" sz="1000" dirty="0">
              <a:latin typeface="Arial" panose="020B0604020202020204" pitchFamily="34" charset="0"/>
              <a:ea typeface="MS PGothic" panose="020B0600070205080204" pitchFamily="34" charset="-128"/>
              <a:cs typeface="Arial" panose="020B0604020202020204" pitchFamily="34" charset="0"/>
            </a:endParaRPr>
          </a:p>
          <a:p>
            <a:r>
              <a:rPr lang="ja-JP" altLang="en-US" sz="1000" dirty="0">
                <a:latin typeface="Arial" panose="020B0604020202020204" pitchFamily="34" charset="0"/>
                <a:ea typeface="MS PGothic" panose="020B0600070205080204" pitchFamily="34" charset="-128"/>
                <a:cs typeface="Arial" panose="020B0604020202020204" pitchFamily="34" charset="0"/>
              </a:rPr>
              <a:t>年度末には、これらすべての目標について、この</a:t>
            </a:r>
            <a:r>
              <a:rPr lang="en-US" altLang="ja-JP" sz="1000" dirty="0">
                <a:latin typeface="Arial" panose="020B0604020202020204" pitchFamily="34" charset="0"/>
                <a:ea typeface="MS PGothic" panose="020B0600070205080204" pitchFamily="34" charset="-128"/>
                <a:cs typeface="Arial" panose="020B0604020202020204" pitchFamily="34" charset="0"/>
              </a:rPr>
              <a:t>1</a:t>
            </a:r>
            <a:r>
              <a:rPr lang="ja-JP" altLang="en-US" sz="1000" dirty="0">
                <a:latin typeface="Arial" panose="020B0604020202020204" pitchFamily="34" charset="0"/>
                <a:ea typeface="MS PGothic" panose="020B0600070205080204" pitchFamily="34" charset="-128"/>
                <a:cs typeface="Arial" panose="020B0604020202020204" pitchFamily="34" charset="0"/>
              </a:rPr>
              <a:t>年の実際の状況に基づき、「達成状況」を入力してください。</a:t>
            </a:r>
            <a:endParaRPr lang="en-US" sz="1000" dirty="0">
              <a:latin typeface="Arial" panose="020B0604020202020204" pitchFamily="34" charset="0"/>
              <a:ea typeface="MS PGothic" panose="020B0600070205080204" pitchFamily="34" charset="-128"/>
              <a:cs typeface="Arial" panose="020B0604020202020204" pitchFamily="34" charset="0"/>
            </a:endParaRPr>
          </a:p>
          <a:p>
            <a:endParaRPr lang="en-US" altLang="ja-JP" sz="10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dirty="0">
                <a:latin typeface="Arial" panose="020B0604020202020204" pitchFamily="34" charset="0"/>
                <a:ea typeface="MS PGothic" panose="020B0600070205080204" pitchFamily="34" charset="-128"/>
                <a:cs typeface="Arial" panose="020B0604020202020204" pitchFamily="34" charset="0"/>
              </a:rPr>
              <a:t>納得の</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ゆく目標</a:t>
            </a:r>
            <a:r>
              <a:rPr lang="ja-JP" altLang="en-US" sz="1000" dirty="0">
                <a:latin typeface="Arial" panose="020B0604020202020204" pitchFamily="34" charset="0"/>
                <a:ea typeface="MS PGothic" panose="020B0600070205080204" pitchFamily="34" charset="-128"/>
                <a:cs typeface="Arial" panose="020B0604020202020204" pitchFamily="34" charset="0"/>
              </a:rPr>
              <a:t>が入力できたら、「保存」をクリックしてください</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。「クラブ」の</a:t>
            </a:r>
            <a:r>
              <a:rPr lang="ja-JP" altLang="en-US" sz="1000" dirty="0">
                <a:latin typeface="Arial" panose="020B0604020202020204" pitchFamily="34" charset="0"/>
                <a:ea typeface="MS PGothic" panose="020B0600070205080204" pitchFamily="34" charset="-128"/>
                <a:cs typeface="Arial" panose="020B0604020202020204" pitchFamily="34" charset="0"/>
              </a:rPr>
              <a:t>タブの最初のページに戻ります。</a:t>
            </a:r>
          </a:p>
          <a:p>
            <a:endParaRPr lang="en-US" altLang="ja-JP" sz="1000" dirty="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latin typeface="Arial" panose="020B0604020202020204" pitchFamily="34" charset="0"/>
                <a:ea typeface="MS PGothic" panose="020B0600070205080204" pitchFamily="34" charset="-128"/>
                <a:cs typeface="Arial" panose="020B0604020202020204" pitchFamily="34" charset="0"/>
              </a:rPr>
              <a:t>次は、クラブにおける広報に関する目標です。「編集」をクリックして入力してください。</a:t>
            </a:r>
            <a:endParaRPr lang="en-US" dirty="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000" dirty="0" smtClean="0">
                <a:latin typeface="Arial" panose="020B0604020202020204" pitchFamily="34" charset="0"/>
                <a:ea typeface="MS PGothic" panose="020B0600070205080204" pitchFamily="34" charset="-128"/>
                <a:cs typeface="Arial" panose="020B0604020202020204" pitchFamily="34" charset="0"/>
              </a:rPr>
              <a:t>広報の分野では以下の目標を入力できます。</a:t>
            </a:r>
            <a:endParaRPr lang="en-US" altLang="ja-JP" sz="1000" dirty="0" smtClean="0">
              <a:latin typeface="Arial" panose="020B0604020202020204" pitchFamily="34" charset="0"/>
              <a:ea typeface="MS PGothic" panose="020B0600070205080204" pitchFamily="34" charset="-128"/>
              <a:cs typeface="Arial" panose="020B0604020202020204" pitchFamily="34" charset="0"/>
            </a:endParaRPr>
          </a:p>
          <a:p>
            <a:endParaRPr lang="en-US" sz="1000" dirty="0">
              <a:latin typeface="Arial" panose="020B0604020202020204" pitchFamily="34" charset="0"/>
              <a:ea typeface="MS PGothic" panose="020B0600070205080204" pitchFamily="34" charset="-128"/>
              <a:cs typeface="Arial" panose="020B0604020202020204" pitchFamily="34" charset="0"/>
            </a:endParaRPr>
          </a:p>
          <a:p>
            <a:r>
              <a:rPr lang="ja-JP" altLang="en-US" sz="1000" b="1" dirty="0" smtClean="0">
                <a:latin typeface="Arial" panose="020B0604020202020204" pitchFamily="34" charset="0"/>
                <a:ea typeface="MS PGothic" panose="020B0600070205080204" pitchFamily="34" charset="-128"/>
                <a:cs typeface="Arial" panose="020B0604020202020204" pitchFamily="34" charset="0"/>
              </a:rPr>
              <a:t>「クラブ</a:t>
            </a:r>
            <a:r>
              <a:rPr lang="ja-JP" altLang="en-US" sz="1000" b="1" dirty="0">
                <a:latin typeface="Arial" panose="020B0604020202020204" pitchFamily="34" charset="0"/>
                <a:ea typeface="MS PGothic" panose="020B0600070205080204" pitchFamily="34" charset="-128"/>
                <a:cs typeface="Arial" panose="020B0604020202020204" pitchFamily="34" charset="0"/>
              </a:rPr>
              <a:t>のウェブサイト</a:t>
            </a:r>
            <a:r>
              <a:rPr lang="ja-JP" altLang="en-US" sz="1000" b="1" dirty="0" smtClean="0">
                <a:latin typeface="Arial" panose="020B0604020202020204" pitchFamily="34" charset="0"/>
                <a:ea typeface="MS PGothic" panose="020B0600070205080204" pitchFamily="34" charset="-128"/>
                <a:cs typeface="Arial" panose="020B0604020202020204" pitchFamily="34" charset="0"/>
              </a:rPr>
              <a:t>を</a:t>
            </a:r>
            <a:r>
              <a:rPr lang="en-US" altLang="ja-JP" sz="1000" b="1" dirty="0" smtClean="0">
                <a:latin typeface="Arial" panose="020B0604020202020204" pitchFamily="34" charset="0"/>
                <a:ea typeface="MS PGothic" panose="020B0600070205080204" pitchFamily="34" charset="-128"/>
                <a:cs typeface="Arial" panose="020B0604020202020204" pitchFamily="34" charset="0"/>
              </a:rPr>
              <a:t>1</a:t>
            </a:r>
            <a:r>
              <a:rPr lang="ja-JP" altLang="en-US" sz="1000" b="1" dirty="0" smtClean="0">
                <a:latin typeface="Arial" panose="020B0604020202020204" pitchFamily="34" charset="0"/>
                <a:ea typeface="MS PGothic" panose="020B0600070205080204" pitchFamily="34" charset="-128"/>
                <a:cs typeface="Arial" panose="020B0604020202020204" pitchFamily="34" charset="0"/>
              </a:rPr>
              <a:t>カ月に更新する回数」</a:t>
            </a:r>
            <a:r>
              <a:rPr lang="ja-JP" altLang="en-US" sz="1000" b="1" dirty="0" smtClean="0">
                <a:latin typeface="Arial" panose="020B0604020202020204" pitchFamily="34" charset="0"/>
                <a:ea typeface="MS PGothic" panose="020B0600070205080204" pitchFamily="34" charset="-128"/>
                <a:cs typeface="Arial" panose="020B0604020202020204" pitchFamily="34" charset="0"/>
                <a:sym typeface="Wingdings" panose="05000000000000000000" pitchFamily="2" charset="2"/>
              </a:rPr>
              <a:t>：</a:t>
            </a:r>
            <a:r>
              <a:rPr lang="ja-JP" altLang="en-US" sz="1000" dirty="0" smtClean="0">
                <a:latin typeface="Arial" panose="020B0604020202020204" pitchFamily="34" charset="0"/>
                <a:ea typeface="MS PGothic" panose="020B0600070205080204" pitchFamily="34" charset="-128"/>
                <a:cs typeface="Arial" panose="020B0604020202020204" pitchFamily="34" charset="0"/>
                <a:sym typeface="Wingdings" panose="05000000000000000000" pitchFamily="2" charset="2"/>
              </a:rPr>
              <a:t>（前年度にロータリーに報告された場合）</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「前年度」の数字は自動表示されます。クラブが毎月ウェブサイトをする予定回数を「目標」に入力してください。</a:t>
            </a:r>
            <a:endParaRPr lang="en-US" altLang="ja-JP" sz="100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b="1" baseline="0" dirty="0" smtClean="0">
                <a:latin typeface="Arial" panose="020B0604020202020204" pitchFamily="34" charset="0"/>
                <a:ea typeface="MS PGothic" panose="020B0600070205080204" pitchFamily="34" charset="-128"/>
                <a:cs typeface="Arial" panose="020B0604020202020204" pitchFamily="34" charset="0"/>
              </a:rPr>
              <a:t>「クラブのプロジェクトを取り上げた</a:t>
            </a:r>
            <a:r>
              <a:rPr lang="en-US" altLang="ja-JP" sz="1000" b="1" baseline="0" dirty="0" smtClean="0">
                <a:latin typeface="Arial" panose="020B0604020202020204" pitchFamily="34" charset="0"/>
                <a:ea typeface="MS PGothic" panose="020B0600070205080204" pitchFamily="34" charset="-128"/>
                <a:cs typeface="Arial" panose="020B0604020202020204" pitchFamily="34" charset="0"/>
              </a:rPr>
              <a:t>1</a:t>
            </a:r>
            <a:r>
              <a:rPr lang="ja-JP" altLang="en-US" sz="1000" b="1" baseline="0" dirty="0" smtClean="0">
                <a:latin typeface="Arial" panose="020B0604020202020204" pitchFamily="34" charset="0"/>
                <a:ea typeface="MS PGothic" panose="020B0600070205080204" pitchFamily="34" charset="-128"/>
                <a:cs typeface="Arial" panose="020B0604020202020204" pitchFamily="34" charset="0"/>
              </a:rPr>
              <a:t>年間のメディア記事や番組（印刷・放送）の数」</a:t>
            </a:r>
            <a:r>
              <a:rPr lang="ja-JP" altLang="en-US" sz="1000" baseline="0" dirty="0" smtClean="0">
                <a:latin typeface="Arial" panose="020B0604020202020204" pitchFamily="34" charset="0"/>
                <a:ea typeface="MS PGothic" panose="020B0600070205080204" pitchFamily="34" charset="-128"/>
                <a:cs typeface="Arial" panose="020B0604020202020204" pitchFamily="34" charset="0"/>
              </a:rPr>
              <a:t>：クラブが目指す件数を入力します。</a:t>
            </a:r>
            <a:endParaRPr lang="en-US" altLang="ja-JP" sz="10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b="1" dirty="0" smtClean="0">
                <a:latin typeface="Arial" panose="020B0604020202020204" pitchFamily="34" charset="0"/>
                <a:ea typeface="MS PGothic" panose="020B0600070205080204" pitchFamily="34" charset="-128"/>
                <a:cs typeface="Arial" panose="020B0604020202020204" pitchFamily="34" charset="0"/>
              </a:rPr>
              <a:t>「</a:t>
            </a:r>
            <a:r>
              <a:rPr lang="en-US" altLang="ja-JP" sz="1000" b="1" dirty="0" smtClean="0">
                <a:latin typeface="Arial" panose="020B0604020202020204" pitchFamily="34" charset="0"/>
                <a:ea typeface="MS PGothic" panose="020B0600070205080204" pitchFamily="34" charset="-128"/>
                <a:cs typeface="Arial" panose="020B0604020202020204" pitchFamily="34" charset="0"/>
              </a:rPr>
              <a:t>1</a:t>
            </a:r>
            <a:r>
              <a:rPr lang="ja-JP" altLang="en-US" sz="1000" b="1" dirty="0" smtClean="0">
                <a:latin typeface="Arial" panose="020B0604020202020204" pitchFamily="34" charset="0"/>
                <a:ea typeface="MS PGothic" panose="020B0600070205080204" pitchFamily="34" charset="-128"/>
                <a:cs typeface="Arial" panose="020B0604020202020204" pitchFamily="34" charset="0"/>
              </a:rPr>
              <a:t>年間に掲載・放送する広告の数」：</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地元の場所・新聞・ラジオ・テレビにおいて掲載・放送を予定する広告の数を入力してください。</a:t>
            </a:r>
            <a:endParaRPr lang="en-US" altLang="ja-JP" sz="1000" dirty="0" smtClean="0">
              <a:latin typeface="Arial" panose="020B0604020202020204" pitchFamily="34" charset="0"/>
              <a:ea typeface="MS PGothic" panose="020B0600070205080204" pitchFamily="34" charset="-128"/>
              <a:cs typeface="Arial" panose="020B0604020202020204" pitchFamily="34" charset="0"/>
            </a:endParaRPr>
          </a:p>
          <a:p>
            <a:r>
              <a:rPr lang="en-US" sz="1000" baseline="0" dirty="0" smtClean="0">
                <a:latin typeface="Arial" panose="020B0604020202020204" pitchFamily="34" charset="0"/>
                <a:ea typeface="MS PGothic" panose="020B0600070205080204" pitchFamily="34" charset="-128"/>
                <a:cs typeface="Arial" panose="020B0604020202020204" pitchFamily="34" charset="0"/>
              </a:rPr>
              <a:t> </a:t>
            </a:r>
            <a:r>
              <a:rPr lang="ja-JP" altLang="en-US" sz="1000" b="1" baseline="0" dirty="0" smtClean="0">
                <a:latin typeface="Arial" panose="020B0604020202020204" pitchFamily="34" charset="0"/>
                <a:ea typeface="MS PGothic" panose="020B0600070205080204" pitchFamily="34" charset="-128"/>
                <a:cs typeface="Arial" panose="020B0604020202020204" pitchFamily="34" charset="0"/>
              </a:rPr>
              <a:t>「クラブのプロジェクトや例会に</a:t>
            </a:r>
            <a:r>
              <a:rPr lang="en-US" altLang="ja-JP" sz="1000" b="1" baseline="0" dirty="0" smtClean="0">
                <a:latin typeface="Arial" panose="020B0604020202020204" pitchFamily="34" charset="0"/>
                <a:ea typeface="MS PGothic" panose="020B0600070205080204" pitchFamily="34" charset="-128"/>
                <a:cs typeface="Arial" panose="020B0604020202020204" pitchFamily="34" charset="0"/>
              </a:rPr>
              <a:t>1</a:t>
            </a:r>
            <a:r>
              <a:rPr lang="ja-JP" altLang="en-US" sz="1000" b="1" baseline="0" dirty="0" smtClean="0">
                <a:latin typeface="Arial" panose="020B0604020202020204" pitchFamily="34" charset="0"/>
                <a:ea typeface="MS PGothic" panose="020B0600070205080204" pitchFamily="34" charset="-128"/>
                <a:cs typeface="Arial" panose="020B0604020202020204" pitchFamily="34" charset="0"/>
              </a:rPr>
              <a:t>カ月に招くメディア関係者の数」</a:t>
            </a:r>
            <a:r>
              <a:rPr lang="ja-JP" altLang="en-US" sz="1000" baseline="0" dirty="0" smtClean="0">
                <a:latin typeface="Arial" panose="020B0604020202020204" pitchFamily="34" charset="0"/>
                <a:ea typeface="MS PGothic" panose="020B0600070205080204" pitchFamily="34" charset="-128"/>
                <a:cs typeface="Arial" panose="020B0604020202020204" pitchFamily="34" charset="0"/>
              </a:rPr>
              <a:t>：毎月、クラブの行事やプロジェクトにクラブから招待するメディア業界の関係者の人数</a:t>
            </a:r>
            <a:endParaRPr lang="en-US" altLang="ja-JP" sz="10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b="1" dirty="0" smtClean="0">
                <a:latin typeface="Arial" panose="020B0604020202020204" pitchFamily="34" charset="0"/>
                <a:ea typeface="MS PGothic" panose="020B0600070205080204" pitchFamily="34" charset="-128"/>
                <a:cs typeface="Arial" panose="020B0604020202020204" pitchFamily="34" charset="0"/>
              </a:rPr>
              <a:t>「奉仕活動について人々に伝えるためのソーシャルメディアの活用」</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：フェイスブック、ツイッターなどでクラブにおける奉仕活動の機会を伝えている、またはそれを目指す場合は「はい」、そうでない場合は「いいえ」。</a:t>
            </a:r>
            <a:endParaRPr lang="en-US" altLang="ja-JP" sz="100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b="1" baseline="0" dirty="0" smtClean="0">
                <a:latin typeface="Arial" panose="020B0604020202020204" pitchFamily="34" charset="0"/>
                <a:ea typeface="MS PGothic" panose="020B0600070205080204" pitchFamily="34" charset="-128"/>
                <a:cs typeface="Arial" panose="020B0604020202020204" pitchFamily="34" charset="0"/>
              </a:rPr>
              <a:t>「</a:t>
            </a:r>
            <a:r>
              <a:rPr lang="en-US" altLang="ja-JP" sz="1000" b="1" baseline="0" dirty="0" smtClean="0">
                <a:latin typeface="Arial" panose="020B0604020202020204" pitchFamily="34" charset="0"/>
                <a:ea typeface="MS PGothic" panose="020B0600070205080204" pitchFamily="34" charset="-128"/>
                <a:cs typeface="Arial" panose="020B0604020202020204" pitchFamily="34" charset="0"/>
              </a:rPr>
              <a:t>RI</a:t>
            </a:r>
            <a:r>
              <a:rPr lang="ja-JP" altLang="en-US" sz="1000" b="1" dirty="0" smtClean="0">
                <a:latin typeface="Arial" panose="020B0604020202020204" pitchFamily="34" charset="0"/>
                <a:ea typeface="MS PGothic" panose="020B0600070205080204" pitchFamily="34" charset="-128"/>
                <a:cs typeface="Arial" panose="020B0604020202020204" pitchFamily="34" charset="0"/>
              </a:rPr>
              <a:t>が作成した広告素材の使用</a:t>
            </a:r>
            <a:r>
              <a:rPr lang="ja-JP" altLang="en-US" sz="1000" b="1" baseline="0" dirty="0" smtClean="0">
                <a:latin typeface="Arial" panose="020B0604020202020204" pitchFamily="34" charset="0"/>
                <a:ea typeface="MS PGothic" panose="020B0600070205080204" pitchFamily="34" charset="-128"/>
                <a:cs typeface="Arial" panose="020B0604020202020204" pitchFamily="34" charset="0"/>
              </a:rPr>
              <a:t>」</a:t>
            </a:r>
            <a:r>
              <a:rPr lang="en-US" altLang="ja-JP" sz="1000" baseline="0" dirty="0" smtClean="0">
                <a:latin typeface="Arial" panose="020B0604020202020204" pitchFamily="34" charset="0"/>
                <a:ea typeface="MS PGothic" panose="020B0600070205080204" pitchFamily="34" charset="-128"/>
                <a:cs typeface="Arial" panose="020B0604020202020204" pitchFamily="34" charset="0"/>
              </a:rPr>
              <a:t>:</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地元でクラブを推進するために</a:t>
            </a:r>
            <a:r>
              <a:rPr lang="en-US" altLang="ja-JP" sz="1000" dirty="0" smtClean="0">
                <a:latin typeface="Arial" panose="020B0604020202020204" pitchFamily="34" charset="0"/>
                <a:ea typeface="MS PGothic" panose="020B0600070205080204" pitchFamily="34" charset="-128"/>
                <a:cs typeface="Arial" panose="020B0604020202020204" pitchFamily="34" charset="0"/>
              </a:rPr>
              <a:t>RI</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の広告素材を使用している、または使用することを目指す場合は「はい」。そうでない場合は「いいえ」</a:t>
            </a:r>
            <a:endParaRPr lang="en-US" altLang="ja-JP" sz="100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b="1" dirty="0" smtClean="0">
                <a:latin typeface="Arial" panose="020B0604020202020204" pitchFamily="34" charset="0"/>
                <a:ea typeface="MS PGothic" panose="020B0600070205080204" pitchFamily="34" charset="-128"/>
                <a:cs typeface="Arial" panose="020B0604020202020204" pitchFamily="34" charset="0"/>
              </a:rPr>
              <a:t>「地区公共イメージ補助金への参加」</a:t>
            </a:r>
            <a:r>
              <a:rPr lang="en-US" altLang="ja-JP" sz="1000" dirty="0" smtClean="0">
                <a:latin typeface="Arial" panose="020B0604020202020204" pitchFamily="34" charset="0"/>
                <a:ea typeface="MS PGothic" panose="020B0600070205080204" pitchFamily="34" charset="-128"/>
                <a:cs typeface="Arial" panose="020B0604020202020204" pitchFamily="34" charset="0"/>
              </a:rPr>
              <a:t>:</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現在、クラブが地区の公共イメージ補助金を利用している、または申請することを目標とする場合は「はい」。そうでない場合は「いいえ」。</a:t>
            </a:r>
            <a:endParaRPr lang="en-US" altLang="ja-JP" sz="1000" b="1" dirty="0" smtClean="0">
              <a:latin typeface="Arial" panose="020B0604020202020204" pitchFamily="34" charset="0"/>
              <a:ea typeface="MS PGothic" panose="020B0600070205080204" pitchFamily="34" charset="-128"/>
              <a:cs typeface="Arial" panose="020B0604020202020204" pitchFamily="34" charset="0"/>
            </a:endParaRPr>
          </a:p>
          <a:p>
            <a:endParaRPr lang="en-US" sz="1000" b="1"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baseline="0" dirty="0" smtClean="0">
                <a:latin typeface="Arial" panose="020B0604020202020204" pitchFamily="34" charset="0"/>
                <a:ea typeface="MS PGothic" panose="020B0600070205080204" pitchFamily="34" charset="-128"/>
                <a:cs typeface="Arial" panose="020B0604020202020204" pitchFamily="34" charset="0"/>
              </a:rPr>
              <a:t>これらすべての目標についても、年度末に、この</a:t>
            </a:r>
            <a:r>
              <a:rPr lang="en-US" altLang="ja-JP" sz="1000" baseline="0" dirty="0" smtClean="0">
                <a:latin typeface="Arial" panose="020B0604020202020204" pitchFamily="34" charset="0"/>
                <a:ea typeface="MS PGothic" panose="020B0600070205080204" pitchFamily="34" charset="-128"/>
                <a:cs typeface="Arial" panose="020B0604020202020204" pitchFamily="34" charset="0"/>
              </a:rPr>
              <a:t>1</a:t>
            </a:r>
            <a:r>
              <a:rPr lang="ja-JP" altLang="en-US" sz="1000" baseline="0" dirty="0" smtClean="0">
                <a:latin typeface="Arial" panose="020B0604020202020204" pitchFamily="34" charset="0"/>
                <a:ea typeface="MS PGothic" panose="020B0600070205080204" pitchFamily="34" charset="-128"/>
                <a:cs typeface="Arial" panose="020B0604020202020204" pitchFamily="34" charset="0"/>
              </a:rPr>
              <a:t>年の実際の状況に基づき、「達成状況」を入力してください。</a:t>
            </a:r>
            <a:endParaRPr lang="en-US" altLang="ja-JP" sz="1000" baseline="0" dirty="0" smtClean="0">
              <a:latin typeface="Arial" panose="020B0604020202020204" pitchFamily="34" charset="0"/>
              <a:ea typeface="MS PGothic" panose="020B0600070205080204" pitchFamily="34" charset="-128"/>
              <a:cs typeface="Arial" panose="020B0604020202020204" pitchFamily="34" charset="0"/>
            </a:endParaRPr>
          </a:p>
          <a:p>
            <a:endParaRPr lang="ja-JP" altLang="en-US" sz="10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000" dirty="0">
                <a:latin typeface="Arial" panose="020B0604020202020204" pitchFamily="34" charset="0"/>
                <a:ea typeface="MS PGothic" panose="020B0600070205080204" pitchFamily="34" charset="-128"/>
                <a:cs typeface="Arial" panose="020B0604020202020204" pitchFamily="34" charset="0"/>
              </a:rPr>
              <a:t>納得の</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ゆく目標</a:t>
            </a:r>
            <a:r>
              <a:rPr lang="ja-JP" altLang="en-US" sz="1000" dirty="0">
                <a:latin typeface="Arial" panose="020B0604020202020204" pitchFamily="34" charset="0"/>
                <a:ea typeface="MS PGothic" panose="020B0600070205080204" pitchFamily="34" charset="-128"/>
                <a:cs typeface="Arial" panose="020B0604020202020204" pitchFamily="34" charset="0"/>
              </a:rPr>
              <a:t>が入力できたら、「保存」をクリックしてください。「クラブ」のタブの最初のページに戻ります</a:t>
            </a:r>
            <a:r>
              <a:rPr lang="ja-JP" altLang="en-US" sz="1000" dirty="0" smtClean="0">
                <a:latin typeface="Arial" panose="020B0604020202020204" pitchFamily="34" charset="0"/>
                <a:ea typeface="MS PGothic" panose="020B0600070205080204" pitchFamily="34" charset="-128"/>
                <a:cs typeface="Arial" panose="020B0604020202020204" pitchFamily="34" charset="0"/>
              </a:rPr>
              <a:t>。</a:t>
            </a:r>
            <a:endParaRPr lang="en-US" sz="1000" dirty="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534" y="723578"/>
            <a:ext cx="4970463" cy="3729038"/>
          </a:xfrm>
        </p:spPr>
      </p:sp>
      <p:sp>
        <p:nvSpPr>
          <p:cNvPr id="3" name="Notes Placeholder 2"/>
          <p:cNvSpPr>
            <a:spLocks noGrp="1"/>
          </p:cNvSpPr>
          <p:nvPr>
            <p:ph type="body" idx="1"/>
          </p:nvPr>
        </p:nvSpPr>
        <p:spPr/>
        <p:txBody>
          <a:bodyPr/>
          <a:lstStyle/>
          <a:p>
            <a:r>
              <a:rPr lang="ja-JP" altLang="en-US" dirty="0" smtClean="0">
                <a:latin typeface="Arial" panose="020B0604020202020204" pitchFamily="34" charset="0"/>
                <a:ea typeface="MS PGothic" panose="020B0600070205080204" pitchFamily="34" charset="-128"/>
                <a:cs typeface="Arial" panose="020B0604020202020204" pitchFamily="34" charset="0"/>
              </a:rPr>
              <a:t>これで、「クラブ」のタブにある目標の入力が終わりました。次に、「奉仕」のタブをクリックしてください。「奉仕プロジェクトと活動」のグラフが表示されます。</a:t>
            </a:r>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dirty="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下にスクロールすると、「奉仕プロジェクトと活動」の目標と現時点での状況が表示されています。目標を入力・変更するには、「編集」をクリックします。</a:t>
            </a:r>
            <a:endParaRPr lang="en-US" sz="1200" b="0" kern="1200" baseline="0" dirty="0" smtClean="0">
              <a:solidFill>
                <a:srgbClr val="D91B5C"/>
              </a:solidFill>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100" dirty="0" smtClean="0">
                <a:latin typeface="Arial" panose="020B0604020202020204" pitchFamily="34" charset="0"/>
                <a:ea typeface="MS PGothic" panose="020B0600070205080204" pitchFamily="34" charset="-128"/>
                <a:cs typeface="Arial" panose="020B0604020202020204" pitchFamily="34" charset="0"/>
              </a:rPr>
              <a:t>奉仕プロジェクトと活動に関する目標の入力方法をご説明します。入力すべきデータの種類が分かりやすいよう、このスライドでは、データが既に表示されている例をお見せしています。</a:t>
            </a:r>
            <a:endParaRPr lang="en-US" sz="1100"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sz="11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100" baseline="0" dirty="0" smtClean="0">
                <a:latin typeface="Arial" panose="020B0604020202020204" pitchFamily="34" charset="0"/>
                <a:ea typeface="MS PGothic" panose="020B0600070205080204" pitchFamily="34" charset="-128"/>
                <a:cs typeface="Arial" panose="020B0604020202020204" pitchFamily="34" charset="0"/>
              </a:rPr>
              <a:t>スライドで赤い枠に囲まれている「目標合計」には、クラブが本年度に計画しているプロジェクトや活動の件数を入力します。</a:t>
            </a:r>
            <a:endParaRPr lang="en-US" sz="1100"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sz="11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100" baseline="0" dirty="0" smtClean="0">
                <a:latin typeface="Arial" panose="020B0604020202020204" pitchFamily="34" charset="0"/>
                <a:ea typeface="MS PGothic" panose="020B0600070205080204" pitchFamily="34" charset="-128"/>
                <a:cs typeface="Arial" panose="020B0604020202020204" pitchFamily="34" charset="0"/>
              </a:rPr>
              <a:t>その下に緑色で表示されている「達成状況」の数字は、さらに下で、クラブの皆さまが「達成」に印を付けた奉仕プロジェクトの合計数が、自動的に表示されます。</a:t>
            </a:r>
            <a:endParaRPr lang="en-US" altLang="ja-JP" sz="1100"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sz="11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100" baseline="0" dirty="0" smtClean="0">
                <a:latin typeface="Arial" panose="020B0604020202020204" pitchFamily="34" charset="0"/>
                <a:ea typeface="MS PGothic" panose="020B0600070205080204" pitchFamily="34" charset="-128"/>
                <a:cs typeface="Arial" panose="020B0604020202020204" pitchFamily="34" charset="0"/>
              </a:rPr>
              <a:t>各プロジェクトについて、「タイトル」や「活動概要」を入力することもできます。</a:t>
            </a:r>
            <a:endParaRPr lang="en-US" sz="1100"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sz="1100" baseline="0"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100" baseline="0" dirty="0" smtClean="0">
                <a:latin typeface="Arial" panose="020B0604020202020204" pitchFamily="34" charset="0"/>
                <a:ea typeface="MS PGothic" panose="020B0600070205080204" pitchFamily="34" charset="-128"/>
                <a:cs typeface="Arial" panose="020B0604020202020204" pitchFamily="34" charset="0"/>
              </a:rPr>
              <a:t>「活動概要」</a:t>
            </a:r>
            <a:r>
              <a:rPr lang="ja-JP" altLang="en-US" sz="1100" dirty="0">
                <a:latin typeface="Arial" panose="020B0604020202020204" pitchFamily="34" charset="0"/>
                <a:ea typeface="MS PGothic" panose="020B0600070205080204" pitchFamily="34" charset="-128"/>
                <a:cs typeface="Arial" panose="020B0604020202020204" pitchFamily="34" charset="0"/>
              </a:rPr>
              <a:t>のボックスの</a:t>
            </a:r>
            <a:r>
              <a:rPr lang="ja-JP" altLang="en-US" sz="1100" dirty="0" smtClean="0">
                <a:latin typeface="Arial" panose="020B0604020202020204" pitchFamily="34" charset="0"/>
                <a:ea typeface="MS PGothic" panose="020B0600070205080204" pitchFamily="34" charset="-128"/>
                <a:cs typeface="Arial" panose="020B0604020202020204" pitchFamily="34" charset="0"/>
              </a:rPr>
              <a:t>下にある「プロジェクトの詳細を表示」</a:t>
            </a:r>
            <a:r>
              <a:rPr lang="ja-JP" altLang="en-US" sz="1100" dirty="0">
                <a:latin typeface="Arial" panose="020B0604020202020204" pitchFamily="34" charset="0"/>
                <a:ea typeface="MS PGothic" panose="020B0600070205080204" pitchFamily="34" charset="-128"/>
                <a:cs typeface="Arial" panose="020B0604020202020204" pitchFamily="34" charset="0"/>
              </a:rPr>
              <a:t>（</a:t>
            </a:r>
            <a:r>
              <a:rPr lang="ja-JP" altLang="en-US" sz="1100" dirty="0" smtClean="0">
                <a:latin typeface="Arial" panose="020B0604020202020204" pitchFamily="34" charset="0"/>
                <a:ea typeface="MS PGothic" panose="020B0600070205080204" pitchFamily="34" charset="-128"/>
                <a:cs typeface="Arial" panose="020B0604020202020204" pitchFamily="34" charset="0"/>
              </a:rPr>
              <a:t>スライドではオレンジ色の枠）をクリックする</a:t>
            </a:r>
            <a:r>
              <a:rPr lang="ja-JP" altLang="en-US" sz="1100" dirty="0">
                <a:latin typeface="Arial" panose="020B0604020202020204" pitchFamily="34" charset="0"/>
                <a:ea typeface="MS PGothic" panose="020B0600070205080204" pitchFamily="34" charset="-128"/>
                <a:cs typeface="Arial" panose="020B0604020202020204" pitchFamily="34" charset="0"/>
              </a:rPr>
              <a:t>と</a:t>
            </a:r>
            <a:r>
              <a:rPr lang="ja-JP" altLang="en-US" sz="1100" dirty="0" smtClean="0">
                <a:latin typeface="Arial" panose="020B0604020202020204" pitchFamily="34" charset="0"/>
                <a:ea typeface="MS PGothic" panose="020B0600070205080204" pitchFamily="34" charset="-128"/>
                <a:cs typeface="Arial" panose="020B0604020202020204" pitchFamily="34" charset="0"/>
              </a:rPr>
              <a:t>、ページが拡大し、プロジェクトのリソースの詳細を入力することも可能です。「ボランティアの合計時間数」、「ボランティアの人数」、「現金寄付」のボックスには、入力例が表示されています。各プロジェクトに必要となるリソースを入力してください。</a:t>
            </a:r>
            <a:endPar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endParaRPr lang="en-US" sz="1100"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sz="1100" dirty="0">
                <a:latin typeface="Arial" panose="020B0604020202020204" pitchFamily="34" charset="0"/>
                <a:ea typeface="MS PGothic" panose="020B0600070205080204" pitchFamily="34" charset="-128"/>
                <a:cs typeface="Arial" panose="020B0604020202020204" pitchFamily="34" charset="0"/>
              </a:rPr>
              <a:t>また</a:t>
            </a:r>
            <a:r>
              <a:rPr lang="ja-JP" altLang="en-US" sz="1100" dirty="0" smtClean="0">
                <a:latin typeface="Arial" panose="020B0604020202020204" pitchFamily="34" charset="0"/>
                <a:ea typeface="MS PGothic" panose="020B0600070205080204" pitchFamily="34" charset="-128"/>
                <a:cs typeface="Arial" panose="020B0604020202020204" pitchFamily="34" charset="0"/>
              </a:rPr>
              <a:t>、プロジェクトのために現物拠出を受ける（または受けた）場合には、そのデータを入力することもできます。その場合、各物資ごとに「物資の種類」、「数量」、「価値合計」をすべて入力してください。拠出を受けた物資が</a:t>
            </a:r>
            <a:r>
              <a:rPr lang="ja-JP" altLang="en-US" sz="1100" dirty="0">
                <a:latin typeface="Arial" panose="020B0604020202020204" pitchFamily="34" charset="0"/>
                <a:ea typeface="MS PGothic" panose="020B0600070205080204" pitchFamily="34" charset="-128"/>
                <a:cs typeface="Arial" panose="020B0604020202020204" pitchFamily="34" charset="0"/>
              </a:rPr>
              <a:t>さらに</a:t>
            </a:r>
            <a:r>
              <a:rPr lang="ja-JP" altLang="en-US" sz="1100" dirty="0" smtClean="0">
                <a:latin typeface="Arial" panose="020B0604020202020204" pitchFamily="34" charset="0"/>
                <a:ea typeface="MS PGothic" panose="020B0600070205080204" pitchFamily="34" charset="-128"/>
                <a:cs typeface="Arial" panose="020B0604020202020204" pitchFamily="34" charset="0"/>
              </a:rPr>
              <a:t>ある場合は、「価値合計」ボックスの右にある緑色の「＋」をクリックすると、行が追加されます。</a:t>
            </a:r>
            <a:endParaRPr lang="en-US" sz="1100" baseline="0" dirty="0" smtClean="0">
              <a:latin typeface="Arial" panose="020B0604020202020204" pitchFamily="34" charset="0"/>
              <a:ea typeface="MS PGothic" panose="020B0600070205080204" pitchFamily="34" charset="-128"/>
              <a:cs typeface="Arial" panose="020B0604020202020204" pitchFamily="34" charset="0"/>
            </a:endParaRPr>
          </a:p>
          <a:p>
            <a:r>
              <a:rPr lang="en-US" sz="1100" baseline="0" dirty="0" smtClean="0">
                <a:latin typeface="Arial" panose="020B0604020202020204" pitchFamily="34" charset="0"/>
                <a:ea typeface="MS PGothic" panose="020B0600070205080204" pitchFamily="34" charset="-128"/>
                <a:cs typeface="Arial" panose="020B0604020202020204" pitchFamily="34" charset="0"/>
              </a:rPr>
              <a:t> </a:t>
            </a:r>
            <a:endParaRPr lang="en-US" sz="1100" dirty="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7724" y="4724126"/>
            <a:ext cx="4990166" cy="4640411"/>
          </a:xfrm>
        </p:spPr>
        <p:txBody>
          <a:bodyPr/>
          <a:lstStyle/>
          <a:p>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まず</a:t>
            </a:r>
            <a:r>
              <a:rPr lang="en-US" altLang="ja-JP" dirty="0">
                <a:latin typeface="Arial" panose="020B0604020202020204" pitchFamily="34" charset="0"/>
                <a:ea typeface="MS PGothic" panose="020B0600070205080204" pitchFamily="34" charset="-128"/>
                <a:cs typeface="Arial" panose="020B0604020202020204" pitchFamily="34" charset="0"/>
              </a:rPr>
              <a:t>My ROTARY</a:t>
            </a:r>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にログインします。</a:t>
            </a:r>
            <a:r>
              <a:rPr lang="en-US" altLang="ja-JP"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hlinkClick r:id="rId3"/>
              </a:rPr>
              <a:t>www.rotary.org/myrotary/ja</a:t>
            </a:r>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のページを開いてください。</a:t>
            </a:r>
            <a:r>
              <a:rPr lang="ja-JP" altLang="en-US" dirty="0" smtClean="0">
                <a:latin typeface="Arial" panose="020B0604020202020204" pitchFamily="34" charset="0"/>
                <a:ea typeface="MS PGothic" panose="020B0600070205080204" pitchFamily="34" charset="-128"/>
                <a:cs typeface="Arial" panose="020B0604020202020204" pitchFamily="34" charset="0"/>
              </a:rPr>
              <a:t>ページ中ほどの左端にある「ログインする／アカウント登録」をクリックしてください（前回からのログインがまだ有効である場合はその必要はありません）。</a:t>
            </a:r>
            <a:endParaRPr lang="en-US" b="0" baseline="0" dirty="0" smtClean="0">
              <a:solidFill>
                <a:srgbClr val="D91B5C"/>
              </a:solidFill>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latin typeface="Arial" panose="020B0604020202020204" pitchFamily="34" charset="0"/>
                <a:ea typeface="+mn-ea"/>
                <a:cs typeface="Arial" panose="020B0604020202020204" pitchFamily="34" charset="0"/>
              </a:rPr>
              <a:t>「詳細」をクリックすると、「プロジェクトのカテゴリー」、「パートナー（協力者）」、「調達資金」の資金源を指定できます。ロータリー財団補助金が資金源となる場合は、補助金番号を入力することもできます。「カテゴリー」以外は、複数の項目を選ぶことも可能です。</a:t>
            </a:r>
            <a:endParaRPr lang="en-US" altLang="ja-JP" dirty="0" smtClean="0">
              <a:latin typeface="Arial" panose="020B0604020202020204" pitchFamily="34" charset="0"/>
              <a:ea typeface="+mn-ea"/>
              <a:cs typeface="Arial" panose="020B0604020202020204" pitchFamily="34" charset="0"/>
            </a:endParaRPr>
          </a:p>
          <a:p>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r>
              <a:rPr lang="ja-JP" altLang="en-US" dirty="0">
                <a:latin typeface="Arial" panose="020B0604020202020204" pitchFamily="34" charset="0"/>
                <a:ea typeface="+mn-ea"/>
                <a:cs typeface="Arial" panose="020B0604020202020204" pitchFamily="34" charset="0"/>
              </a:rPr>
              <a:t>納得</a:t>
            </a:r>
            <a:r>
              <a:rPr lang="ja-JP" altLang="en-US" dirty="0" smtClean="0">
                <a:latin typeface="Arial" panose="020B0604020202020204" pitchFamily="34" charset="0"/>
                <a:ea typeface="+mn-ea"/>
                <a:cs typeface="Arial" panose="020B0604020202020204" pitchFamily="34" charset="0"/>
              </a:rPr>
              <a:t>のゆく目標が入力できたら、「保存」をクリックしてください。「奉仕」のタブの最初のページに戻ります。</a:t>
            </a:r>
            <a:endParaRPr lang="en-US" dirty="0">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baseline="0" dirty="0" smtClean="0">
                <a:latin typeface="MS PGothic" panose="020B0600070205080204" pitchFamily="34" charset="-128"/>
                <a:ea typeface="MS PGothic" panose="020B0600070205080204" pitchFamily="34" charset="-128"/>
              </a:rPr>
              <a:t>次は、「新世代クラブ」に関する目標です。「編集」をクリックしてください。</a:t>
            </a:r>
            <a:endParaRPr lang="en-US" baseline="0" dirty="0" smtClean="0">
              <a:latin typeface="MS PGothic" panose="020B0600070205080204" pitchFamily="34" charset="-128"/>
              <a:ea typeface="MS PGothic" panose="020B0600070205080204" pitchFamily="34" charset="-128"/>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ea typeface="MS PGothic" panose="020B0600070205080204" pitchFamily="34" charset="-128"/>
                <a:cs typeface="Arial" panose="020B0604020202020204" pitchFamily="34" charset="0"/>
              </a:rPr>
              <a:t>「奉仕」</a:t>
            </a:r>
            <a:r>
              <a:rPr lang="ja-JP" altLang="en-US" dirty="0">
                <a:latin typeface="Arial" panose="020B0604020202020204" pitchFamily="34" charset="0"/>
                <a:ea typeface="MS PGothic" panose="020B0600070205080204" pitchFamily="34" charset="-128"/>
                <a:cs typeface="Arial" panose="020B0604020202020204" pitchFamily="34" charset="0"/>
              </a:rPr>
              <a:t>の最初の目標</a:t>
            </a:r>
            <a:r>
              <a:rPr lang="ja-JP" altLang="en-US" dirty="0" smtClean="0">
                <a:latin typeface="Arial" panose="020B0604020202020204" pitchFamily="34" charset="0"/>
                <a:ea typeface="MS PGothic" panose="020B0600070205080204" pitchFamily="34" charset="-128"/>
                <a:cs typeface="Arial" panose="020B0604020202020204" pitchFamily="34" charset="0"/>
              </a:rPr>
              <a:t>は、「ローターアクトクラブの数」に関する目標です。</a:t>
            </a:r>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ea typeface="MS PGothic" panose="020B0600070205080204" pitchFamily="34" charset="-128"/>
                <a:cs typeface="Arial" panose="020B0604020202020204" pitchFamily="34" charset="0"/>
              </a:rPr>
              <a:t>「前年度」の下には、クラブが前年度にスポンサークラブとなったローターアクトクラブの数が表示されています。「目標」には、現在既にスポンサーとなっているローターアクトクラブの数に加え、皆さまの年度にクラブが新たにスポンサーとなることを計画しているローターアクトクラブの数（該当する場合）の合計を入力します。</a:t>
            </a:r>
            <a:endParaRPr lang="en-US" altLang="ja-JP"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二つ目の目標は、「インターアクトクラブの数」です。「ローターアクトクラブの数」と同様に、インターアクトクラブについて「目標」を入力してください。</a:t>
            </a: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これら二つの目標の「達成状況」は、いずれもロータリーが、記録に基づいて自動表示します。</a:t>
            </a: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これらについても、納得のゆく目標が入力できたら、「保存」をクリックすると、「奉仕」</a:t>
            </a:r>
            <a:r>
              <a:rPr lang="ja-JP" altLang="en-US" dirty="0">
                <a:latin typeface="Arial" panose="020B0604020202020204" pitchFamily="34" charset="0"/>
                <a:ea typeface="MS PGothic" panose="020B0600070205080204" pitchFamily="34" charset="-128"/>
                <a:cs typeface="Arial" panose="020B0604020202020204" pitchFamily="34" charset="0"/>
              </a:rPr>
              <a:t>の</a:t>
            </a:r>
            <a:r>
              <a:rPr lang="ja-JP" altLang="en-US" dirty="0" smtClean="0">
                <a:latin typeface="Arial" panose="020B0604020202020204" pitchFamily="34" charset="0"/>
                <a:ea typeface="MS PGothic" panose="020B0600070205080204" pitchFamily="34" charset="-128"/>
                <a:cs typeface="Arial" panose="020B0604020202020204" pitchFamily="34" charset="0"/>
              </a:rPr>
              <a:t>タブ</a:t>
            </a:r>
            <a:r>
              <a:rPr lang="ja-JP" altLang="en-US" dirty="0">
                <a:latin typeface="Arial" panose="020B0604020202020204" pitchFamily="34" charset="0"/>
                <a:ea typeface="MS PGothic" panose="020B0600070205080204" pitchFamily="34" charset="-128"/>
                <a:cs typeface="Arial" panose="020B0604020202020204" pitchFamily="34" charset="0"/>
              </a:rPr>
              <a:t>の最初のページに戻ります</a:t>
            </a:r>
            <a:r>
              <a:rPr lang="ja-JP" altLang="en-US" dirty="0" smtClean="0">
                <a:latin typeface="Arial" panose="020B0604020202020204" pitchFamily="34" charset="0"/>
                <a:ea typeface="MS PGothic" panose="020B0600070205080204" pitchFamily="34" charset="-128"/>
                <a:cs typeface="Arial" panose="020B0604020202020204" pitchFamily="34" charset="0"/>
              </a:rPr>
              <a:t>。</a:t>
            </a:r>
            <a:endParaRPr lang="en-US"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latin typeface="Arial" panose="020B0604020202020204" pitchFamily="34" charset="0"/>
                <a:ea typeface="MS PGothic" panose="020B0600070205080204" pitchFamily="34" charset="-128"/>
                <a:cs typeface="Arial" panose="020B0604020202020204" pitchFamily="34" charset="0"/>
              </a:rPr>
              <a:t>「新世代の参加者」に関する目標です。入力するには、また「編集」をクリックしてください。</a:t>
            </a:r>
            <a:endParaRPr lang="en-US" baseline="0" dirty="0" smtClean="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ea typeface="MS PGothic" panose="020B0600070205080204" pitchFamily="34" charset="-128"/>
                <a:cs typeface="Arial" panose="020B0604020202020204" pitchFamily="34" charset="0"/>
              </a:rPr>
              <a:t>まず、「クラブが受け入れる青少年交換学生の数」に関する目標です。</a:t>
            </a:r>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baseline="0" dirty="0" smtClean="0">
                <a:latin typeface="Arial" panose="020B0604020202020204" pitchFamily="34" charset="0"/>
                <a:ea typeface="MS PGothic" panose="020B0600070205080204" pitchFamily="34" charset="-128"/>
                <a:cs typeface="Arial" panose="020B0604020202020204" pitchFamily="34" charset="0"/>
              </a:rPr>
              <a:t>「前年度」は、クラブでの前年度の受入青少年交換学生の数、「目標」は、本年度に受け入れる予定である青少年交換学生の数です。</a:t>
            </a:r>
            <a:endParaRPr lang="en-US" altLang="ja-JP" baseline="0"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「達成状況」には、ロータリーの記録に基づき、現時点までにクラブが受け入れた学生の数が自動表示されます。</a:t>
            </a:r>
            <a:endParaRPr lang="en-US" altLang="ja-JP"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「クラブが派遣する青少年交換学生の数」、</a:t>
            </a:r>
            <a:r>
              <a:rPr lang="ja-JP" altLang="en-US" dirty="0" smtClean="0">
                <a:latin typeface="Arial" panose="020B0604020202020204" pitchFamily="34" charset="0"/>
                <a:ea typeface="MS PGothic" panose="020B0600070205080204" pitchFamily="34" charset="-128"/>
                <a:cs typeface="Arial" panose="020B0604020202020204" pitchFamily="34" charset="0"/>
              </a:rPr>
              <a:t>「クラブが派遣する</a:t>
            </a:r>
            <a:r>
              <a:rPr lang="en-US" altLang="ja-JP" dirty="0" smtClean="0">
                <a:latin typeface="Arial" panose="020B0604020202020204" pitchFamily="34" charset="0"/>
                <a:ea typeface="MS PGothic" panose="020B0600070205080204" pitchFamily="34" charset="-128"/>
                <a:cs typeface="Arial" panose="020B0604020202020204" pitchFamily="34" charset="0"/>
              </a:rPr>
              <a:t>RYLA</a:t>
            </a:r>
            <a:r>
              <a:rPr lang="ja-JP" altLang="en-US" dirty="0" smtClean="0">
                <a:latin typeface="Arial" panose="020B0604020202020204" pitchFamily="34" charset="0"/>
                <a:ea typeface="MS PGothic" panose="020B0600070205080204" pitchFamily="34" charset="-128"/>
                <a:cs typeface="Arial" panose="020B0604020202020204" pitchFamily="34" charset="0"/>
              </a:rPr>
              <a:t>参加者の数</a:t>
            </a: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」についても同様です。</a:t>
            </a: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目標の入力が完了したら、「保存」をクリックして、「奉仕」のタブの最初のページに戻ってください。</a:t>
            </a:r>
            <a:endParaRPr lang="en-US"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Arial" panose="020B0604020202020204" pitchFamily="34" charset="0"/>
              <a:ea typeface="MS PGothic" panose="020B0600070205080204" pitchFamily="34" charset="-128"/>
              <a:cs typeface="Arial" panose="020B0604020202020204" pitchFamily="34" charset="0"/>
            </a:endParaRPr>
          </a:p>
          <a:p>
            <a:endParaRPr lang="en-US" dirty="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MS PGothic" panose="020B0600070205080204" pitchFamily="34" charset="-128"/>
                <a:ea typeface="MS PGothic" panose="020B0600070205080204" pitchFamily="34" charset="-128"/>
              </a:rPr>
              <a:t>これで、「奉仕」のタブの下にあるクラブ目標を全部入力できました。</a:t>
            </a:r>
            <a:endParaRPr lang="en-US" altLang="ja-JP" dirty="0" smtClean="0">
              <a:latin typeface="MS PGothic" panose="020B0600070205080204" pitchFamily="34" charset="-128"/>
              <a:ea typeface="MS PGothic"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MS PGothic" panose="020B0600070205080204" pitchFamily="34" charset="-128"/>
              <a:ea typeface="MS PGothic"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a:latin typeface="MS PGothic" panose="020B0600070205080204" pitchFamily="34" charset="-128"/>
                <a:ea typeface="MS PGothic" panose="020B0600070205080204" pitchFamily="34" charset="-128"/>
              </a:rPr>
              <a:t>次</a:t>
            </a:r>
            <a:r>
              <a:rPr lang="ja-JP" altLang="en-US" dirty="0" smtClean="0">
                <a:latin typeface="MS PGothic" panose="020B0600070205080204" pitchFamily="34" charset="-128"/>
                <a:ea typeface="MS PGothic" panose="020B0600070205080204" pitchFamily="34" charset="-128"/>
              </a:rPr>
              <a:t>に「財団への寄付」のタブをクリックすると、ご覧のように、クラブにおける財団寄付の動向を示したグラフが表示されています。</a:t>
            </a:r>
            <a:endParaRPr lang="en-US" baseline="0" dirty="0" smtClean="0">
              <a:latin typeface="MS PGothic" panose="020B0600070205080204" pitchFamily="34" charset="-128"/>
              <a:ea typeface="MS PGothic" panose="020B0600070205080204" pitchFamily="34" charset="-128"/>
            </a:endParaRPr>
          </a:p>
          <a:p>
            <a:endParaRPr lang="en-US" dirty="0">
              <a:latin typeface="MS PGothic" panose="020B0600070205080204" pitchFamily="34" charset="-128"/>
              <a:ea typeface="MS PGothic" panose="020B0600070205080204" pitchFamily="34" charset="-128"/>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dirty="0" smtClean="0">
                <a:solidFill>
                  <a:schemeClr val="tx1"/>
                </a:solidFill>
                <a:effectLst/>
                <a:latin typeface="Arial" panose="020B0604020202020204" pitchFamily="34" charset="0"/>
                <a:ea typeface="+mn-ea"/>
                <a:cs typeface="Arial" panose="020B0604020202020204" pitchFamily="34" charset="0"/>
              </a:rPr>
              <a:t>同じページをさらに下にスクロールすると、今度は「年次基金」に関する目標です。「編集」をクリックして入力・変更します。</a:t>
            </a:r>
            <a:endParaRPr lang="en-US" sz="1200" b="0" kern="1200" baseline="0" dirty="0" smtClean="0">
              <a:solidFill>
                <a:srgbClr val="D91B5C"/>
              </a:solidFill>
              <a:latin typeface="Arial" panose="020B0604020202020204" pitchFamily="34" charset="0"/>
              <a:ea typeface="+mn-ea"/>
              <a:cs typeface="Arial" panose="020B0604020202020204" pitchFamily="34" charset="0"/>
            </a:endParaRPr>
          </a:p>
          <a:p>
            <a:endParaRPr lang="en-US" dirty="0">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年次基金に関しては、全体目標の要素となる</a:t>
            </a:r>
            <a:r>
              <a:rPr lang="ja-JP" altLang="en-US" dirty="0" smtClean="0">
                <a:latin typeface="Arial" panose="020B0604020202020204" pitchFamily="34" charset="0"/>
                <a:ea typeface="MS PGothic" panose="020B0600070205080204" pitchFamily="34" charset="-128"/>
                <a:cs typeface="Arial" panose="020B0604020202020204" pitchFamily="34" charset="0"/>
              </a:rPr>
              <a:t>四つの個別目標を立てます。</a:t>
            </a: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これらは寄付額に関する目標であり、認証目標でないことを念頭に置いてください。</a:t>
            </a: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クラブ会員全員を考慮し、まず</a:t>
            </a:r>
            <a:r>
              <a:rPr lang="en-US" altLang="ja-JP"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1,000</a:t>
            </a: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ドル以上の寄付を行っている（または行える）会員の数を、「ポール・ハリス・ソサエティ」の「寄付者数」に入力します。次にその会員の「平均寄付額」を入力すると、その二つ数字を掛け合わせたものが「寄付目標」として表示されます。スライドの例では、このクラブは</a:t>
            </a:r>
            <a:r>
              <a:rPr lang="en-US" altLang="ja-JP"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2</a:t>
            </a: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人のポール・ハリス・ソサエティ会員が</a:t>
            </a:r>
            <a:r>
              <a:rPr lang="en-US" altLang="ja-JP" dirty="0" smtClean="0">
                <a:latin typeface="Arial" panose="020B0604020202020204" pitchFamily="34" charset="0"/>
                <a:ea typeface="MS PGothic" panose="020B0600070205080204" pitchFamily="34" charset="-128"/>
                <a:cs typeface="Arial" panose="020B0604020202020204" pitchFamily="34" charset="0"/>
              </a:rPr>
              <a:t>1,000</a:t>
            </a:r>
            <a:r>
              <a:rPr lang="ja-JP" altLang="en-US" dirty="0" smtClean="0">
                <a:latin typeface="Arial" panose="020B0604020202020204" pitchFamily="34" charset="0"/>
                <a:ea typeface="MS PGothic" panose="020B0600070205080204" pitchFamily="34" charset="-128"/>
                <a:cs typeface="Arial" panose="020B0604020202020204" pitchFamily="34" charset="0"/>
              </a:rPr>
              <a:t>ドルの寄付を行うことを目標としており、そのレベルでの寄付目標は、</a:t>
            </a:r>
            <a:r>
              <a:rPr lang="en-US" altLang="ja-JP" dirty="0" smtClean="0">
                <a:latin typeface="Arial" panose="020B0604020202020204" pitchFamily="34" charset="0"/>
                <a:ea typeface="MS PGothic" panose="020B0600070205080204" pitchFamily="34" charset="-128"/>
                <a:cs typeface="Arial" panose="020B0604020202020204" pitchFamily="34" charset="0"/>
              </a:rPr>
              <a:t>2</a:t>
            </a:r>
            <a:r>
              <a:rPr lang="ja-JP" altLang="en-US" dirty="0" smtClean="0">
                <a:latin typeface="Arial" panose="020B0604020202020204" pitchFamily="34" charset="0"/>
                <a:ea typeface="MS PGothic" panose="020B0600070205080204" pitchFamily="34" charset="-128"/>
                <a:cs typeface="Arial" panose="020B0604020202020204" pitchFamily="34" charset="0"/>
              </a:rPr>
              <a:t>人</a:t>
            </a:r>
            <a:r>
              <a:rPr lang="en-US" altLang="ja-JP" dirty="0" smtClean="0">
                <a:latin typeface="Arial" panose="020B0604020202020204" pitchFamily="34" charset="0"/>
                <a:ea typeface="MS PGothic" panose="020B0600070205080204" pitchFamily="34" charset="-128"/>
                <a:cs typeface="Arial" panose="020B0604020202020204" pitchFamily="34" charset="0"/>
              </a:rPr>
              <a:t>X1,000</a:t>
            </a:r>
            <a:r>
              <a:rPr lang="ja-JP" altLang="en-US" dirty="0" smtClean="0">
                <a:latin typeface="Arial" panose="020B0604020202020204" pitchFamily="34" charset="0"/>
                <a:ea typeface="MS PGothic" panose="020B0600070205080204" pitchFamily="34" charset="-128"/>
                <a:cs typeface="Arial" panose="020B0604020202020204" pitchFamily="34" charset="0"/>
              </a:rPr>
              <a:t>ドルで、</a:t>
            </a:r>
            <a:r>
              <a:rPr lang="en-US" altLang="ja-JP" dirty="0" smtClean="0">
                <a:latin typeface="Arial" panose="020B0604020202020204" pitchFamily="34" charset="0"/>
                <a:ea typeface="MS PGothic" panose="020B0600070205080204" pitchFamily="34" charset="-128"/>
                <a:cs typeface="Arial" panose="020B0604020202020204" pitchFamily="34" charset="0"/>
              </a:rPr>
              <a:t>2,000</a:t>
            </a:r>
            <a:r>
              <a:rPr lang="ja-JP" altLang="en-US" dirty="0" smtClean="0">
                <a:latin typeface="Arial" panose="020B0604020202020204" pitchFamily="34" charset="0"/>
                <a:ea typeface="MS PGothic" panose="020B0600070205080204" pitchFamily="34" charset="-128"/>
                <a:cs typeface="Arial" panose="020B0604020202020204" pitchFamily="34" charset="0"/>
              </a:rPr>
              <a:t>ドルとなっています。</a:t>
            </a:r>
            <a:endParaRPr lang="en-US" altLang="ja-JP"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さらに、「財団の友」（</a:t>
            </a:r>
            <a:r>
              <a:rPr lang="en-US" altLang="ja-JP"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100</a:t>
            </a: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ドル以上）</a:t>
            </a:r>
            <a:r>
              <a:rPr lang="ja-JP" altLang="en-US" dirty="0" smtClean="0">
                <a:latin typeface="Arial" panose="020B0604020202020204" pitchFamily="34" charset="0"/>
                <a:ea typeface="MS PGothic" panose="020B0600070205080204" pitchFamily="34" charset="-128"/>
                <a:cs typeface="Arial" panose="020B0604020202020204" pitchFamily="34" charset="0"/>
              </a:rPr>
              <a:t>についても、同様に目標を入力します。スライドの例では、このレベルで、</a:t>
            </a:r>
            <a:r>
              <a:rPr lang="en-US" altLang="ja-JP" dirty="0" smtClean="0">
                <a:latin typeface="Arial" panose="020B0604020202020204" pitchFamily="34" charset="0"/>
                <a:ea typeface="MS PGothic" panose="020B0600070205080204" pitchFamily="34" charset="-128"/>
                <a:cs typeface="Arial" panose="020B0604020202020204" pitchFamily="34" charset="0"/>
              </a:rPr>
              <a:t>20</a:t>
            </a:r>
            <a:r>
              <a:rPr lang="ja-JP" altLang="en-US" dirty="0" smtClean="0">
                <a:latin typeface="Arial" panose="020B0604020202020204" pitchFamily="34" charset="0"/>
                <a:ea typeface="MS PGothic" panose="020B0600070205080204" pitchFamily="34" charset="-128"/>
                <a:cs typeface="Arial" panose="020B0604020202020204" pitchFamily="34" charset="0"/>
              </a:rPr>
              <a:t>人の会員が</a:t>
            </a:r>
            <a:r>
              <a:rPr lang="en-US" altLang="ja-JP" dirty="0" smtClean="0">
                <a:latin typeface="Arial" panose="020B0604020202020204" pitchFamily="34" charset="0"/>
                <a:ea typeface="MS PGothic" panose="020B0600070205080204" pitchFamily="34" charset="-128"/>
                <a:cs typeface="Arial" panose="020B0604020202020204" pitchFamily="34" charset="0"/>
              </a:rPr>
              <a:t>100</a:t>
            </a:r>
            <a:r>
              <a:rPr lang="ja-JP" altLang="en-US" dirty="0" smtClean="0">
                <a:latin typeface="Arial" panose="020B0604020202020204" pitchFamily="34" charset="0"/>
                <a:ea typeface="MS PGothic" panose="020B0600070205080204" pitchFamily="34" charset="-128"/>
                <a:cs typeface="Arial" panose="020B0604020202020204" pitchFamily="34" charset="0"/>
              </a:rPr>
              <a:t>ドルの寄付し、合計</a:t>
            </a:r>
            <a:r>
              <a:rPr lang="en-US" altLang="ja-JP" dirty="0" smtClean="0">
                <a:latin typeface="Arial" panose="020B0604020202020204" pitchFamily="34" charset="0"/>
                <a:ea typeface="MS PGothic" panose="020B0600070205080204" pitchFamily="34" charset="-128"/>
                <a:cs typeface="Arial" panose="020B0604020202020204" pitchFamily="34" charset="0"/>
              </a:rPr>
              <a:t>2,000</a:t>
            </a:r>
            <a:r>
              <a:rPr lang="ja-JP" altLang="en-US" dirty="0" smtClean="0">
                <a:latin typeface="Arial" panose="020B0604020202020204" pitchFamily="34" charset="0"/>
                <a:ea typeface="MS PGothic" panose="020B0600070205080204" pitchFamily="34" charset="-128"/>
                <a:cs typeface="Arial" panose="020B0604020202020204" pitchFamily="34" charset="0"/>
              </a:rPr>
              <a:t>ドルの寄付を行うことを目標としています。</a:t>
            </a: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a:defRPr/>
            </a:pPr>
            <a:r>
              <a:rPr lang="ja-JP" altLang="en-US" dirty="0" smtClean="0">
                <a:latin typeface="Arial" panose="020B0604020202020204" pitchFamily="34" charset="0"/>
                <a:ea typeface="MS PGothic" panose="020B0600070205080204" pitchFamily="34" charset="-128"/>
                <a:cs typeface="Arial" panose="020B0604020202020204" pitchFamily="34" charset="0"/>
              </a:rPr>
              <a:t>「</a:t>
            </a:r>
            <a:r>
              <a:rPr lang="en-US" altLang="ja-JP" dirty="0">
                <a:latin typeface="Arial" panose="020B0604020202020204" pitchFamily="34" charset="0"/>
                <a:ea typeface="MS PGothic" panose="020B0600070205080204" pitchFamily="34" charset="-128"/>
                <a:cs typeface="Arial" panose="020B0604020202020204" pitchFamily="34" charset="0"/>
              </a:rPr>
              <a:t>Every Rotarian</a:t>
            </a:r>
            <a:r>
              <a:rPr lang="ja-JP" altLang="en-US" dirty="0" err="1">
                <a:latin typeface="Arial" panose="020B0604020202020204" pitchFamily="34" charset="0"/>
                <a:ea typeface="MS PGothic" panose="020B0600070205080204" pitchFamily="34" charset="-128"/>
                <a:cs typeface="Arial" panose="020B0604020202020204" pitchFamily="34" charset="0"/>
              </a:rPr>
              <a:t>、</a:t>
            </a:r>
            <a:r>
              <a:rPr lang="en-US" altLang="ja-JP" dirty="0">
                <a:latin typeface="Arial" panose="020B0604020202020204" pitchFamily="34" charset="0"/>
                <a:ea typeface="MS PGothic" panose="020B0600070205080204" pitchFamily="34" charset="-128"/>
                <a:cs typeface="Arial" panose="020B0604020202020204" pitchFamily="34" charset="0"/>
              </a:rPr>
              <a:t>Every Year</a:t>
            </a:r>
            <a:r>
              <a:rPr lang="ja-JP" altLang="en-US" dirty="0">
                <a:latin typeface="Arial" panose="020B0604020202020204" pitchFamily="34" charset="0"/>
                <a:ea typeface="MS PGothic" panose="020B0600070205080204" pitchFamily="34" charset="-128"/>
                <a:cs typeface="Arial" panose="020B0604020202020204" pitchFamily="34" charset="0"/>
              </a:rPr>
              <a:t>」（</a:t>
            </a:r>
            <a:r>
              <a:rPr lang="en-US" altLang="ja-JP" dirty="0">
                <a:latin typeface="Arial" panose="020B0604020202020204" pitchFamily="34" charset="0"/>
                <a:ea typeface="MS PGothic" panose="020B0600070205080204" pitchFamily="34" charset="-128"/>
                <a:cs typeface="Arial" panose="020B0604020202020204" pitchFamily="34" charset="0"/>
              </a:rPr>
              <a:t>100</a:t>
            </a:r>
            <a:r>
              <a:rPr lang="ja-JP" altLang="en-US" dirty="0">
                <a:latin typeface="Arial" panose="020B0604020202020204" pitchFamily="34" charset="0"/>
                <a:ea typeface="MS PGothic" panose="020B0600070205080204" pitchFamily="34" charset="-128"/>
                <a:cs typeface="Arial" panose="020B0604020202020204" pitchFamily="34" charset="0"/>
              </a:rPr>
              <a:t>ドル未満）、「その他の寄付」 </a:t>
            </a:r>
            <a:r>
              <a:rPr lang="ja-JP" altLang="en-US" dirty="0" smtClean="0">
                <a:latin typeface="Arial" panose="020B0604020202020204" pitchFamily="34" charset="0"/>
                <a:ea typeface="MS PGothic" panose="020B0600070205080204" pitchFamily="34" charset="-128"/>
                <a:cs typeface="Arial" panose="020B0604020202020204" pitchFamily="34" charset="0"/>
              </a:rPr>
              <a:t>についても同様です。「その他の寄付」には、募金行事、企業からの寄付、ロータリー以外の人びとからの寄付など、上記のカテゴリーに当てはまらない寄付が含まれ、それらの合計目標額となります。スライドの例では、クラブの「その他の寄付」の目標額は</a:t>
            </a:r>
            <a:r>
              <a:rPr lang="en-US" altLang="ja-JP" dirty="0" smtClean="0">
                <a:latin typeface="Arial" panose="020B0604020202020204" pitchFamily="34" charset="0"/>
                <a:ea typeface="MS PGothic" panose="020B0600070205080204" pitchFamily="34" charset="-128"/>
                <a:cs typeface="Arial" panose="020B0604020202020204" pitchFamily="34" charset="0"/>
              </a:rPr>
              <a:t>740</a:t>
            </a:r>
            <a:r>
              <a:rPr lang="ja-JP" altLang="en-US" dirty="0" smtClean="0">
                <a:latin typeface="Arial" panose="020B0604020202020204" pitchFamily="34" charset="0"/>
                <a:ea typeface="MS PGothic" panose="020B0600070205080204" pitchFamily="34" charset="-128"/>
                <a:cs typeface="Arial" panose="020B0604020202020204" pitchFamily="34" charset="0"/>
              </a:rPr>
              <a:t>ドルとなっています。</a:t>
            </a: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以上の全カテゴリーに</a:t>
            </a:r>
            <a:r>
              <a:rPr lang="ja-JP" altLang="en-US" dirty="0">
                <a:latin typeface="Arial" panose="020B0604020202020204" pitchFamily="34" charset="0"/>
                <a:ea typeface="MS PGothic" panose="020B0600070205080204" pitchFamily="34" charset="-128"/>
                <a:cs typeface="Arial" panose="020B0604020202020204" pitchFamily="34" charset="0"/>
              </a:rPr>
              <a:t>おける</a:t>
            </a: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目標を入力すると、表の一番下に「</a:t>
            </a:r>
            <a:r>
              <a:rPr lang="en-US" altLang="ja-JP"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2014-15</a:t>
            </a: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年度目標合計」という</a:t>
            </a:r>
            <a:r>
              <a:rPr lang="ja-JP" altLang="en-US" dirty="0" smtClean="0">
                <a:latin typeface="Arial" panose="020B0604020202020204" pitchFamily="34" charset="0"/>
                <a:ea typeface="MS PGothic" panose="020B0600070205080204" pitchFamily="34" charset="-128"/>
                <a:cs typeface="Arial" panose="020B0604020202020204" pitchFamily="34" charset="0"/>
              </a:rPr>
              <a:t>見出しと</a:t>
            </a: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、クラブの年次寄付目標の合計額が、太字で表示されます。</a:t>
            </a: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a:defRPr/>
            </a:pP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この目標合計を見て、</a:t>
            </a:r>
            <a:r>
              <a:rPr lang="ja-JP" altLang="en-US" dirty="0" smtClean="0">
                <a:latin typeface="Arial" panose="020B0604020202020204" pitchFamily="34" charset="0"/>
                <a:ea typeface="MS PGothic" panose="020B0600070205080204" pitchFamily="34" charset="-128"/>
                <a:cs typeface="Arial" panose="020B0604020202020204" pitchFamily="34" charset="0"/>
              </a:rPr>
              <a:t>クラブ全体の年次寄付目標として低すぎるまたは高すぎると感じたら、その合計額が妥当な額となるまで、各カテゴリー</a:t>
            </a:r>
            <a:r>
              <a:rPr lang="ja-JP" altLang="en-US" dirty="0">
                <a:latin typeface="Arial" panose="020B0604020202020204" pitchFamily="34" charset="0"/>
                <a:ea typeface="MS PGothic" panose="020B0600070205080204" pitchFamily="34" charset="-128"/>
                <a:cs typeface="Arial" panose="020B0604020202020204" pitchFamily="34" charset="0"/>
              </a:rPr>
              <a:t>の目標を調整</a:t>
            </a:r>
            <a:r>
              <a:rPr lang="ja-JP" altLang="en-US" dirty="0" smtClean="0">
                <a:latin typeface="Arial" panose="020B0604020202020204" pitchFamily="34" charset="0"/>
                <a:ea typeface="MS PGothic" panose="020B0600070205080204" pitchFamily="34" charset="-128"/>
                <a:cs typeface="Arial" panose="020B0604020202020204" pitchFamily="34" charset="0"/>
              </a:rPr>
              <a:t>してください。</a:t>
            </a: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ea typeface="MS PGothic" panose="020B0600070205080204" pitchFamily="34" charset="-128"/>
                <a:cs typeface="Arial" panose="020B0604020202020204" pitchFamily="34" charset="0"/>
              </a:rPr>
              <a:t>「過去</a:t>
            </a:r>
            <a:r>
              <a:rPr lang="en-US" altLang="ja-JP" dirty="0" smtClean="0">
                <a:latin typeface="Arial" panose="020B0604020202020204" pitchFamily="34" charset="0"/>
                <a:ea typeface="MS PGothic" panose="020B0600070205080204" pitchFamily="34" charset="-128"/>
                <a:cs typeface="Arial" panose="020B0604020202020204" pitchFamily="34" charset="0"/>
              </a:rPr>
              <a:t>5</a:t>
            </a:r>
            <a:r>
              <a:rPr lang="ja-JP" altLang="en-US" dirty="0" smtClean="0">
                <a:latin typeface="Arial" panose="020B0604020202020204" pitchFamily="34" charset="0"/>
                <a:ea typeface="MS PGothic" panose="020B0600070205080204" pitchFamily="34" charset="-128"/>
                <a:cs typeface="Arial" panose="020B0604020202020204" pitchFamily="34" charset="0"/>
              </a:rPr>
              <a:t>年間の最高値」には、クラブからの寄付が最も多かった年度と寄付額が記載されています。</a:t>
            </a:r>
            <a:endParaRPr lang="en-US" altLang="ja-JP" dirty="0" smtClean="0">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クラブで、このように詳細に目標を立てることが難しく、年次基金にどの程度寄付できるかが分かっている場合は、それをまとめて「その他の寄付」の目標額として入力することも可能です。</a:t>
            </a: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ea typeface="MS PGothic" panose="020B0600070205080204" pitchFamily="34" charset="-128"/>
                <a:cs typeface="Arial" panose="020B0604020202020204" pitchFamily="34" charset="0"/>
              </a:rPr>
              <a:t>ここで「</a:t>
            </a:r>
            <a:r>
              <a:rPr lang="ja-JP" altLang="en-US" dirty="0">
                <a:latin typeface="Arial" panose="020B0604020202020204" pitchFamily="34" charset="0"/>
                <a:ea typeface="MS PGothic" panose="020B0600070205080204" pitchFamily="34" charset="-128"/>
                <a:cs typeface="Arial" panose="020B0604020202020204" pitchFamily="34" charset="0"/>
              </a:rPr>
              <a:t>保存</a:t>
            </a:r>
            <a:r>
              <a:rPr lang="ja-JP" alt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」をクリックすると、「財団へ寄付」の最初のページに戻ります。</a:t>
            </a:r>
            <a:endParaRPr lang="en-US" sz="12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54447A93-EAAB-4BEB-AF67-8BD81D244171}" type="slidenum">
              <a:rPr lang="en-US" smtClean="0">
                <a:solidFill>
                  <a:prstClr val="black"/>
                </a:solidFill>
              </a:rPr>
              <a:t>27</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82526" y="4828034"/>
            <a:ext cx="4990166" cy="4474506"/>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下にスクロール</a:t>
            </a:r>
            <a:r>
              <a:rPr lang="ja-JP" altLang="en-US" dirty="0">
                <a:latin typeface="Arial" panose="020B0604020202020204" pitchFamily="34" charset="0"/>
                <a:ea typeface="MS PGothic" panose="020B0600070205080204" pitchFamily="34" charset="-128"/>
                <a:cs typeface="Arial" panose="020B0604020202020204" pitchFamily="34" charset="0"/>
              </a:rPr>
              <a:t>し</a:t>
            </a:r>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、「ポリオプラス基金」に関する目標の右上にある、「編集」をクリックしてください。</a:t>
            </a:r>
            <a:endParaRPr lang="en-US" sz="1200" b="0" kern="1200" baseline="0" dirty="0" smtClean="0">
              <a:solidFill>
                <a:srgbClr val="D91B5C"/>
              </a:solidFill>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4534" y="4756026"/>
            <a:ext cx="4990166" cy="4474506"/>
          </a:xfrm>
        </p:spPr>
        <p:txBody>
          <a:bodyPr/>
          <a:lstStyle/>
          <a:p>
            <a:r>
              <a:rPr lang="ja-JP" altLang="en-US" dirty="0" smtClean="0">
                <a:latin typeface="Arial" panose="020B0604020202020204" pitchFamily="34" charset="0"/>
                <a:ea typeface="MS PGothic" panose="020B0600070205080204" pitchFamily="34" charset="-128"/>
                <a:cs typeface="Arial" panose="020B0604020202020204" pitchFamily="34" charset="0"/>
              </a:rPr>
              <a:t>ページ中央にある「過去</a:t>
            </a:r>
            <a:r>
              <a:rPr lang="en-US" altLang="ja-JP" dirty="0" smtClean="0">
                <a:latin typeface="Arial" panose="020B0604020202020204" pitchFamily="34" charset="0"/>
                <a:ea typeface="MS PGothic" panose="020B0600070205080204" pitchFamily="34" charset="-128"/>
                <a:cs typeface="Arial" panose="020B0604020202020204" pitchFamily="34" charset="0"/>
              </a:rPr>
              <a:t>5</a:t>
            </a:r>
            <a:r>
              <a:rPr lang="ja-JP" altLang="en-US" dirty="0" smtClean="0">
                <a:latin typeface="Arial" panose="020B0604020202020204" pitchFamily="34" charset="0"/>
                <a:ea typeface="MS PGothic" panose="020B0600070205080204" pitchFamily="34" charset="-128"/>
                <a:cs typeface="Arial" panose="020B0604020202020204" pitchFamily="34" charset="0"/>
              </a:rPr>
              <a:t>年間の最高値」を参考に、その右にある「目標」に本年度のポリオプラス基金への寄付目標を入力します。</a:t>
            </a:r>
            <a:endParaRPr lang="en-US" altLang="ja-JP" dirty="0" smtClean="0">
              <a:latin typeface="Arial" panose="020B0604020202020204" pitchFamily="34" charset="0"/>
              <a:ea typeface="MS PGothic" panose="020B0600070205080204" pitchFamily="34" charset="-128"/>
              <a:cs typeface="Arial" panose="020B0604020202020204" pitchFamily="34" charset="0"/>
            </a:endParaRPr>
          </a:p>
          <a:p>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baseline="0" dirty="0" smtClean="0">
                <a:latin typeface="Arial" panose="020B0604020202020204" pitchFamily="34" charset="0"/>
                <a:ea typeface="MS PGothic" panose="020B0600070205080204" pitchFamily="34" charset="-128"/>
                <a:cs typeface="Arial" panose="020B0604020202020204" pitchFamily="34" charset="0"/>
              </a:rPr>
              <a:t>この目標への「達成状況」は、ロータリーがクラブにご報告するとともに、ロータリーがクラブにご報告するとともに、</a:t>
            </a:r>
            <a:r>
              <a:rPr lang="en-US" altLang="ja-JP" baseline="0" dirty="0" smtClean="0">
                <a:latin typeface="Arial" panose="020B0604020202020204" pitchFamily="34" charset="0"/>
                <a:ea typeface="MS PGothic" panose="020B0600070205080204" pitchFamily="34" charset="-128"/>
                <a:cs typeface="Arial" panose="020B0604020202020204" pitchFamily="34" charset="0"/>
              </a:rPr>
              <a:t>My ROTARY</a:t>
            </a:r>
            <a:r>
              <a:rPr lang="ja-JP" altLang="en-US" baseline="0" dirty="0" smtClean="0">
                <a:latin typeface="Arial" panose="020B0604020202020204" pitchFamily="34" charset="0"/>
                <a:ea typeface="MS PGothic" panose="020B0600070205080204" pitchFamily="34" charset="-128"/>
                <a:cs typeface="Arial" panose="020B0604020202020204" pitchFamily="34" charset="0"/>
              </a:rPr>
              <a:t>のレポートで確認できます。</a:t>
            </a:r>
            <a:endParaRPr lang="en-US" altLang="ja-JP"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r>
              <a:rPr lang="ja-JP" altLang="en-US" baseline="0" dirty="0" smtClean="0">
                <a:latin typeface="Arial" panose="020B0604020202020204" pitchFamily="34" charset="0"/>
                <a:ea typeface="MS PGothic" panose="020B0600070205080204" pitchFamily="34" charset="-128"/>
                <a:cs typeface="Arial" panose="020B0604020202020204" pitchFamily="34" charset="0"/>
              </a:rPr>
              <a:t>ここで「保存」をクリックすると、「財団への寄付」のタブの最初のページに戻ります。</a:t>
            </a:r>
            <a:endParaRPr lang="en-US" dirty="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7724" y="4724126"/>
            <a:ext cx="4990166" cy="4640411"/>
          </a:xfrm>
        </p:spPr>
        <p:txBody>
          <a:bodyPr/>
          <a:lstStyle/>
          <a:p>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ログインするには、この画面で</a:t>
            </a:r>
            <a:r>
              <a:rPr lang="en-US" altLang="ja-JP" dirty="0">
                <a:latin typeface="Arial" panose="020B0604020202020204" pitchFamily="34" charset="0"/>
                <a:ea typeface="MS PGothic" panose="020B0600070205080204" pitchFamily="34" charset="-128"/>
                <a:cs typeface="Arial" panose="020B0604020202020204" pitchFamily="34" charset="0"/>
              </a:rPr>
              <a:t>My </a:t>
            </a:r>
            <a:r>
              <a:rPr lang="en-US" altLang="ja-JP" dirty="0" smtClean="0">
                <a:latin typeface="Arial" panose="020B0604020202020204" pitchFamily="34" charset="0"/>
                <a:ea typeface="MS PGothic" panose="020B0600070205080204" pitchFamily="34" charset="-128"/>
                <a:cs typeface="Arial" panose="020B0604020202020204" pitchFamily="34" charset="0"/>
              </a:rPr>
              <a:t>ROTARY</a:t>
            </a:r>
            <a:r>
              <a:rPr lang="ja-JP" altLang="en-US" dirty="0" smtClean="0">
                <a:latin typeface="Arial" panose="020B0604020202020204" pitchFamily="34" charset="0"/>
                <a:ea typeface="MS PGothic" panose="020B0600070205080204" pitchFamily="34" charset="-128"/>
                <a:cs typeface="Arial" panose="020B0604020202020204" pitchFamily="34" charset="0"/>
              </a:rPr>
              <a:t>の</a:t>
            </a:r>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アカウント作成時に登録した</a:t>
            </a:r>
            <a:r>
              <a:rPr lang="en-US" altLang="ja-JP"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E</a:t>
            </a:r>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メールアドレスと最新のパスワードを入力し、「ログイン」をクリックしてください。</a:t>
            </a:r>
            <a:endParaRPr lang="en-US" b="0" baseline="0" dirty="0" smtClean="0">
              <a:solidFill>
                <a:srgbClr val="D91B5C"/>
              </a:solidFill>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latin typeface="Arial" panose="020B0604020202020204" pitchFamily="34" charset="0"/>
                <a:ea typeface="MS PGothic" panose="020B0600070205080204" pitchFamily="34" charset="-128"/>
                <a:cs typeface="Arial" panose="020B0604020202020204" pitchFamily="34" charset="0"/>
              </a:rPr>
              <a:t>また下にスクロールし、今度は一番下にある「大口寄付と恒久基金」に関する目標を表示し、「編集」をクリックしてください。</a:t>
            </a:r>
            <a:endParaRPr lang="en-US" baseline="0" dirty="0" smtClean="0">
              <a:latin typeface="Arial" panose="020B0604020202020204" pitchFamily="34" charset="0"/>
              <a:ea typeface="MS PGothic" panose="020B0600070205080204" pitchFamily="34" charset="-128"/>
              <a:cs typeface="Arial" panose="020B0604020202020204" pitchFamily="34" charset="0"/>
            </a:endParaRPr>
          </a:p>
          <a:p>
            <a:endParaRPr lang="en-US" baseline="0" dirty="0" smtClean="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100" dirty="0" smtClean="0">
                <a:effectLst/>
                <a:latin typeface="Arial" panose="020B0604020202020204" pitchFamily="34" charset="0"/>
                <a:ea typeface="MS PGothic" panose="020B0600070205080204" pitchFamily="34" charset="-128"/>
                <a:cs typeface="Arial" panose="020B0604020202020204" pitchFamily="34" charset="0"/>
              </a:rPr>
              <a:t>一行目は、大口寄付の目標です。大口寄付とは、ロータリー財団への</a:t>
            </a:r>
            <a:r>
              <a:rPr lang="en-US" altLang="ja-JP" sz="1100" dirty="0" smtClean="0">
                <a:effectLst/>
                <a:latin typeface="Arial" panose="020B0604020202020204" pitchFamily="34" charset="0"/>
                <a:ea typeface="MS PGothic" panose="020B0600070205080204" pitchFamily="34" charset="-128"/>
                <a:cs typeface="Arial" panose="020B0604020202020204" pitchFamily="34" charset="0"/>
              </a:rPr>
              <a:t>10,000</a:t>
            </a:r>
            <a:r>
              <a:rPr lang="ja-JP" altLang="en-US" sz="1100" dirty="0" smtClean="0">
                <a:effectLst/>
                <a:latin typeface="Arial" panose="020B0604020202020204" pitchFamily="34" charset="0"/>
                <a:ea typeface="MS PGothic" panose="020B0600070205080204" pitchFamily="34" charset="-128"/>
                <a:cs typeface="Arial" panose="020B0604020202020204" pitchFamily="34" charset="0"/>
              </a:rPr>
              <a:t>米ドル以上の現金寄付を指します。「通算合計人数」は、ロータリアンとなって以来、</a:t>
            </a:r>
            <a:r>
              <a:rPr lang="en-US" altLang="ja-JP" sz="1100" dirty="0" smtClean="0">
                <a:effectLst/>
                <a:latin typeface="Arial" panose="020B0604020202020204" pitchFamily="34" charset="0"/>
                <a:ea typeface="MS PGothic" panose="020B0600070205080204" pitchFamily="34" charset="-128"/>
                <a:cs typeface="Arial" panose="020B0604020202020204" pitchFamily="34" charset="0"/>
              </a:rPr>
              <a:t>10,000</a:t>
            </a:r>
            <a:r>
              <a:rPr lang="ja-JP" altLang="en-US" sz="1100" dirty="0" smtClean="0">
                <a:effectLst/>
                <a:latin typeface="Arial" panose="020B0604020202020204" pitchFamily="34" charset="0"/>
                <a:ea typeface="MS PGothic" panose="020B0600070205080204" pitchFamily="34" charset="-128"/>
                <a:cs typeface="Arial" panose="020B0604020202020204" pitchFamily="34" charset="0"/>
              </a:rPr>
              <a:t>ドル以上の現金寄付を行ったことがあるクラブ会員（メジャードナー）の人数で、これはロータリーの記録に基づき自動表示されます。本年度、クラブで大口寄付を行うことを誓約できる会員の数を入力してください（実際の寄付は翌年度以降となる場合でも、本年度誓約できる会員の数です）。</a:t>
            </a:r>
            <a:endPar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smtClean="0">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100" dirty="0" smtClean="0">
                <a:effectLst/>
                <a:latin typeface="Arial" panose="020B0604020202020204" pitchFamily="34" charset="0"/>
                <a:ea typeface="MS PGothic" panose="020B0600070205080204" pitchFamily="34" charset="-128"/>
                <a:cs typeface="Arial" panose="020B0604020202020204" pitchFamily="34" charset="0"/>
              </a:rPr>
              <a:t>次は、遺贈友の会に関する目標です。個人またはご夫妻が、財団の恒久基金に</a:t>
            </a:r>
            <a:r>
              <a:rPr lang="en-US" altLang="ja-JP" sz="1100" dirty="0" smtClean="0">
                <a:effectLst/>
                <a:latin typeface="Arial" panose="020B0604020202020204" pitchFamily="34" charset="0"/>
                <a:ea typeface="MS PGothic" panose="020B0600070205080204" pitchFamily="34" charset="-128"/>
                <a:cs typeface="Arial" panose="020B0604020202020204" pitchFamily="34" charset="0"/>
              </a:rPr>
              <a:t>10,000</a:t>
            </a:r>
            <a:r>
              <a:rPr lang="ja-JP" altLang="en-US" sz="1100" dirty="0" smtClean="0">
                <a:effectLst/>
                <a:latin typeface="Arial" panose="020B0604020202020204" pitchFamily="34" charset="0"/>
                <a:ea typeface="MS PGothic" panose="020B0600070205080204" pitchFamily="34" charset="-128"/>
                <a:cs typeface="Arial" panose="020B0604020202020204" pitchFamily="34" charset="0"/>
              </a:rPr>
              <a:t>米ドル以上を寄付することを遺産計画に含めると、「遺贈友の会」の会員となります。大口寄付と同様、「通算合計人数」は、ロータリーに入会以来、遺贈友の会の会員となったことのあるクラブ会員の数で、ロータリーの記録に基づき自動表示されます。本年度、遺贈</a:t>
            </a:r>
            <a:r>
              <a:rPr lang="ja-JP" altLang="en-US" sz="1100" dirty="0" smtClean="0">
                <a:latin typeface="Arial" panose="020B0604020202020204" pitchFamily="34" charset="0"/>
                <a:ea typeface="MS PGothic" panose="020B0600070205080204" pitchFamily="34" charset="-128"/>
                <a:cs typeface="Arial" panose="020B0604020202020204" pitchFamily="34" charset="0"/>
              </a:rPr>
              <a:t>友</a:t>
            </a:r>
            <a:r>
              <a:rPr lang="ja-JP" altLang="en-US" sz="1100" dirty="0">
                <a:latin typeface="Arial" panose="020B0604020202020204" pitchFamily="34" charset="0"/>
                <a:ea typeface="MS PGothic" panose="020B0600070205080204" pitchFamily="34" charset="-128"/>
                <a:cs typeface="Arial" panose="020B0604020202020204" pitchFamily="34" charset="0"/>
              </a:rPr>
              <a:t>の</a:t>
            </a:r>
            <a:r>
              <a:rPr lang="ja-JP" altLang="en-US" sz="1100" dirty="0" smtClean="0">
                <a:latin typeface="Arial" panose="020B0604020202020204" pitchFamily="34" charset="0"/>
                <a:ea typeface="MS PGothic" panose="020B0600070205080204" pitchFamily="34" charset="-128"/>
                <a:cs typeface="Arial" panose="020B0604020202020204" pitchFamily="34" charset="0"/>
              </a:rPr>
              <a:t>会の会員となることを約束できるクラブ会員の数を、「目標」に入力してください。実際の遺産計画は、来年度以降となってもかまいません。</a:t>
            </a:r>
            <a:endPar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effectLst/>
                <a:latin typeface="Arial" panose="020B0604020202020204" pitchFamily="34" charset="0"/>
                <a:ea typeface="MS PGothic" panose="020B0600070205080204" pitchFamily="34" charset="-128"/>
                <a:cs typeface="Arial" panose="020B0604020202020204" pitchFamily="34" charset="0"/>
              </a:rPr>
              <a:t/>
            </a:r>
            <a:br>
              <a:rPr lang="en-US" sz="1100" dirty="0" smtClean="0">
                <a:effectLst/>
                <a:latin typeface="Arial" panose="020B0604020202020204" pitchFamily="34" charset="0"/>
                <a:ea typeface="MS PGothic" panose="020B0600070205080204" pitchFamily="34" charset="-128"/>
                <a:cs typeface="Arial" panose="020B0604020202020204" pitchFamily="34" charset="0"/>
              </a:rPr>
            </a:br>
            <a:r>
              <a:rPr lang="ja-JP" altLang="en-US" sz="1100" dirty="0" smtClean="0">
                <a:effectLst/>
                <a:latin typeface="Arial" panose="020B0604020202020204" pitchFamily="34" charset="0"/>
                <a:ea typeface="MS PGothic" panose="020B0600070205080204" pitchFamily="34" charset="-128"/>
                <a:cs typeface="Arial" panose="020B0604020202020204" pitchFamily="34" charset="0"/>
              </a:rPr>
              <a:t>最後は、</a:t>
            </a:r>
            <a:r>
              <a:rPr lang="ja-JP" altLang="en-US" sz="1100" dirty="0" err="1" smtClean="0">
                <a:effectLst/>
                <a:latin typeface="Arial" panose="020B0604020202020204" pitchFamily="34" charset="0"/>
                <a:ea typeface="MS PGothic" panose="020B0600070205080204" pitchFamily="34" charset="-128"/>
                <a:cs typeface="Arial" panose="020B0604020202020204" pitchFamily="34" charset="0"/>
              </a:rPr>
              <a:t>べ</a:t>
            </a:r>
            <a:r>
              <a:rPr lang="ja-JP" altLang="en-US" sz="1100" dirty="0" smtClean="0">
                <a:effectLst/>
                <a:latin typeface="Arial" panose="020B0604020202020204" pitchFamily="34" charset="0"/>
                <a:ea typeface="MS PGothic" panose="020B0600070205080204" pitchFamily="34" charset="-128"/>
                <a:cs typeface="Arial" panose="020B0604020202020204" pitchFamily="34" charset="0"/>
              </a:rPr>
              <a:t>ネファクター</a:t>
            </a:r>
            <a:r>
              <a:rPr lang="ja-JP" altLang="en-US" sz="1100" dirty="0" smtClean="0">
                <a:latin typeface="Arial" panose="020B0604020202020204" pitchFamily="34" charset="0"/>
                <a:ea typeface="MS PGothic" panose="020B0600070205080204" pitchFamily="34" charset="-128"/>
                <a:cs typeface="Arial" panose="020B0604020202020204" pitchFamily="34" charset="0"/>
              </a:rPr>
              <a:t>に関する目標です。べネファクターとは、恒久基金に対し</a:t>
            </a:r>
            <a:r>
              <a:rPr lang="en-US" altLang="ja-JP" sz="1100" dirty="0" smtClean="0">
                <a:latin typeface="Arial" panose="020B0604020202020204" pitchFamily="34" charset="0"/>
                <a:ea typeface="MS PGothic" panose="020B0600070205080204" pitchFamily="34" charset="-128"/>
                <a:cs typeface="Arial" panose="020B0604020202020204" pitchFamily="34" charset="0"/>
              </a:rPr>
              <a:t>1,000</a:t>
            </a:r>
            <a:r>
              <a:rPr lang="ja-JP" altLang="en-US" sz="1100" dirty="0" smtClean="0">
                <a:latin typeface="Arial" panose="020B0604020202020204" pitchFamily="34" charset="0"/>
                <a:ea typeface="MS PGothic" panose="020B0600070205080204" pitchFamily="34" charset="-128"/>
                <a:cs typeface="Arial" panose="020B0604020202020204" pitchFamily="34" charset="0"/>
              </a:rPr>
              <a:t>米ドル以上の現金寄付を寄せた人、または寄付の元金が恒久的に投資されるロータリー財団の恒久基金を、遺産計画の受益者として指定した人を指します。本年度、クラブで</a:t>
            </a:r>
            <a:r>
              <a:rPr lang="ja-JP" altLang="en-US" sz="1100" dirty="0" err="1" smtClean="0">
                <a:latin typeface="Arial" panose="020B0604020202020204" pitchFamily="34" charset="0"/>
                <a:ea typeface="MS PGothic" panose="020B0600070205080204" pitchFamily="34" charset="-128"/>
                <a:cs typeface="Arial" panose="020B0604020202020204" pitchFamily="34" charset="0"/>
              </a:rPr>
              <a:t>べ</a:t>
            </a:r>
            <a:r>
              <a:rPr lang="ja-JP" altLang="en-US" sz="1100" dirty="0" smtClean="0">
                <a:latin typeface="Arial" panose="020B0604020202020204" pitchFamily="34" charset="0"/>
                <a:ea typeface="MS PGothic" panose="020B0600070205080204" pitchFamily="34" charset="-128"/>
                <a:cs typeface="Arial" panose="020B0604020202020204" pitchFamily="34" charset="0"/>
              </a:rPr>
              <a:t>ネファクターとなることを約束できる人の数を「目標」に入力します。実際の遺産計画または現金寄付は、来年以降となってもかまいません。</a:t>
            </a:r>
            <a:endParaRPr lang="en-US" sz="11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100" dirty="0">
                <a:latin typeface="Arial" panose="020B0604020202020204" pitchFamily="34" charset="0"/>
                <a:ea typeface="MS PGothic" panose="020B0600070205080204" pitchFamily="34" charset="-128"/>
                <a:cs typeface="Arial" panose="020B0604020202020204" pitchFamily="34" charset="0"/>
              </a:rPr>
              <a:t>これら</a:t>
            </a:r>
            <a:r>
              <a:rPr lang="ja-JP" altLang="en-US" sz="1100" dirty="0" smtClean="0">
                <a:latin typeface="Arial" panose="020B0604020202020204" pitchFamily="34" charset="0"/>
                <a:ea typeface="MS PGothic" panose="020B0600070205080204" pitchFamily="34" charset="-128"/>
                <a:cs typeface="Arial" panose="020B0604020202020204" pitchFamily="34" charset="0"/>
              </a:rPr>
              <a:t>の目標が入力できたら、「保存」をクリックすると、「財団への寄付」のタブの最初のページに戻ります。</a:t>
            </a:r>
            <a:endPar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Rot="1" noChangeAspect="1" noChangeArrowheads="1"/>
          </p:cNvSpPr>
          <p:nvPr>
            <p:ph type="sldImg"/>
          </p:nvPr>
        </p:nvSpPr>
        <p:spPr/>
      </p:sp>
      <p:sp>
        <p:nvSpPr>
          <p:cNvPr id="64514" name="Rectangle 2"/>
          <p:cNvSpPr>
            <a:spLocks noGrp="1" noChangeArrowheads="1"/>
          </p:cNvSpPr>
          <p:nvPr>
            <p:ph type="body" idx="1"/>
          </p:nvPr>
        </p:nvSpPr>
        <p:spPr/>
        <p:txBody>
          <a:bodyPr/>
          <a:lstStyle/>
          <a:p>
            <a:pPr defTabSz="914400" eaLnBrk="1">
              <a:lnSpc>
                <a:spcPct val="100000"/>
              </a:lnSpc>
            </a:pPr>
            <a:r>
              <a:rPr lang="ja-JP" altLang="en-US" dirty="0" smtClean="0">
                <a:latin typeface="Arial" panose="020B0604020202020204" pitchFamily="34" charset="0"/>
                <a:ea typeface="MS PGothic" panose="020B0600070205080204" pitchFamily="34" charset="-128"/>
                <a:cs typeface="Arial" panose="020B0604020202020204" pitchFamily="34" charset="0"/>
                <a:sym typeface="Times New Roman" pitchFamily="18" charset="0"/>
              </a:rPr>
              <a:t>これで、ロータリークラブ・セントラルへのクラブ目標の入力が全部終わりました。</a:t>
            </a:r>
            <a:endParaRPr lang="en-US" altLang="en-US" baseline="0" dirty="0" smtClean="0">
              <a:latin typeface="Arial" panose="020B0604020202020204" pitchFamily="34" charset="0"/>
              <a:ea typeface="MS PGothic" panose="020B0600070205080204" pitchFamily="34" charset="-128"/>
              <a:cs typeface="Arial" panose="020B0604020202020204" pitchFamily="34" charset="0"/>
              <a:sym typeface="Times New Roman" pitchFamily="18" charset="0"/>
            </a:endParaRPr>
          </a:p>
          <a:p>
            <a:pPr defTabSz="914400" eaLnBrk="1">
              <a:lnSpc>
                <a:spcPct val="100000"/>
              </a:lnSpc>
            </a:pPr>
            <a:endParaRPr lang="en-US" altLang="en-US" baseline="0" dirty="0" smtClean="0">
              <a:latin typeface="Arial" panose="020B0604020202020204" pitchFamily="34" charset="0"/>
              <a:ea typeface="MS PGothic" panose="020B0600070205080204" pitchFamily="34" charset="-128"/>
              <a:cs typeface="Arial" panose="020B0604020202020204" pitchFamily="34" charset="0"/>
              <a:sym typeface="Times New Roman" pitchFamily="18" charset="0"/>
            </a:endParaRPr>
          </a:p>
          <a:p>
            <a:pPr defTabSz="914400" eaLnBrk="1">
              <a:lnSpc>
                <a:spcPct val="100000"/>
              </a:lnSpc>
            </a:pPr>
            <a:r>
              <a:rPr lang="ja-JP" altLang="en-US" baseline="0" dirty="0" smtClean="0">
                <a:latin typeface="Arial" panose="020B0604020202020204" pitchFamily="34" charset="0"/>
                <a:ea typeface="MS PGothic" panose="020B0600070205080204" pitchFamily="34" charset="-128"/>
                <a:cs typeface="Arial" panose="020B0604020202020204" pitchFamily="34" charset="0"/>
                <a:sym typeface="Times New Roman" pitchFamily="18" charset="0"/>
              </a:rPr>
              <a:t>ここで、ご質問がございましたら、お受けいたします。</a:t>
            </a:r>
            <a:endParaRPr lang="en-US" altLang="en-US" baseline="0" dirty="0" smtClean="0">
              <a:latin typeface="Arial" panose="020B0604020202020204" pitchFamily="34" charset="0"/>
              <a:ea typeface="MS PGothic" panose="020B0600070205080204" pitchFamily="34" charset="-128"/>
              <a:cs typeface="Arial" panose="020B0604020202020204" pitchFamily="34" charset="0"/>
              <a:sym typeface="Times New Roman" pitchFamily="18" charset="0"/>
            </a:endParaRPr>
          </a:p>
          <a:p>
            <a:pPr defTabSz="914400" eaLnBrk="1">
              <a:lnSpc>
                <a:spcPct val="100000"/>
              </a:lnSpc>
            </a:pPr>
            <a:endParaRPr lang="en-US" altLang="en-US" dirty="0" smtClean="0">
              <a:latin typeface="Arial" panose="020B0604020202020204" pitchFamily="34" charset="0"/>
              <a:ea typeface="MS PGothic" panose="020B0600070205080204" pitchFamily="34" charset="-128"/>
              <a:cs typeface="Arial" panose="020B0604020202020204" pitchFamily="34" charset="0"/>
              <a:sym typeface="Times New Roman" pitchFamily="18" charset="0"/>
            </a:endParaRPr>
          </a:p>
          <a:p>
            <a:pPr defTabSz="914400" eaLnBrk="1">
              <a:lnSpc>
                <a:spcPct val="100000"/>
              </a:lnSpc>
            </a:pPr>
            <a:r>
              <a:rPr lang="ja-JP" altLang="en-US" dirty="0" smtClean="0">
                <a:latin typeface="Arial" panose="020B0604020202020204" pitchFamily="34" charset="0"/>
                <a:ea typeface="MS PGothic" panose="020B0600070205080204" pitchFamily="34" charset="-128"/>
                <a:cs typeface="Arial" panose="020B0604020202020204" pitchFamily="34" charset="0"/>
                <a:sym typeface="Calibri" pitchFamily="34" charset="0"/>
              </a:rPr>
              <a:t>本日は、ご参加ありがとうございました。</a:t>
            </a:r>
            <a:endParaRPr lang="en-US" altLang="en-US" dirty="0" smtClean="0">
              <a:latin typeface="Arial" panose="020B0604020202020204" pitchFamily="34" charset="0"/>
              <a:ea typeface="MS PGothic" panose="020B0600070205080204" pitchFamily="34" charset="-128"/>
              <a:cs typeface="Arial" panose="020B0604020202020204" pitchFamily="34" charset="0"/>
              <a:sym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23900"/>
            <a:ext cx="4970463" cy="3729038"/>
          </a:xfrm>
        </p:spPr>
      </p:sp>
      <p:sp>
        <p:nvSpPr>
          <p:cNvPr id="3" name="Notes Placeholder 2"/>
          <p:cNvSpPr>
            <a:spLocks noGrp="1"/>
          </p:cNvSpPr>
          <p:nvPr>
            <p:ph type="body" idx="1"/>
          </p:nvPr>
        </p:nvSpPr>
        <p:spPr>
          <a:xfrm>
            <a:off x="907724" y="4724126"/>
            <a:ext cx="4990166" cy="4640411"/>
          </a:xfrm>
        </p:spPr>
        <p:txBody>
          <a:bodyPr/>
          <a:lstStyle/>
          <a:p>
            <a:r>
              <a:rPr lang="ja-JP" altLang="en-US" b="0" baseline="0" dirty="0" smtClean="0">
                <a:latin typeface="Arial" panose="020B0604020202020204" pitchFamily="34" charset="0"/>
                <a:ea typeface="MS PGothic" panose="020B0600070205080204" pitchFamily="34" charset="-128"/>
                <a:cs typeface="Arial" panose="020B0604020202020204" pitchFamily="34" charset="0"/>
              </a:rPr>
              <a:t>ロータリーのロゴの右にある「</a:t>
            </a:r>
            <a:r>
              <a:rPr lang="en-US" altLang="ja-JP" b="0" baseline="0" dirty="0" smtClean="0">
                <a:latin typeface="Arial" panose="020B0604020202020204" pitchFamily="34" charset="0"/>
                <a:ea typeface="MS PGothic" panose="020B0600070205080204" pitchFamily="34" charset="-128"/>
                <a:cs typeface="Arial" panose="020B0604020202020204" pitchFamily="34" charset="0"/>
              </a:rPr>
              <a:t>My</a:t>
            </a:r>
            <a:r>
              <a:rPr lang="en-US" altLang="ja-JP" b="0" dirty="0" smtClean="0">
                <a:latin typeface="Arial" panose="020B0604020202020204" pitchFamily="34" charset="0"/>
                <a:ea typeface="MS PGothic" panose="020B0600070205080204" pitchFamily="34" charset="-128"/>
                <a:cs typeface="Arial" panose="020B0604020202020204" pitchFamily="34" charset="0"/>
              </a:rPr>
              <a:t> ROTARY</a:t>
            </a:r>
            <a:r>
              <a:rPr lang="ja-JP" altLang="en-US" b="0" baseline="0" dirty="0" smtClean="0">
                <a:latin typeface="Arial" panose="020B0604020202020204" pitchFamily="34" charset="0"/>
                <a:ea typeface="MS PGothic" panose="020B0600070205080204" pitchFamily="34" charset="-128"/>
                <a:cs typeface="Arial" panose="020B0604020202020204" pitchFamily="34" charset="0"/>
              </a:rPr>
              <a:t>」</a:t>
            </a:r>
            <a:r>
              <a:rPr lang="ja-JP" altLang="en-US" dirty="0">
                <a:latin typeface="Arial" panose="020B0604020202020204" pitchFamily="34" charset="0"/>
                <a:ea typeface="MS PGothic" panose="020B0600070205080204" pitchFamily="34" charset="-128"/>
                <a:cs typeface="Arial" panose="020B0604020202020204" pitchFamily="34" charset="0"/>
              </a:rPr>
              <a:t>クリックします。</a:t>
            </a:r>
            <a:endParaRPr lang="en-US" b="0" baseline="0" dirty="0" smtClean="0">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4534" y="4756026"/>
            <a:ext cx="4990166" cy="4640411"/>
          </a:xfrm>
        </p:spPr>
        <p:txBody>
          <a:bodyPr/>
          <a:lstStyle/>
          <a:p>
            <a:r>
              <a:rPr lang="en-US" altLang="ja-JP" sz="1200" b="0" kern="1200" baseline="0" dirty="0" smtClean="0">
                <a:solidFill>
                  <a:schemeClr val="tx1"/>
                </a:solidFill>
                <a:effectLst/>
                <a:latin typeface="Arial" panose="020B0604020202020204" pitchFamily="34" charset="0"/>
                <a:ea typeface="+mn-ea"/>
                <a:cs typeface="Arial" panose="020B0604020202020204" pitchFamily="34" charset="0"/>
              </a:rPr>
              <a:t>My ROTARY</a:t>
            </a:r>
            <a:r>
              <a:rPr lang="ja-JP" altLang="en-US" sz="1200" b="0" kern="1200" baseline="0" dirty="0" smtClean="0">
                <a:solidFill>
                  <a:schemeClr val="tx1"/>
                </a:solidFill>
                <a:effectLst/>
                <a:latin typeface="Arial" panose="020B0604020202020204" pitchFamily="34" charset="0"/>
                <a:ea typeface="+mn-ea"/>
                <a:cs typeface="Arial" panose="020B0604020202020204" pitchFamily="34" charset="0"/>
              </a:rPr>
              <a:t>の最初のページは、ご覧のような構成になっています。画面左端にある「</a:t>
            </a:r>
            <a:r>
              <a:rPr lang="en-US" dirty="0" smtClean="0">
                <a:latin typeface="Arial" panose="020B0604020202020204" pitchFamily="34" charset="0"/>
                <a:ea typeface="+mn-ea"/>
                <a:cs typeface="Arial" panose="020B0604020202020204" pitchFamily="34" charset="0"/>
              </a:rPr>
              <a:t>My </a:t>
            </a:r>
            <a:r>
              <a:rPr lang="en-US" dirty="0">
                <a:latin typeface="Arial" panose="020B0604020202020204" pitchFamily="34" charset="0"/>
                <a:ea typeface="+mn-ea"/>
                <a:cs typeface="Arial" panose="020B0604020202020204" pitchFamily="34" charset="0"/>
              </a:rPr>
              <a:t>Club </a:t>
            </a:r>
            <a:r>
              <a:rPr lang="en-US" dirty="0" smtClean="0">
                <a:latin typeface="Arial" panose="020B0604020202020204" pitchFamily="34" charset="0"/>
                <a:ea typeface="+mn-ea"/>
                <a:cs typeface="Arial" panose="020B0604020202020204" pitchFamily="34" charset="0"/>
              </a:rPr>
              <a:t>Snapshot</a:t>
            </a:r>
            <a:r>
              <a:rPr lang="ja-JP" altLang="en-US" dirty="0" smtClean="0">
                <a:latin typeface="Arial" panose="020B0604020202020204" pitchFamily="34" charset="0"/>
                <a:ea typeface="+mn-ea"/>
                <a:cs typeface="Arial" panose="020B0604020202020204" pitchFamily="34" charset="0"/>
              </a:rPr>
              <a:t>」の一番下までスクロールをすると、</a:t>
            </a:r>
            <a:r>
              <a:rPr lang="en-US" altLang="ja-JP" dirty="0" smtClean="0">
                <a:latin typeface="Arial" panose="020B0604020202020204" pitchFamily="34" charset="0"/>
                <a:ea typeface="+mn-ea"/>
                <a:cs typeface="Arial" panose="020B0604020202020204" pitchFamily="34" charset="0"/>
              </a:rPr>
              <a:t>ROTARY CLUB CENTRAL</a:t>
            </a:r>
            <a:r>
              <a:rPr lang="ja-JP" altLang="en-US" dirty="0" smtClean="0">
                <a:latin typeface="Arial" panose="020B0604020202020204" pitchFamily="34" charset="0"/>
                <a:ea typeface="+mn-ea"/>
                <a:cs typeface="Arial" panose="020B0604020202020204" pitchFamily="34" charset="0"/>
              </a:rPr>
              <a:t>（ロータリークラブ・セントラル）と</a:t>
            </a:r>
            <a:r>
              <a:rPr lang="ja-JP" altLang="en-US" dirty="0">
                <a:latin typeface="Arial" panose="020B0604020202020204" pitchFamily="34" charset="0"/>
                <a:ea typeface="+mn-ea"/>
                <a:cs typeface="Arial" panose="020B0604020202020204" pitchFamily="34" charset="0"/>
              </a:rPr>
              <a:t>いう</a:t>
            </a:r>
            <a:r>
              <a:rPr lang="ja-JP" altLang="en-US" dirty="0" smtClean="0">
                <a:latin typeface="Arial" panose="020B0604020202020204" pitchFamily="34" charset="0"/>
                <a:ea typeface="+mn-ea"/>
                <a:cs typeface="Arial" panose="020B0604020202020204" pitchFamily="34" charset="0"/>
              </a:rPr>
              <a:t>表示があります。その下にある「目標を見る」をクリックしてください。</a:t>
            </a:r>
            <a:endParaRPr lang="en-US" b="0" baseline="0" dirty="0" smtClean="0">
              <a:solidFill>
                <a:srgbClr val="D91B5C"/>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7724" y="4724126"/>
            <a:ext cx="4990166" cy="4640411"/>
          </a:xfrm>
        </p:spPr>
        <p:txBody>
          <a:bodyPr/>
          <a:lstStyle/>
          <a:p>
            <a:r>
              <a:rPr lang="ja-JP" altLang="en-US" dirty="0" smtClean="0">
                <a:latin typeface="Arial" panose="020B0604020202020204" pitchFamily="34" charset="0"/>
                <a:ea typeface="+mn-ea"/>
                <a:cs typeface="Arial" panose="020B0604020202020204" pitchFamily="34" charset="0"/>
              </a:rPr>
              <a:t>「目標を見る」をクリックすると、ご覧のように「クラブ」のタブの最初のページが表示されます。このページで目に付くのは、皆さまのクラブにおける過去</a:t>
            </a:r>
            <a:r>
              <a:rPr lang="en-US" altLang="ja-JP" dirty="0" smtClean="0">
                <a:latin typeface="Arial" panose="020B0604020202020204" pitchFamily="34" charset="0"/>
                <a:ea typeface="+mn-ea"/>
                <a:cs typeface="Arial" panose="020B0604020202020204" pitchFamily="34" charset="0"/>
              </a:rPr>
              <a:t>5</a:t>
            </a:r>
            <a:r>
              <a:rPr lang="ja-JP" altLang="en-US" dirty="0" smtClean="0">
                <a:latin typeface="Arial" panose="020B0604020202020204" pitchFamily="34" charset="0"/>
                <a:ea typeface="+mn-ea"/>
                <a:cs typeface="Arial" panose="020B0604020202020204" pitchFamily="34" charset="0"/>
              </a:rPr>
              <a:t>年間の会員数の推移を示したグラフです。</a:t>
            </a:r>
            <a:endParaRPr lang="en-US" b="0" baseline="0" dirty="0" smtClean="0">
              <a:solidFill>
                <a:srgbClr val="D91B5C"/>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95338"/>
            <a:ext cx="4970463" cy="3729037"/>
          </a:xfrm>
        </p:spPr>
      </p:sp>
      <p:sp>
        <p:nvSpPr>
          <p:cNvPr id="3" name="Notes Placeholder 2"/>
          <p:cNvSpPr>
            <a:spLocks noGrp="1"/>
          </p:cNvSpPr>
          <p:nvPr>
            <p:ph type="body" idx="1"/>
          </p:nvPr>
        </p:nvSpPr>
        <p:spPr>
          <a:xfrm>
            <a:off x="907724" y="4724126"/>
            <a:ext cx="4990166" cy="4640411"/>
          </a:xfrm>
        </p:spPr>
        <p:txBody>
          <a:bodyPr/>
          <a:lstStyle/>
          <a:p>
            <a:r>
              <a:rPr lang="ja-JP" altLang="en-US" sz="1200" b="0" kern="1200" baseline="0" dirty="0" smtClean="0">
                <a:solidFill>
                  <a:schemeClr val="tx1"/>
                </a:solidFill>
                <a:effectLst/>
                <a:latin typeface="Arial" pitchFamily="-107" charset="0"/>
                <a:ea typeface="+mn-ea"/>
                <a:cs typeface="+mn-cs"/>
              </a:rPr>
              <a:t>下にスクロールすると、目標を</a:t>
            </a:r>
            <a:r>
              <a:rPr lang="ja-JP" altLang="en-US" dirty="0" smtClean="0">
                <a:ea typeface="+mn-ea"/>
                <a:cs typeface="+mn-cs"/>
              </a:rPr>
              <a:t>閲覧できる</a:t>
            </a:r>
            <a:r>
              <a:rPr lang="en-US" altLang="ja-JP" dirty="0" smtClean="0">
                <a:ea typeface="+mn-ea"/>
                <a:cs typeface="+mn-cs"/>
              </a:rPr>
              <a:t>3</a:t>
            </a:r>
            <a:r>
              <a:rPr lang="ja-JP" altLang="en-US" dirty="0" smtClean="0">
                <a:ea typeface="+mn-ea"/>
                <a:cs typeface="+mn-cs"/>
              </a:rPr>
              <a:t>年度のタブが見えます。ここで、クラブ目標を入力する年度のタブをクリックしてください。</a:t>
            </a:r>
            <a:endParaRPr lang="en-US" b="0" baseline="0" dirty="0" smtClean="0">
              <a:solidFill>
                <a:srgbClr val="D91B5C"/>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7724" y="4724126"/>
            <a:ext cx="4990166" cy="4640411"/>
          </a:xfrm>
        </p:spPr>
        <p:txBody>
          <a:bodyPr/>
          <a:lstStyle/>
          <a:p>
            <a:r>
              <a:rPr lang="ja-JP" altLang="en-US" sz="12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開いたページで下にスクロールすると、会員維持目標の欄が見えます。右上にある「編集」をクリックすると、「会員維持目標の入力」のページが開きます。</a:t>
            </a:r>
            <a:endParaRPr lang="en-US" b="0" baseline="0" dirty="0" smtClean="0">
              <a:solidFill>
                <a:srgbClr val="D91B5C"/>
              </a:solidFill>
              <a:latin typeface="Arial" panose="020B0604020202020204" pitchFamily="34" charset="0"/>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ea typeface="+mn-ea"/>
                <a:cs typeface="Arial" panose="020B0604020202020204" pitchFamily="34" charset="0"/>
              </a:rPr>
              <a:t>「</a:t>
            </a:r>
            <a:r>
              <a:rPr lang="en-US" altLang="ja-JP" dirty="0" smtClean="0">
                <a:latin typeface="Arial" panose="020B0604020202020204" pitchFamily="34" charset="0"/>
                <a:ea typeface="+mn-ea"/>
                <a:cs typeface="Arial" panose="020B0604020202020204" pitchFamily="34" charset="0"/>
              </a:rPr>
              <a:t>7</a:t>
            </a:r>
            <a:r>
              <a:rPr lang="ja-JP" altLang="en-US" dirty="0" smtClean="0">
                <a:latin typeface="Arial" panose="020B0604020202020204" pitchFamily="34" charset="0"/>
                <a:ea typeface="+mn-ea"/>
                <a:cs typeface="Arial" panose="020B0604020202020204" pitchFamily="34" charset="0"/>
              </a:rPr>
              <a:t>月</a:t>
            </a:r>
            <a:r>
              <a:rPr lang="en-US" altLang="ja-JP" dirty="0" smtClean="0">
                <a:latin typeface="Arial" panose="020B0604020202020204" pitchFamily="34" charset="0"/>
                <a:ea typeface="+mn-ea"/>
                <a:cs typeface="Arial" panose="020B0604020202020204" pitchFamily="34" charset="0"/>
              </a:rPr>
              <a:t>1</a:t>
            </a:r>
            <a:r>
              <a:rPr lang="ja-JP" altLang="en-US" dirty="0" smtClean="0">
                <a:latin typeface="Arial" panose="020B0604020202020204" pitchFamily="34" charset="0"/>
                <a:ea typeface="+mn-ea"/>
                <a:cs typeface="Arial" panose="020B0604020202020204" pitchFamily="34" charset="0"/>
              </a:rPr>
              <a:t>日時点の数字」と「会員数」は、ロータリーの記録に基づいたクラブ会員数が自動的に表示されます。維持目標は、会員維持率（パーセント）または「会員数」または「目標」（人数）で入力できます。目標を人数で入力した場合は、維持率のパーセントが自動的に算出されます。「保存」をクリックするまで、何度でも変更が可能です。</a:t>
            </a:r>
            <a:endParaRPr lang="en-US" baseline="0" dirty="0" smtClean="0">
              <a:latin typeface="Arial" panose="020B0604020202020204" pitchFamily="34" charset="0"/>
              <a:ea typeface="+mn-ea"/>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Arial" panose="020B0604020202020204" pitchFamily="34" charset="0"/>
              <a:ea typeface="+mn-ea"/>
              <a:cs typeface="Arial" panose="020B0604020202020204" pitchFamily="34" charset="0"/>
            </a:endParaRPr>
          </a:p>
          <a:p>
            <a:pPr>
              <a:defRPr/>
            </a:pPr>
            <a:r>
              <a:rPr lang="ja-JP" altLang="en-US" baseline="0" dirty="0" smtClean="0">
                <a:latin typeface="Arial" panose="020B0604020202020204" pitchFamily="34" charset="0"/>
                <a:ea typeface="+mn-ea"/>
                <a:cs typeface="Arial" panose="020B0604020202020204" pitchFamily="34" charset="0"/>
              </a:rPr>
              <a:t>緑で表示されている「達成状況」</a:t>
            </a:r>
            <a:r>
              <a:rPr lang="ja-JP" altLang="en-US" dirty="0" smtClean="0">
                <a:latin typeface="Arial" panose="020B0604020202020204" pitchFamily="34" charset="0"/>
                <a:ea typeface="+mn-ea"/>
                <a:cs typeface="Arial" panose="020B0604020202020204" pitchFamily="34" charset="0"/>
              </a:rPr>
              <a:t>は、</a:t>
            </a:r>
            <a:r>
              <a:rPr lang="ja-JP" altLang="en-US" dirty="0">
                <a:latin typeface="Arial" panose="020B0604020202020204" pitchFamily="34" charset="0"/>
                <a:ea typeface="+mn-ea"/>
                <a:cs typeface="Arial" panose="020B0604020202020204" pitchFamily="34" charset="0"/>
              </a:rPr>
              <a:t>自動的に</a:t>
            </a:r>
            <a:r>
              <a:rPr lang="ja-JP" altLang="en-US" baseline="0" dirty="0" smtClean="0">
                <a:latin typeface="Arial" panose="020B0604020202020204" pitchFamily="34" charset="0"/>
                <a:ea typeface="+mn-ea"/>
                <a:cs typeface="Arial" panose="020B0604020202020204" pitchFamily="34" charset="0"/>
              </a:rPr>
              <a:t>更新されます。</a:t>
            </a:r>
            <a:endParaRPr lang="en-US" altLang="ja-JP" baseline="0" dirty="0" smtClean="0">
              <a:latin typeface="Arial" panose="020B0604020202020204" pitchFamily="34" charset="0"/>
              <a:ea typeface="+mn-ea"/>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anose="020B0604020202020204" pitchFamily="34" charset="0"/>
              <a:ea typeface="+mn-ea"/>
              <a:cs typeface="Arial" panose="020B0604020202020204" pitchFamily="34" charset="0"/>
            </a:endParaRPr>
          </a:p>
          <a:p>
            <a:pPr>
              <a:defRPr/>
            </a:pPr>
            <a:r>
              <a:rPr lang="ja-JP" altLang="en-US" dirty="0" smtClean="0">
                <a:latin typeface="Arial" panose="020B0604020202020204" pitchFamily="34" charset="0"/>
                <a:ea typeface="+mn-ea"/>
                <a:cs typeface="Arial" panose="020B0604020202020204" pitchFamily="34" charset="0"/>
              </a:rPr>
              <a:t>「既存会員の維持」の「目標」の枠に、</a:t>
            </a:r>
            <a:r>
              <a:rPr lang="en-US" altLang="ja-JP" dirty="0" smtClean="0">
                <a:latin typeface="Arial" panose="020B0604020202020204" pitchFamily="34" charset="0"/>
                <a:ea typeface="+mn-ea"/>
                <a:cs typeface="Arial" panose="020B0604020202020204" pitchFamily="34" charset="0"/>
              </a:rPr>
              <a:t>2016</a:t>
            </a:r>
            <a:r>
              <a:rPr lang="ja-JP" altLang="en-US" dirty="0" smtClean="0">
                <a:latin typeface="Arial" panose="020B0604020202020204" pitchFamily="34" charset="0"/>
                <a:ea typeface="+mn-ea"/>
                <a:cs typeface="Arial" panose="020B0604020202020204" pitchFamily="34" charset="0"/>
              </a:rPr>
              <a:t>年</a:t>
            </a:r>
            <a:r>
              <a:rPr lang="en-US" altLang="ja-JP" dirty="0" smtClean="0">
                <a:latin typeface="Arial" panose="020B0604020202020204" pitchFamily="34" charset="0"/>
                <a:ea typeface="+mn-ea"/>
                <a:cs typeface="Arial" panose="020B0604020202020204" pitchFamily="34" charset="0"/>
              </a:rPr>
              <a:t>6</a:t>
            </a:r>
            <a:r>
              <a:rPr lang="ja-JP" altLang="en-US" dirty="0" smtClean="0">
                <a:latin typeface="Arial" panose="020B0604020202020204" pitchFamily="34" charset="0"/>
                <a:ea typeface="+mn-ea"/>
                <a:cs typeface="Arial" panose="020B0604020202020204" pitchFamily="34" charset="0"/>
              </a:rPr>
              <a:t>月</a:t>
            </a:r>
            <a:r>
              <a:rPr lang="en-US" altLang="ja-JP" dirty="0" smtClean="0">
                <a:latin typeface="Arial" panose="020B0604020202020204" pitchFamily="34" charset="0"/>
                <a:ea typeface="+mn-ea"/>
                <a:cs typeface="Arial" panose="020B0604020202020204" pitchFamily="34" charset="0"/>
              </a:rPr>
              <a:t>30</a:t>
            </a:r>
            <a:r>
              <a:rPr lang="ja-JP" altLang="en-US" dirty="0" smtClean="0">
                <a:latin typeface="Arial" panose="020B0604020202020204" pitchFamily="34" charset="0"/>
                <a:ea typeface="+mn-ea"/>
                <a:cs typeface="Arial" panose="020B0604020202020204" pitchFamily="34" charset="0"/>
              </a:rPr>
              <a:t>日終了時点でクラブに留まっている</a:t>
            </a:r>
            <a:r>
              <a:rPr lang="ja-JP" altLang="en-US" dirty="0" err="1" smtClean="0">
                <a:latin typeface="Arial" panose="020B0604020202020204" pitchFamily="34" charset="0"/>
                <a:ea typeface="+mn-ea"/>
                <a:cs typeface="Arial" panose="020B0604020202020204" pitchFamily="34" charset="0"/>
              </a:rPr>
              <a:t>で</a:t>
            </a:r>
            <a:r>
              <a:rPr lang="ja-JP" altLang="en-US" dirty="0" smtClean="0">
                <a:latin typeface="Arial" panose="020B0604020202020204" pitchFamily="34" charset="0"/>
                <a:ea typeface="+mn-ea"/>
                <a:cs typeface="Arial" panose="020B0604020202020204" pitchFamily="34" charset="0"/>
              </a:rPr>
              <a:t>あろう会員数を見込みで入力します。この時、</a:t>
            </a:r>
            <a:r>
              <a:rPr lang="en-US" altLang="ja-JP" dirty="0" smtClean="0">
                <a:latin typeface="Arial" panose="020B0604020202020204" pitchFamily="34" charset="0"/>
                <a:ea typeface="+mn-ea"/>
                <a:cs typeface="Arial" panose="020B0604020202020204" pitchFamily="34" charset="0"/>
              </a:rPr>
              <a:t>2015-16</a:t>
            </a:r>
            <a:r>
              <a:rPr lang="ja-JP" altLang="en-US" dirty="0" smtClean="0">
                <a:latin typeface="Arial" panose="020B0604020202020204" pitchFamily="34" charset="0"/>
                <a:ea typeface="+mn-ea"/>
                <a:cs typeface="Arial" panose="020B0604020202020204" pitchFamily="34" charset="0"/>
              </a:rPr>
              <a:t>年度中に入会する予定の新会員数は含めないでください。既存会員のみが対象です。その場合、「％」の枠は自動計算されたものが反映されるので入力は不要です。</a:t>
            </a:r>
            <a:endParaRPr lang="en-US" altLang="ja-JP" dirty="0" smtClean="0">
              <a:latin typeface="Arial" panose="020B0604020202020204" pitchFamily="34" charset="0"/>
              <a:ea typeface="+mn-ea"/>
              <a:cs typeface="Arial" panose="020B0604020202020204" pitchFamily="34" charset="0"/>
            </a:endParaRPr>
          </a:p>
          <a:p>
            <a:pPr>
              <a:defRPr/>
            </a:pPr>
            <a:endParaRPr lang="ja-JP" altLang="en-US" dirty="0">
              <a:latin typeface="Arial" panose="020B0604020202020204" pitchFamily="34" charset="0"/>
              <a:ea typeface="+mn-ea"/>
              <a:cs typeface="Arial" panose="020B0604020202020204" pitchFamily="34" charset="0"/>
            </a:endParaRPr>
          </a:p>
          <a:p>
            <a:pPr>
              <a:defRPr/>
            </a:pPr>
            <a:r>
              <a:rPr lang="ja-JP" altLang="en-US" dirty="0">
                <a:latin typeface="Arial" panose="020B0604020202020204" pitchFamily="34" charset="0"/>
                <a:ea typeface="+mn-ea"/>
                <a:cs typeface="Arial" panose="020B0604020202020204" pitchFamily="34" charset="0"/>
              </a:rPr>
              <a:t>「新会員の維持」</a:t>
            </a:r>
            <a:r>
              <a:rPr lang="ja-JP" altLang="en-US" dirty="0" smtClean="0">
                <a:latin typeface="Arial" panose="020B0604020202020204" pitchFamily="34" charset="0"/>
                <a:ea typeface="+mn-ea"/>
                <a:cs typeface="Arial" panose="020B0604020202020204" pitchFamily="34" charset="0"/>
              </a:rPr>
              <a:t>の段は、新会員の勧誘目標をご入力下さい。次年度中に</a:t>
            </a:r>
            <a:r>
              <a:rPr lang="en-US" altLang="ja-JP" dirty="0" smtClean="0">
                <a:latin typeface="Arial" panose="020B0604020202020204" pitchFamily="34" charset="0"/>
                <a:ea typeface="+mn-ea"/>
                <a:cs typeface="Arial" panose="020B0604020202020204" pitchFamily="34" charset="0"/>
              </a:rPr>
              <a:t>2</a:t>
            </a:r>
            <a:r>
              <a:rPr lang="ja-JP" altLang="en-US" dirty="0" smtClean="0">
                <a:latin typeface="Arial" panose="020B0604020202020204" pitchFamily="34" charset="0"/>
                <a:ea typeface="+mn-ea"/>
                <a:cs typeface="Arial" panose="020B0604020202020204" pitchFamily="34" charset="0"/>
              </a:rPr>
              <a:t>人の新会員を勧誘し、年度終了時点で</a:t>
            </a:r>
            <a:r>
              <a:rPr lang="en-US" altLang="ja-JP" dirty="0" smtClean="0">
                <a:latin typeface="Arial" panose="020B0604020202020204" pitchFamily="34" charset="0"/>
                <a:ea typeface="+mn-ea"/>
                <a:cs typeface="Arial" panose="020B0604020202020204" pitchFamily="34" charset="0"/>
              </a:rPr>
              <a:t>2</a:t>
            </a:r>
            <a:r>
              <a:rPr lang="ja-JP" altLang="en-US" dirty="0" smtClean="0">
                <a:latin typeface="Arial" panose="020B0604020202020204" pitchFamily="34" charset="0"/>
                <a:ea typeface="+mn-ea"/>
                <a:cs typeface="Arial" panose="020B0604020202020204" pitchFamily="34" charset="0"/>
              </a:rPr>
              <a:t>人とも退会せずに</a:t>
            </a:r>
            <a:r>
              <a:rPr lang="en-US" altLang="ja-JP" dirty="0" smtClean="0">
                <a:latin typeface="Arial" panose="020B0604020202020204" pitchFamily="34" charset="0"/>
                <a:ea typeface="+mn-ea"/>
                <a:cs typeface="Arial" panose="020B0604020202020204" pitchFamily="34" charset="0"/>
              </a:rPr>
              <a:t>100%</a:t>
            </a:r>
            <a:r>
              <a:rPr lang="ja-JP" altLang="en-US" dirty="0" smtClean="0">
                <a:latin typeface="Arial" panose="020B0604020202020204" pitchFamily="34" charset="0"/>
                <a:ea typeface="+mn-ea"/>
                <a:cs typeface="Arial" panose="020B0604020202020204" pitchFamily="34" charset="0"/>
              </a:rPr>
              <a:t>クラブに留まる目標であれば、「会員数＝</a:t>
            </a:r>
            <a:r>
              <a:rPr lang="en-US" altLang="ja-JP" dirty="0" smtClean="0">
                <a:latin typeface="Arial" panose="020B0604020202020204" pitchFamily="34" charset="0"/>
                <a:ea typeface="+mn-ea"/>
                <a:cs typeface="Arial" panose="020B0604020202020204" pitchFamily="34" charset="0"/>
              </a:rPr>
              <a:t>2</a:t>
            </a:r>
            <a:r>
              <a:rPr lang="ja-JP" altLang="en-US" dirty="0" smtClean="0">
                <a:latin typeface="Arial" panose="020B0604020202020204" pitchFamily="34" charset="0"/>
                <a:ea typeface="+mn-ea"/>
                <a:cs typeface="Arial" panose="020B0604020202020204" pitchFamily="34" charset="0"/>
              </a:rPr>
              <a:t>」、「％＝</a:t>
            </a:r>
            <a:r>
              <a:rPr lang="en-US" altLang="ja-JP" dirty="0" smtClean="0">
                <a:latin typeface="Arial" panose="020B0604020202020204" pitchFamily="34" charset="0"/>
                <a:ea typeface="+mn-ea"/>
                <a:cs typeface="Arial" panose="020B0604020202020204" pitchFamily="34" charset="0"/>
              </a:rPr>
              <a:t>100</a:t>
            </a:r>
            <a:r>
              <a:rPr lang="ja-JP" altLang="en-US" dirty="0" smtClean="0">
                <a:latin typeface="Arial" panose="020B0604020202020204" pitchFamily="34" charset="0"/>
                <a:ea typeface="+mn-ea"/>
                <a:cs typeface="Arial" panose="020B0604020202020204" pitchFamily="34" charset="0"/>
              </a:rPr>
              <a:t>」、「目標＝</a:t>
            </a:r>
            <a:r>
              <a:rPr lang="en-US" altLang="ja-JP" dirty="0" smtClean="0">
                <a:latin typeface="Arial" panose="020B0604020202020204" pitchFamily="34" charset="0"/>
                <a:ea typeface="+mn-ea"/>
                <a:cs typeface="Arial" panose="020B0604020202020204" pitchFamily="34" charset="0"/>
              </a:rPr>
              <a:t>2</a:t>
            </a:r>
            <a:r>
              <a:rPr lang="ja-JP" altLang="en-US" dirty="0" smtClean="0">
                <a:latin typeface="Arial" panose="020B0604020202020204" pitchFamily="34" charset="0"/>
                <a:ea typeface="+mn-ea"/>
                <a:cs typeface="Arial" panose="020B0604020202020204" pitchFamily="34" charset="0"/>
              </a:rPr>
              <a:t>」となるように入力します。「新会員の維持」においても、維持したい会員数を入力すると、相当する会員維持率がパーセントで自動計算されます。</a:t>
            </a:r>
          </a:p>
          <a:p>
            <a:pPr>
              <a:defRPr/>
            </a:pPr>
            <a:endParaRPr lang="ja-JP" altLang="en-US" dirty="0">
              <a:latin typeface="Arial" panose="020B0604020202020204" pitchFamily="34" charset="0"/>
              <a:ea typeface="+mn-ea"/>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latin typeface="Arial" panose="020B0604020202020204" pitchFamily="34" charset="0"/>
                <a:ea typeface="+mn-ea"/>
                <a:cs typeface="Arial" panose="020B0604020202020204" pitchFamily="34" charset="0"/>
              </a:rPr>
              <a:t>納得のゆくクラブ会員目標が入力できたら、「保存」をクリックしてください。「クラブ」のタブの最初のページに戻ります。</a:t>
            </a:r>
            <a:endParaRPr lang="en-US" altLang="ja-JP" dirty="0" smtClean="0">
              <a:latin typeface="Arial" panose="020B0604020202020204" pitchFamily="34" charset="0"/>
              <a:ea typeface="+mn-ea"/>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Arial" panose="020B0604020202020204" pitchFamily="34" charset="0"/>
              <a:ea typeface="+mn-ea"/>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kern="1200" dirty="0" smtClean="0">
                <a:solidFill>
                  <a:schemeClr val="tx1"/>
                </a:solidFill>
                <a:latin typeface="Arial" panose="020B0604020202020204" pitchFamily="34" charset="0"/>
                <a:ea typeface="ヒラギノ角ゴ Pro W3" pitchFamily="-107" charset="-128"/>
                <a:cs typeface="Arial" panose="020B0604020202020204" pitchFamily="34" charset="0"/>
              </a:rPr>
              <a:t>なお、一度「保存」をクリックした後に目標値を変更したい場合は、再度「編集」から「会員維持目標の入力」ページに入り変更してください）。</a:t>
            </a:r>
            <a:endParaRPr lang="en-US" dirty="0">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799182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43945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78648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8786632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85703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51109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363821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07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495548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3922151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953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93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63687181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5230358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1201443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5" name="Rectangle 4"/>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7887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5" name="Rectangle 4"/>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357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5" name="Rectangle 4"/>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0532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5" name="Rectangle 4"/>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8195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5" name="Rectangle 4"/>
          <p:cNvSpPr/>
          <p:nvPr userDrawn="1"/>
        </p:nvSpPr>
        <p:spPr>
          <a:xfrm>
            <a:off x="-76200" y="457200"/>
            <a:ext cx="9296400" cy="533400"/>
          </a:xfrm>
          <a:prstGeom prst="rect">
            <a:avLst/>
          </a:prstGeom>
          <a:solidFill>
            <a:srgbClr val="FF7600"/>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3528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4603408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029050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9978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72718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30555642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657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17937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503432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712847"/>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65912"/>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152400" y="2667000"/>
            <a:ext cx="9525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226903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728299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7584208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152400" y="2667000"/>
            <a:ext cx="9525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52288667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152400" y="2667000"/>
            <a:ext cx="9525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45962769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313330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263786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
          <p:cNvSpPr>
            <a:spLocks noGrp="1"/>
          </p:cNvSpPr>
          <p:nvPr>
            <p:ph type="sldNum" sz="quarter" idx="4"/>
          </p:nvPr>
        </p:nvSpPr>
        <p:spPr>
          <a:xfrm>
            <a:off x="6588224" y="63093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344C7-2F91-4EF5-9F90-557DD76EE0D6}" type="slidenum">
              <a:rPr lang="en-US" smtClean="0"/>
              <a:t>‹#›</a:t>
            </a:fld>
            <a:endParaRPr lang="en-US"/>
          </a:p>
        </p:txBody>
      </p:sp>
    </p:spTree>
    <p:extLst>
      <p:ext uri="{BB962C8B-B14F-4D97-AF65-F5344CB8AC3E}">
        <p14:creationId xmlns:p14="http://schemas.microsoft.com/office/powerpoint/2010/main" val="37318176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344C7-2F91-4EF5-9F90-557DD76EE0D6}" type="slidenum">
              <a:rPr lang="en-US" smtClean="0"/>
              <a:t>‹#›</a:t>
            </a:fld>
            <a:endParaRPr lang="en-US"/>
          </a:p>
        </p:txBody>
      </p:sp>
    </p:spTree>
    <p:extLst>
      <p:ext uri="{BB962C8B-B14F-4D97-AF65-F5344CB8AC3E}">
        <p14:creationId xmlns:p14="http://schemas.microsoft.com/office/powerpoint/2010/main" val="2163630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636301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36301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4.png"/><Relationship Id="rId2" Type="http://schemas.openxmlformats.org/officeDocument/2006/relationships/slideLayout" Target="../slideLayouts/slideLayout29.xml"/><Relationship Id="rId16" Type="http://schemas.openxmlformats.org/officeDocument/2006/relationships/theme" Target="../theme/theme4.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5.xml"/><Relationship Id="rId7"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2"/>
            <a:ext cx="9144000" cy="6857998"/>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6165126"/>
            <a:ext cx="1371600" cy="514350"/>
          </a:xfrm>
          <a:prstGeom prst="rect">
            <a:avLst/>
          </a:prstGeom>
        </p:spPr>
      </p:pic>
      <p:pic>
        <p:nvPicPr>
          <p:cNvPr id="5" name="Picture 4" descr="wh-rev.eps"/>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5562600" y="152400"/>
            <a:ext cx="3124200" cy="3124200"/>
          </a:xfrm>
          <a:prstGeom prst="rect">
            <a:avLst/>
          </a:prstGeom>
        </p:spPr>
      </p:pic>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32967662"/>
      </p:ext>
    </p:extLst>
  </p:cSld>
  <p:clrMap bg1="lt1" tx1="dk1" bg2="lt2" tx2="dk2" accent1="accent1" accent2="accent2" accent3="accent3" accent4="accent4" accent5="accent5" accent6="accent6" hlink="hlink" folHlink="folHlink"/>
  <p:sldLayoutIdLst>
    <p:sldLayoutId id="2147483701" r:id="rId1"/>
    <p:sldLayoutId id="2147483714" r:id="rId2"/>
    <p:sldLayoutId id="2147483715" r:id="rId3"/>
    <p:sldLayoutId id="2147483716" r:id="rId4"/>
    <p:sldLayoutId id="2147483717" r:id="rId5"/>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8557" y="6264610"/>
            <a:ext cx="1082949" cy="407124"/>
          </a:xfrm>
          <a:prstGeom prst="rect">
            <a:avLst/>
          </a:prstGeom>
        </p:spPr>
      </p:pic>
      <p:sp>
        <p:nvSpPr>
          <p:cNvPr id="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mtClean="0"/>
              <a:t>Club &amp; District Support   </a:t>
            </a:r>
            <a:fld id="{901344C7-2F91-4EF5-9F90-557DD76EE0D6}" type="slidenum">
              <a:rPr lang="en-US" smtClean="0"/>
              <a:pPr/>
              <a:t>‹#›</a:t>
            </a:fld>
            <a:endParaRPr lang="en-US" dirty="0"/>
          </a:p>
        </p:txBody>
      </p:sp>
    </p:spTree>
    <p:extLst>
      <p:ext uri="{BB962C8B-B14F-4D97-AF65-F5344CB8AC3E}">
        <p14:creationId xmlns:p14="http://schemas.microsoft.com/office/powerpoint/2010/main" val="1228208913"/>
      </p:ext>
    </p:extLst>
  </p:cSld>
  <p:clrMap bg1="lt1" tx1="dk1" bg2="lt2" tx2="dk2" accent1="accent1" accent2="accent2" accent3="accent3" accent4="accent4" accent5="accent5" accent6="accent6" hlink="hlink" folHlink="folHlink"/>
  <p:sldLayoutIdLst>
    <p:sldLayoutId id="2147483666" r:id="rId1"/>
    <p:sldLayoutId id="2147483702" r:id="rId2"/>
    <p:sldLayoutId id="2147483705" r:id="rId3"/>
    <p:sldLayoutId id="2147483703" r:id="rId4"/>
    <p:sldLayoutId id="2147483718" r:id="rId5"/>
    <p:sldLayoutId id="2147483665" r:id="rId6"/>
    <p:sldLayoutId id="2147483667" r:id="rId7"/>
    <p:sldLayoutId id="2147483668" r:id="rId8"/>
    <p:sldLayoutId id="2147483669" r:id="rId9"/>
    <p:sldLayoutId id="2147483670" r:id="rId10"/>
    <p:sldLayoutId id="2147483671" r:id="rId11"/>
    <p:sldLayoutId id="2147483672" r:id="rId12"/>
    <p:sldLayoutId id="2147483673" r:id="rId13"/>
    <p:sldLayoutId id="2147483662" r:id="rId14"/>
    <p:sldLayoutId id="2147483663" r:id="rId15"/>
    <p:sldLayoutId id="2147483736" r:id="rId16"/>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557" y="6264610"/>
            <a:ext cx="1082949" cy="407124"/>
          </a:xfrm>
          <a:prstGeom prst="rect">
            <a:avLst/>
          </a:prstGeom>
        </p:spPr>
      </p:pic>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41488525"/>
      </p:ext>
    </p:extLst>
  </p:cSld>
  <p:clrMap bg1="lt1" tx1="dk1" bg2="lt2" tx2="dk2" accent1="accent1" accent2="accent2" accent3="accent3" accent4="accent4" accent5="accent5" accent6="accent6" hlink="hlink" folHlink="folHlink"/>
  <p:sldLayoutIdLst>
    <p:sldLayoutId id="2147483689" r:id="rId1"/>
    <p:sldLayoutId id="2147483707" r:id="rId2"/>
    <p:sldLayoutId id="2147483710" r:id="rId3"/>
    <p:sldLayoutId id="2147483708" r:id="rId4"/>
    <p:sldLayoutId id="2147483719" r:id="rId5"/>
    <p:sldLayoutId id="2147483709" r:id="rId6"/>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a:defRPr/>
            </a:pPr>
            <a:r>
              <a:rPr lang="en-US" sz="900" smtClean="0">
                <a:solidFill>
                  <a:srgbClr val="BCBDC0"/>
                </a:solidFill>
                <a:latin typeface="Arial Narrow" pitchFamily="34" charset="0"/>
                <a:ea typeface="+mn-ea"/>
              </a:rPr>
              <a:t>TITLE  |  </a:t>
            </a:r>
            <a:fld id="{F569976B-32DD-4CE6-9C8B-0C9BF3A47C93}" type="slidenum">
              <a:rPr lang="en-US" sz="900" smtClean="0">
                <a:solidFill>
                  <a:srgbClr val="BCBDC0"/>
                </a:solidFill>
                <a:latin typeface="Arial Narrow" pitchFamily="34" charset="0"/>
                <a:ea typeface="ヒラギノ角ゴ Pro W3"/>
                <a:cs typeface="Arial Narrow" pitchFamily="34" charset="0"/>
              </a:rPr>
              <a:pPr algn="r">
                <a:defRPr/>
              </a:pPr>
              <a:t>‹#›</a:t>
            </a:fld>
            <a:r>
              <a:rPr lang="en-US" sz="900" smtClean="0">
                <a:solidFill>
                  <a:srgbClr val="BCBDC0"/>
                </a:solidFill>
                <a:latin typeface="Arial Narrow" pitchFamily="34" charset="0"/>
                <a:ea typeface="ヒラギノ角ゴ Pro W3"/>
                <a:cs typeface="Arial Narrow" pitchFamily="34" charset="0"/>
              </a:rPr>
              <a:t>  </a:t>
            </a:r>
            <a:endParaRPr lang="en-US" sz="900" smtClean="0">
              <a:solidFill>
                <a:srgbClr val="958D85"/>
              </a:solidFill>
              <a:latin typeface="Arial Narrow" pitchFamily="34" charset="0"/>
              <a:ea typeface="+mn-ea"/>
            </a:endParaRPr>
          </a:p>
        </p:txBody>
      </p:sp>
      <p:pic>
        <p:nvPicPr>
          <p:cNvPr id="4099"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8788" y="6264275"/>
            <a:ext cx="10826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08270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559" y="6264611"/>
            <a:ext cx="1082949" cy="407124"/>
          </a:xfrm>
          <a:prstGeom prst="rect">
            <a:avLst/>
          </a:prstGeom>
        </p:spPr>
      </p:pic>
    </p:spTree>
    <p:extLst>
      <p:ext uri="{BB962C8B-B14F-4D97-AF65-F5344CB8AC3E}">
        <p14:creationId xmlns:p14="http://schemas.microsoft.com/office/powerpoint/2010/main" val="200050064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8.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microsoft.com/office/2007/relationships/hdphoto" Target="../media/hdphoto5.wdp"/></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microsoft.com/office/2007/relationships/hdphoto" Target="../media/hdphoto6.wdp"/></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p:nvPr/>
        </p:nvSpPr>
        <p:spPr>
          <a:xfrm>
            <a:off x="0" y="3429000"/>
            <a:ext cx="9144000"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0"/>
          <p:cNvSpPr txBox="1">
            <a:spLocks noChangeArrowheads="1"/>
          </p:cNvSpPr>
          <p:nvPr/>
        </p:nvSpPr>
        <p:spPr>
          <a:xfrm>
            <a:off x="323528" y="3628900"/>
            <a:ext cx="8712967" cy="762000"/>
          </a:xfrm>
          <a:prstGeom prst="rect">
            <a:avLst/>
          </a:prstGeom>
          <a:noFill/>
          <a:effectLst/>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lgn="ctr">
              <a:spcBef>
                <a:spcPct val="0"/>
              </a:spcBef>
              <a:spcAft>
                <a:spcPts val="2400"/>
              </a:spcAft>
              <a:buFontTx/>
              <a:buNone/>
            </a:pPr>
            <a:r>
              <a:rPr lang="ja-JP" altLang="en-US" sz="3600" dirty="0" smtClean="0">
                <a:solidFill>
                  <a:schemeClr val="bg1"/>
                </a:solidFill>
                <a:latin typeface="MS PGothic" panose="020B0600070205080204" pitchFamily="34" charset="-128"/>
                <a:ea typeface="MS PGothic" panose="020B0600070205080204" pitchFamily="34" charset="-128"/>
                <a:cs typeface="Georgia"/>
              </a:rPr>
              <a:t>ロータリークラブ・セントラル</a:t>
            </a:r>
            <a:endParaRPr lang="en-US" sz="3600" dirty="0">
              <a:solidFill>
                <a:srgbClr val="01B4E7"/>
              </a:solidFill>
              <a:latin typeface="MS PGothic" panose="020B0600070205080204" pitchFamily="34" charset="-128"/>
              <a:ea typeface="MS PGothic" panose="020B0600070205080204" pitchFamily="34" charset="-128"/>
              <a:cs typeface="Georgia"/>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6772" y="164803"/>
            <a:ext cx="3124207" cy="3124207"/>
          </a:xfrm>
          <a:prstGeom prst="rect">
            <a:avLst/>
          </a:prstGeom>
        </p:spPr>
      </p:pic>
      <p:sp>
        <p:nvSpPr>
          <p:cNvPr id="16" name="Rectangle 10"/>
          <p:cNvSpPr txBox="1">
            <a:spLocks noChangeArrowheads="1"/>
          </p:cNvSpPr>
          <p:nvPr/>
        </p:nvSpPr>
        <p:spPr>
          <a:xfrm>
            <a:off x="1130125" y="4724400"/>
            <a:ext cx="7772400" cy="1600200"/>
          </a:xfrm>
          <a:prstGeom prst="rect">
            <a:avLst/>
          </a:prstGeom>
          <a:noFill/>
          <a:effectLst/>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ts val="600"/>
              </a:spcAft>
              <a:buFontTx/>
              <a:buNone/>
            </a:pPr>
            <a:r>
              <a:rPr lang="ja-JP" altLang="en-US" sz="2000" dirty="0" smtClean="0">
                <a:solidFill>
                  <a:srgbClr val="01B4E7"/>
                </a:solidFill>
                <a:latin typeface="+mj-ea"/>
                <a:ea typeface="+mj-ea"/>
                <a:cs typeface="Georgia"/>
              </a:rPr>
              <a:t>発表者：</a:t>
            </a:r>
            <a:endParaRPr lang="en-US" sz="2000" dirty="0" smtClean="0">
              <a:solidFill>
                <a:srgbClr val="01B4E7"/>
              </a:solidFill>
              <a:latin typeface="+mj-ea"/>
              <a:ea typeface="+mj-ea"/>
              <a:cs typeface="Georgia"/>
            </a:endParaRPr>
          </a:p>
        </p:txBody>
      </p:sp>
    </p:spTree>
    <p:extLst>
      <p:ext uri="{BB962C8B-B14F-4D97-AF65-F5344CB8AC3E}">
        <p14:creationId xmlns:p14="http://schemas.microsoft.com/office/powerpoint/2010/main" val="185506453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300"/>
                                        <p:tgtEl>
                                          <p:spTgt spid="15"/>
                                        </p:tgtEl>
                                      </p:cBhvr>
                                    </p:animEffect>
                                  </p:childTnLst>
                                </p:cTn>
                              </p:par>
                            </p:childTnLst>
                          </p:cTn>
                        </p:par>
                        <p:par>
                          <p:cTn id="8" fill="hold">
                            <p:stCondLst>
                              <p:cond delay="1800"/>
                            </p:stCondLst>
                            <p:childTnLst>
                              <p:par>
                                <p:cTn id="9" presetID="16" presetClass="entr" presetSubtype="26" fill="hold" grpId="0"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barn(inHorizontal)">
                                      <p:cBhvr>
                                        <p:cTn id="11" dur="800"/>
                                        <p:tgtEl>
                                          <p:spTgt spid="3"/>
                                        </p:tgtEl>
                                      </p:cBhvr>
                                    </p:animEffect>
                                  </p:childTnLst>
                                </p:cTn>
                              </p:par>
                            </p:childTnLst>
                          </p:cTn>
                        </p:par>
                        <p:par>
                          <p:cTn id="12" fill="hold">
                            <p:stCondLst>
                              <p:cond delay="2850"/>
                            </p:stCondLst>
                            <p:childTnLst>
                              <p:par>
                                <p:cTn id="13" presetID="16" presetClass="entr" presetSubtype="42" fill="hold" grpId="0" nodeType="afterEffect">
                                  <p:stCondLst>
                                    <p:cond delay="150"/>
                                  </p:stCondLst>
                                  <p:childTnLst>
                                    <p:set>
                                      <p:cBhvr>
                                        <p:cTn id="14" dur="1" fill="hold">
                                          <p:stCondLst>
                                            <p:cond delay="0"/>
                                          </p:stCondLst>
                                        </p:cTn>
                                        <p:tgtEl>
                                          <p:spTgt spid="14"/>
                                        </p:tgtEl>
                                        <p:attrNameLst>
                                          <p:attrName>style.visibility</p:attrName>
                                        </p:attrNameLst>
                                      </p:cBhvr>
                                      <p:to>
                                        <p:strVal val="visible"/>
                                      </p:to>
                                    </p:set>
                                    <p:animEffect transition="in" filter="barn(outHorizontal)">
                                      <p:cBhvr>
                                        <p:cTn id="15" dur="800"/>
                                        <p:tgtEl>
                                          <p:spTgt spid="14"/>
                                        </p:tgtEl>
                                      </p:cBhvr>
                                    </p:animEffect>
                                  </p:childTnLst>
                                </p:cTn>
                              </p:par>
                            </p:childTnLst>
                          </p:cTn>
                        </p:par>
                        <p:par>
                          <p:cTn id="16" fill="hold">
                            <p:stCondLst>
                              <p:cond delay="3800"/>
                            </p:stCondLst>
                            <p:childTnLst>
                              <p:par>
                                <p:cTn id="17" presetID="10" presetClass="entr" presetSubtype="0" fill="hold" grpId="0" nodeType="after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t>ロータリアンの参加</a:t>
            </a:r>
            <a:endParaRPr lang="en-US" sz="2400"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585" t="15253" r="12352" b="22229"/>
          <a:stretch/>
        </p:blipFill>
        <p:spPr bwMode="auto">
          <a:xfrm>
            <a:off x="1547664" y="1080157"/>
            <a:ext cx="6768752" cy="532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481647" y="980728"/>
            <a:ext cx="864096" cy="576064"/>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1441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latin typeface="MS PGothic" panose="020B0600070205080204" pitchFamily="34" charset="-128"/>
                <a:ea typeface="MS PGothic" panose="020B0600070205080204" pitchFamily="34" charset="-128"/>
              </a:rPr>
              <a:t>ロータリーアンの参加に関する目標の入力</a:t>
            </a:r>
            <a:endParaRPr lang="en-US" sz="2400" dirty="0">
              <a:latin typeface="MS PGothic" panose="020B0600070205080204" pitchFamily="34" charset="-128"/>
              <a:ea typeface="MS PGothic" panose="020B0600070205080204" pitchFamily="34" charset="-128"/>
            </a:endParaRP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459" t="32248" r="12279" b="54884"/>
          <a:stretch/>
        </p:blipFill>
        <p:spPr bwMode="auto">
          <a:xfrm>
            <a:off x="251518" y="1988840"/>
            <a:ext cx="8472657"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5674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007" t="9080" r="16012" b="9844"/>
          <a:stretch/>
        </p:blipFill>
        <p:spPr bwMode="auto">
          <a:xfrm>
            <a:off x="1979712" y="83744"/>
            <a:ext cx="5843823"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94714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t>クラブのコミュニケーション</a:t>
            </a:r>
            <a:endParaRPr lang="en-US" sz="2400"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03" t="15666" r="16694" b="49451"/>
          <a:stretch/>
        </p:blipFill>
        <p:spPr bwMode="auto">
          <a:xfrm>
            <a:off x="218819" y="1340768"/>
            <a:ext cx="8716223" cy="4288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956376" y="1268760"/>
            <a:ext cx="1080120" cy="576064"/>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60487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t>クラブのコミュニケーションに関する目標の入力</a:t>
            </a:r>
            <a:endParaRPr lang="en-US" sz="2400" dirty="0"/>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511" t="15770" r="16488" b="19720"/>
          <a:stretch/>
        </p:blipFill>
        <p:spPr bwMode="auto">
          <a:xfrm>
            <a:off x="1763687" y="1081623"/>
            <a:ext cx="6084423" cy="558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1855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latin typeface="MS PGothic" panose="020B0600070205080204" pitchFamily="34" charset="-128"/>
                <a:ea typeface="MS PGothic" panose="020B0600070205080204" pitchFamily="34" charset="-128"/>
              </a:rPr>
              <a:t>広報</a:t>
            </a:r>
            <a:endParaRPr lang="en-US" sz="2400" dirty="0">
              <a:latin typeface="MS PGothic" panose="020B0600070205080204" pitchFamily="34" charset="-128"/>
              <a:ea typeface="MS PGothic" panose="020B0600070205080204" pitchFamily="34" charset="-128"/>
            </a:endParaRPr>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081" t="24961" r="16213" b="30698"/>
          <a:stretch/>
        </p:blipFill>
        <p:spPr bwMode="auto">
          <a:xfrm>
            <a:off x="323528" y="1124744"/>
            <a:ext cx="8280920" cy="515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668344" y="1052736"/>
            <a:ext cx="936104" cy="576064"/>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74283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t>広報に関する目標の入力</a:t>
            </a:r>
            <a:endParaRPr lang="en-US" sz="2400" dirty="0"/>
          </a:p>
        </p:txBody>
      </p:sp>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88" t="21185" r="16366" b="18445"/>
          <a:stretch/>
        </p:blipFill>
        <p:spPr bwMode="auto">
          <a:xfrm>
            <a:off x="1547664" y="1079317"/>
            <a:ext cx="6408712" cy="548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632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de-CH" sz="2000" b="1" dirty="0" smtClean="0">
                <a:solidFill>
                  <a:prstClr val="white"/>
                </a:solidFill>
              </a:rPr>
              <a:t>ROTARY CLUB CENTRAL</a:t>
            </a:r>
            <a:endParaRPr lang="en-US" sz="2400" dirty="0"/>
          </a:p>
        </p:txBody>
      </p:sp>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797" t="9239" r="14284" b="14304"/>
          <a:stretch/>
        </p:blipFill>
        <p:spPr bwMode="auto">
          <a:xfrm>
            <a:off x="251520" y="23320"/>
            <a:ext cx="8576801" cy="6786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48882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latin typeface="MS PGothic" panose="020B0600070205080204" pitchFamily="34" charset="-128"/>
                <a:ea typeface="MS PGothic" panose="020B0600070205080204" pitchFamily="34" charset="-128"/>
              </a:rPr>
              <a:t>奉仕プロジェクトと活動</a:t>
            </a:r>
            <a:endParaRPr lang="en-US" sz="2400" dirty="0">
              <a:latin typeface="MS PGothic" panose="020B0600070205080204" pitchFamily="34" charset="-128"/>
              <a:ea typeface="MS PGothic" panose="020B0600070205080204" pitchFamily="34" charset="-128"/>
            </a:endParaRPr>
          </a:p>
        </p:txBody>
      </p:sp>
      <p:pic>
        <p:nvPicPr>
          <p:cNvPr id="1741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8921" t="25136" r="16657" b="58790"/>
          <a:stretch/>
        </p:blipFill>
        <p:spPr bwMode="auto">
          <a:xfrm>
            <a:off x="26105" y="2204864"/>
            <a:ext cx="8946007" cy="2031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956376" y="2204864"/>
            <a:ext cx="1080120" cy="648072"/>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4126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b="1" dirty="0" smtClean="0">
                <a:solidFill>
                  <a:prstClr val="white"/>
                </a:solidFill>
                <a:latin typeface="MS PGothic" panose="020B0600070205080204" pitchFamily="34" charset="-128"/>
                <a:ea typeface="MS PGothic" panose="020B0600070205080204" pitchFamily="34" charset="-128"/>
              </a:rPr>
              <a:t>奉仕プロジェクトと活動に関する目標の入力</a:t>
            </a:r>
            <a:endParaRPr lang="en-US" sz="2400" dirty="0">
              <a:latin typeface="MS PGothic" panose="020B0600070205080204" pitchFamily="34" charset="-128"/>
              <a:ea typeface="MS PGothic" panose="020B0600070205080204" pitchFamily="34" charset="-128"/>
            </a:endParaRPr>
          </a:p>
        </p:txBody>
      </p:sp>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695" t="8336" r="16804" b="39599"/>
          <a:stretch/>
        </p:blipFill>
        <p:spPr bwMode="auto">
          <a:xfrm>
            <a:off x="2267744" y="1093323"/>
            <a:ext cx="4752528" cy="3393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9488" t="18961" r="16744" b="50667"/>
          <a:stretch/>
        </p:blipFill>
        <p:spPr bwMode="auto">
          <a:xfrm>
            <a:off x="2267745" y="4691667"/>
            <a:ext cx="480581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5868144" y="980729"/>
            <a:ext cx="720080" cy="792088"/>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a:xfrm>
            <a:off x="4139952" y="4293096"/>
            <a:ext cx="1080120" cy="398571"/>
          </a:xfrm>
          <a:prstGeom prst="roundRect">
            <a:avLst/>
          </a:prstGeom>
          <a:noFill/>
          <a:ln w="57150">
            <a:solidFill>
              <a:srgbClr val="FF7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13633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57200"/>
            <a:ext cx="8686800" cy="487363"/>
          </a:xfrm>
        </p:spPr>
        <p:txBody>
          <a:bodyPr/>
          <a:lstStyle/>
          <a:p>
            <a:r>
              <a:rPr lang="de-CH" sz="2000" b="1" dirty="0" smtClean="0">
                <a:solidFill>
                  <a:prstClr val="white"/>
                </a:solidFill>
              </a:rPr>
              <a:t>ROTARY CLUB CENTRAL</a:t>
            </a:r>
            <a:endParaRPr lang="en-US" sz="24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70" t="2265" r="4110" b="6643"/>
          <a:stretch/>
        </p:blipFill>
        <p:spPr bwMode="auto">
          <a:xfrm>
            <a:off x="14519" y="1"/>
            <a:ext cx="912948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0470452"/>
      </p:ext>
    </p:extLst>
  </p:cSld>
  <p:clrMapOvr>
    <a:masterClrMapping/>
  </p:clrMapOvr>
  <p:transition spd="slow" advClick="0">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b="1" dirty="0" smtClean="0">
                <a:solidFill>
                  <a:prstClr val="white"/>
                </a:solidFill>
              </a:rPr>
              <a:t>奉仕プロジェクトと活動の詳細の入力</a:t>
            </a:r>
            <a:endParaRPr lang="en-US" sz="2400" dirty="0"/>
          </a:p>
        </p:txBody>
      </p:sp>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227" t="10232" r="31706" b="49613"/>
          <a:stretch/>
        </p:blipFill>
        <p:spPr bwMode="auto">
          <a:xfrm>
            <a:off x="1691680" y="1294312"/>
            <a:ext cx="5544616" cy="461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1619672" y="1196752"/>
            <a:ext cx="864096" cy="504056"/>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69748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latin typeface="MS PGothic" panose="020B0600070205080204" pitchFamily="34" charset="-128"/>
                <a:ea typeface="MS PGothic" panose="020B0600070205080204" pitchFamily="34" charset="-128"/>
              </a:rPr>
              <a:t>新世代クラブ</a:t>
            </a:r>
            <a:endParaRPr lang="en-US" sz="2400" dirty="0">
              <a:latin typeface="MS PGothic" panose="020B0600070205080204" pitchFamily="34" charset="-128"/>
              <a:ea typeface="MS PGothic" panose="020B0600070205080204" pitchFamily="34" charset="-128"/>
            </a:endParaRPr>
          </a:p>
        </p:txBody>
      </p:sp>
      <p:pic>
        <p:nvPicPr>
          <p:cNvPr id="204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580" t="33410" r="16528" b="46938"/>
          <a:stretch/>
        </p:blipFill>
        <p:spPr bwMode="auto">
          <a:xfrm>
            <a:off x="543514" y="1844824"/>
            <a:ext cx="8147539" cy="2242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7740352" y="1833276"/>
            <a:ext cx="1080120" cy="648072"/>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826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t>新世代クラブに関する目標の入力</a:t>
            </a:r>
            <a:endParaRPr lang="en-US" sz="2400" dirty="0"/>
          </a:p>
        </p:txBody>
      </p:sp>
      <p:pic>
        <p:nvPicPr>
          <p:cNvPr id="215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906" t="26427" r="16416" b="22682"/>
          <a:stretch/>
        </p:blipFill>
        <p:spPr bwMode="auto">
          <a:xfrm>
            <a:off x="1187624" y="1502637"/>
            <a:ext cx="6768752" cy="4688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49958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800" dirty="0" smtClean="0"/>
              <a:t>新世代の参加者</a:t>
            </a:r>
            <a:endParaRPr lang="en-US" sz="2800" dirty="0"/>
          </a:p>
        </p:txBody>
      </p:sp>
      <p:pic>
        <p:nvPicPr>
          <p:cNvPr id="225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54" t="37555" r="15925" b="34633"/>
          <a:stretch/>
        </p:blipFill>
        <p:spPr bwMode="auto">
          <a:xfrm>
            <a:off x="372439" y="1700808"/>
            <a:ext cx="8293119"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524328" y="1700808"/>
            <a:ext cx="1141230" cy="720080"/>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63729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t>新世代の参加者に関する目標の入力</a:t>
            </a:r>
            <a:endParaRPr lang="en-US" sz="2400" dirty="0"/>
          </a:p>
        </p:txBody>
      </p:sp>
      <p:pic>
        <p:nvPicPr>
          <p:cNvPr id="235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43" t="25892" r="16332" b="12248"/>
          <a:stretch/>
        </p:blipFill>
        <p:spPr bwMode="auto">
          <a:xfrm>
            <a:off x="1547664" y="1121772"/>
            <a:ext cx="6480720" cy="537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2499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de-CH" sz="2000" b="1" dirty="0" smtClean="0">
                <a:solidFill>
                  <a:prstClr val="white"/>
                </a:solidFill>
              </a:rPr>
              <a:t>ROTARY CLUB CENTRAL</a:t>
            </a:r>
            <a:endParaRPr lang="en-US" sz="2400" dirty="0"/>
          </a:p>
        </p:txBody>
      </p:sp>
      <p:pic>
        <p:nvPicPr>
          <p:cNvPr id="2457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4584" t="20349" r="14492" b="8048"/>
          <a:stretch/>
        </p:blipFill>
        <p:spPr bwMode="auto">
          <a:xfrm>
            <a:off x="150549" y="12261"/>
            <a:ext cx="8820472" cy="6845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793314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t>年次基金　</a:t>
            </a:r>
            <a:endParaRPr lang="en-US" sz="2400" dirty="0"/>
          </a:p>
        </p:txBody>
      </p:sp>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143" t="32494" r="15998" b="35171"/>
          <a:stretch/>
        </p:blipFill>
        <p:spPr bwMode="auto">
          <a:xfrm>
            <a:off x="467543" y="1533068"/>
            <a:ext cx="8156979" cy="3696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596336" y="1412776"/>
            <a:ext cx="1028186" cy="504056"/>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0548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t>年次基金に関する目標の入力</a:t>
            </a:r>
            <a:endParaRPr lang="en-US" sz="2400" dirty="0"/>
          </a:p>
        </p:txBody>
      </p:sp>
      <p:pic>
        <p:nvPicPr>
          <p:cNvPr id="266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8629" t="18700" r="16047" b="9918"/>
          <a:stretch/>
        </p:blipFill>
        <p:spPr bwMode="auto">
          <a:xfrm>
            <a:off x="1547664" y="1124744"/>
            <a:ext cx="6062954"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01935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t>ポリオプラス基金</a:t>
            </a:r>
            <a:endParaRPr lang="en-US" sz="2400" dirty="0"/>
          </a:p>
        </p:txBody>
      </p:sp>
      <p:pic>
        <p:nvPicPr>
          <p:cNvPr id="276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021" t="25806" r="16243" b="59221"/>
          <a:stretch/>
        </p:blipFill>
        <p:spPr bwMode="auto">
          <a:xfrm>
            <a:off x="192450" y="2060848"/>
            <a:ext cx="8642541" cy="1817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740352" y="2060848"/>
            <a:ext cx="1094639" cy="576064"/>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1338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t>ポリオプラス基金に関する目標の入力</a:t>
            </a:r>
            <a:endParaRPr lang="en-US" sz="2400" dirty="0"/>
          </a:p>
        </p:txBody>
      </p:sp>
      <p:pic>
        <p:nvPicPr>
          <p:cNvPr id="286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789" t="28898" r="16131" b="28694"/>
          <a:stretch/>
        </p:blipFill>
        <p:spPr bwMode="auto">
          <a:xfrm>
            <a:off x="1259631" y="1556792"/>
            <a:ext cx="6569569"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528002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57200"/>
            <a:ext cx="8686800" cy="487363"/>
          </a:xfrm>
        </p:spPr>
        <p:txBody>
          <a:bodyPr/>
          <a:lstStyle/>
          <a:p>
            <a:r>
              <a:rPr lang="ja-JP" altLang="en-US" sz="2400" dirty="0" smtClean="0">
                <a:latin typeface="MS PGothic" panose="020B0600070205080204" pitchFamily="34" charset="-128"/>
                <a:ea typeface="MS PGothic" panose="020B0600070205080204" pitchFamily="34" charset="-128"/>
              </a:rPr>
              <a:t>ロータリークラブ・セントラル</a:t>
            </a:r>
            <a:endParaRPr lang="en-US" sz="2400" dirty="0">
              <a:latin typeface="MS PGothic" panose="020B0600070205080204" pitchFamily="34" charset="-128"/>
              <a:ea typeface="MS PGothic" panose="020B0600070205080204" pitchFamily="34" charset="-128"/>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762" t="16461" r="19433" b="20870"/>
          <a:stretch/>
        </p:blipFill>
        <p:spPr bwMode="auto">
          <a:xfrm>
            <a:off x="1475656" y="1268759"/>
            <a:ext cx="6264696" cy="4805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8362110"/>
      </p:ext>
    </p:extLst>
  </p:cSld>
  <p:clrMapOvr>
    <a:masterClrMapping/>
  </p:clrMapOvr>
  <p:transition spd="slow" advClick="0">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smtClean="0"/>
              <a:t>大口寄付と恒久基金</a:t>
            </a:r>
            <a:endParaRPr lang="en-US" sz="2400" dirty="0"/>
          </a:p>
        </p:txBody>
      </p:sp>
      <p:pic>
        <p:nvPicPr>
          <p:cNvPr id="296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143" t="42529" r="16611" b="35649"/>
          <a:stretch/>
        </p:blipFill>
        <p:spPr bwMode="auto">
          <a:xfrm>
            <a:off x="467544" y="1772816"/>
            <a:ext cx="8149515"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668344" y="1772816"/>
            <a:ext cx="1008112" cy="576064"/>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0657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dirty="0"/>
              <a:t>大口寄付と恒久</a:t>
            </a:r>
            <a:r>
              <a:rPr lang="ja-JP" altLang="en-US" sz="2400" dirty="0" smtClean="0"/>
              <a:t>基金に関する目標の入力</a:t>
            </a:r>
            <a:endParaRPr lang="en-US" sz="2400" dirty="0"/>
          </a:p>
        </p:txBody>
      </p:sp>
      <p:pic>
        <p:nvPicPr>
          <p:cNvPr id="30722"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8750" t="26242" r="16409" b="12320"/>
          <a:stretch/>
        </p:blipFill>
        <p:spPr bwMode="auto">
          <a:xfrm>
            <a:off x="1619672" y="1268208"/>
            <a:ext cx="6192688" cy="5085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67298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6024" y="2636912"/>
            <a:ext cx="9540552" cy="1728192"/>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89" name="AutoShape 1"/>
          <p:cNvSpPr>
            <a:spLocks/>
          </p:cNvSpPr>
          <p:nvPr/>
        </p:nvSpPr>
        <p:spPr bwMode="auto">
          <a:xfrm>
            <a:off x="7162800" y="6477000"/>
            <a:ext cx="1524000"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fld id="{1FE7835C-7A22-4701-9D9A-22BD74BE26D1}" type="slidenum">
              <a:rPr lang="en-US" altLang="en-US" sz="900">
                <a:solidFill>
                  <a:srgbClr val="BCBDC0"/>
                </a:solidFill>
                <a:latin typeface="Arial Narrow" pitchFamily="34" charset="0"/>
                <a:sym typeface="Arial Narrow" pitchFamily="34" charset="0"/>
              </a:rPr>
              <a:pPr algn="r"/>
              <a:t>32</a:t>
            </a:fld>
            <a:endParaRPr lang="en-US" altLang="en-US"/>
          </a:p>
        </p:txBody>
      </p:sp>
      <p:pic>
        <p:nvPicPr>
          <p:cNvPr id="63490" name="Picture 2" descr="mag-glass.png"/>
          <p:cNvPicPr>
            <a:picLocks noChangeAspect="1"/>
          </p:cNvPicPr>
          <p:nvPr/>
        </p:nvPicPr>
        <p:blipFill>
          <a:blip r:embed="rId3"/>
          <a:srcRect/>
          <a:stretch>
            <a:fillRect/>
          </a:stretch>
        </p:blipFill>
        <p:spPr bwMode="auto">
          <a:xfrm rot="789448">
            <a:off x="10340975" y="3725863"/>
            <a:ext cx="2862263" cy="2147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 name="Rectangle 3"/>
          <p:cNvSpPr>
            <a:spLocks noGrp="1" noChangeArrowheads="1"/>
          </p:cNvSpPr>
          <p:nvPr>
            <p:ph type="body" idx="1"/>
          </p:nvPr>
        </p:nvSpPr>
        <p:spPr>
          <a:xfrm>
            <a:off x="722313" y="2564904"/>
            <a:ext cx="7772400" cy="1500187"/>
          </a:xfrm>
        </p:spPr>
        <p:txBody>
          <a:bodyPr/>
          <a:lstStyle/>
          <a:p>
            <a:pPr algn="ctr" eaLnBrk="1"/>
            <a:r>
              <a:rPr lang="ja-JP" altLang="en-US" sz="7200" dirty="0" smtClean="0">
                <a:solidFill>
                  <a:srgbClr val="FFFFFF"/>
                </a:solidFill>
                <a:latin typeface="Arial Narrow" pitchFamily="34" charset="0"/>
                <a:sym typeface="Arial Narrow" pitchFamily="34" charset="0"/>
              </a:rPr>
              <a:t>質疑応答</a:t>
            </a:r>
            <a:endParaRPr lang="en-US" dirty="0" smtClean="0"/>
          </a:p>
        </p:txBody>
      </p:sp>
    </p:spTree>
    <p:extLst>
      <p:ext uri="{BB962C8B-B14F-4D97-AF65-F5344CB8AC3E}">
        <p14:creationId xmlns:p14="http://schemas.microsoft.com/office/powerpoint/2010/main" val="101915521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57200"/>
            <a:ext cx="8686800" cy="487363"/>
          </a:xfrm>
        </p:spPr>
        <p:txBody>
          <a:bodyPr/>
          <a:lstStyle/>
          <a:p>
            <a:r>
              <a:rPr lang="ja-JP" altLang="en-US" sz="2400" dirty="0">
                <a:latin typeface="MS PGothic" panose="020B0600070205080204" pitchFamily="34" charset="-128"/>
                <a:ea typeface="MS PGothic" panose="020B0600070205080204" pitchFamily="34" charset="-128"/>
              </a:rPr>
              <a:t>ロータリークラブ・セントラル</a:t>
            </a:r>
            <a:endParaRPr lang="en-US" sz="2400" dirty="0"/>
          </a:p>
        </p:txBody>
      </p:sp>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111" t="7914" r="3782" b="79328"/>
          <a:stretch/>
        </p:blipFill>
        <p:spPr bwMode="auto">
          <a:xfrm>
            <a:off x="323528" y="1916832"/>
            <a:ext cx="8500617" cy="885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1907704" y="1916832"/>
            <a:ext cx="792088" cy="442974"/>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809362"/>
      </p:ext>
    </p:extLst>
  </p:cSld>
  <p:clrMapOvr>
    <a:masterClrMapping/>
  </p:clrMapOvr>
  <p:transition spd="slow" advClick="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6817" t="4983" r="28105" b="4817"/>
          <a:stretch/>
        </p:blipFill>
        <p:spPr bwMode="auto">
          <a:xfrm>
            <a:off x="1979712" y="44624"/>
            <a:ext cx="4464496" cy="669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1979712" y="6381328"/>
            <a:ext cx="1224136" cy="360040"/>
          </a:xfrm>
          <a:prstGeom prst="roundRect">
            <a:avLst/>
          </a:prstGeom>
          <a:noFill/>
          <a:ln w="3810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4541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57200"/>
            <a:ext cx="8686800" cy="487363"/>
          </a:xfrm>
        </p:spPr>
        <p:txBody>
          <a:bodyPr/>
          <a:lstStyle/>
          <a:p>
            <a:r>
              <a:rPr lang="de-CH" sz="2000" b="1" dirty="0" smtClean="0">
                <a:solidFill>
                  <a:prstClr val="white"/>
                </a:solidFill>
              </a:rPr>
              <a:t>ROTARY CLUB CENTRAL</a:t>
            </a:r>
            <a:endParaRPr lang="en-US" sz="24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190" t="9665" r="4111"/>
          <a:stretch/>
        </p:blipFill>
        <p:spPr bwMode="auto">
          <a:xfrm>
            <a:off x="251520" y="-2"/>
            <a:ext cx="8676456" cy="6840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6859907"/>
      </p:ext>
    </p:extLst>
  </p:cSld>
  <p:clrMapOvr>
    <a:masterClrMapping/>
  </p:clrMapOvr>
  <p:transition spd="slow" advClick="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57200"/>
            <a:ext cx="8686800" cy="487363"/>
          </a:xfrm>
        </p:spPr>
        <p:txBody>
          <a:bodyPr/>
          <a:lstStyle/>
          <a:p>
            <a:r>
              <a:rPr lang="ja-JP" altLang="en-US" sz="2400" dirty="0">
                <a:latin typeface="MS PGothic" panose="020B0600070205080204" pitchFamily="34" charset="-128"/>
                <a:ea typeface="MS PGothic" panose="020B0600070205080204" pitchFamily="34" charset="-128"/>
              </a:rPr>
              <a:t>ロータリークラブ・セントラル</a:t>
            </a:r>
            <a:endParaRPr lang="en-US" sz="2400"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817" t="12728" r="12905" b="62288"/>
          <a:stretch/>
        </p:blipFill>
        <p:spPr bwMode="auto">
          <a:xfrm>
            <a:off x="179511" y="1916832"/>
            <a:ext cx="8813499"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467544" y="4005064"/>
            <a:ext cx="1800200" cy="864096"/>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762826"/>
      </p:ext>
    </p:extLst>
  </p:cSld>
  <p:clrMapOvr>
    <a:masterClrMapping/>
  </p:clrMapOvr>
  <p:transition spd="slow" advClick="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57200"/>
            <a:ext cx="8686800" cy="487363"/>
          </a:xfrm>
        </p:spPr>
        <p:txBody>
          <a:bodyPr/>
          <a:lstStyle/>
          <a:p>
            <a:r>
              <a:rPr lang="ja-JP" altLang="en-US" sz="2400" dirty="0" smtClean="0"/>
              <a:t>会員維持</a:t>
            </a:r>
            <a:endParaRPr lang="en-US" sz="2400"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542" t="38999" r="12398" b="32020"/>
          <a:stretch/>
        </p:blipFill>
        <p:spPr bwMode="auto">
          <a:xfrm>
            <a:off x="168878" y="1634593"/>
            <a:ext cx="8651593" cy="3156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740352" y="1634593"/>
            <a:ext cx="1224136" cy="570271"/>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194362"/>
      </p:ext>
    </p:extLst>
  </p:cSld>
  <p:clrMapOvr>
    <a:masterClrMapping/>
  </p:clrMapOvr>
  <p:transition spd="slow" advClick="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57200"/>
            <a:ext cx="8686800" cy="487363"/>
          </a:xfrm>
        </p:spPr>
        <p:txBody>
          <a:bodyPr/>
          <a:lstStyle/>
          <a:p>
            <a:r>
              <a:rPr lang="ja-JP" altLang="en-US" sz="2400" b="1" dirty="0" smtClean="0">
                <a:solidFill>
                  <a:prstClr val="white"/>
                </a:solidFill>
              </a:rPr>
              <a:t>会員維持目標の入力</a:t>
            </a:r>
            <a:endParaRPr lang="en-US" sz="2400"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469" t="18273" r="12699" b="17397"/>
          <a:stretch/>
        </p:blipFill>
        <p:spPr bwMode="auto">
          <a:xfrm>
            <a:off x="2051720" y="836712"/>
            <a:ext cx="6554423" cy="5328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5940152" y="5733256"/>
            <a:ext cx="720080" cy="576064"/>
          </a:xfrm>
          <a:prstGeom prst="roundRect">
            <a:avLst/>
          </a:prstGeom>
          <a:noFill/>
          <a:ln w="57150">
            <a:solidFill>
              <a:srgbClr val="D91B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2094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theme/theme1.xml><?xml version="1.0" encoding="utf-8"?>
<a:theme xmlns:a="http://schemas.openxmlformats.org/drawingml/2006/main" name="PowerPoint RI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0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4" ma:contentTypeDescription="Create a new document." ma:contentTypeScope="" ma:versionID="c0c6561fbebb392b14b575014fc16d45">
  <xsd:schema xmlns:xsd="http://www.w3.org/2001/XMLSchema" xmlns:xs="http://www.w3.org/2001/XMLSchema" xmlns:p="http://schemas.microsoft.com/office/2006/metadata/properties" xmlns:ns2="41d4868e-e7c5-4a0f-bea8-40f63a832f74" targetNamespace="http://schemas.microsoft.com/office/2006/metadata/properties" ma:root="true" ma:fieldsID="a0b063d8bb76372902a8726f6d477348" ns2:_="">
    <xsd:import namespace="41d4868e-e7c5-4a0f-bea8-40f63a832f7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B5087C-A81F-44BB-A2DA-C8B14DD52FDF}"/>
</file>

<file path=customXml/itemProps2.xml><?xml version="1.0" encoding="utf-8"?>
<ds:datastoreItem xmlns:ds="http://schemas.openxmlformats.org/officeDocument/2006/customXml" ds:itemID="{E5513F36-35D7-4F3F-8ED2-78ABACCD7087}"/>
</file>

<file path=customXml/itemProps3.xml><?xml version="1.0" encoding="utf-8"?>
<ds:datastoreItem xmlns:ds="http://schemas.openxmlformats.org/officeDocument/2006/customXml" ds:itemID="{6324B41E-25A9-4688-A070-6A29699AC680}"/>
</file>

<file path=customXml/itemProps4.xml><?xml version="1.0" encoding="utf-8"?>
<ds:datastoreItem xmlns:ds="http://schemas.openxmlformats.org/officeDocument/2006/customXml" ds:itemID="{E5AB71BA-DB9E-4615-A661-C28CE8375D0A}"/>
</file>

<file path=docProps/app.xml><?xml version="1.0" encoding="utf-8"?>
<Properties xmlns="http://schemas.openxmlformats.org/officeDocument/2006/extended-properties" xmlns:vt="http://schemas.openxmlformats.org/officeDocument/2006/docPropsVTypes">
  <Template>PowerPoint RICommunications_white</Template>
  <TotalTime>5379</TotalTime>
  <Words>4154</Words>
  <Application>Microsoft Office PowerPoint</Application>
  <PresentationFormat>画面に合わせる (4:3)</PresentationFormat>
  <Paragraphs>213</Paragraphs>
  <Slides>32</Slides>
  <Notes>32</Notes>
  <HiddenSlides>0</HiddenSlides>
  <MMClips>0</MMClips>
  <ScaleCrop>false</ScaleCrop>
  <HeadingPairs>
    <vt:vector size="4" baseType="variant">
      <vt:variant>
        <vt:lpstr>テーマ</vt:lpstr>
      </vt:variant>
      <vt:variant>
        <vt:i4>5</vt:i4>
      </vt:variant>
      <vt:variant>
        <vt:lpstr>スライド タイトル</vt:lpstr>
      </vt:variant>
      <vt:variant>
        <vt:i4>32</vt:i4>
      </vt:variant>
    </vt:vector>
  </HeadingPairs>
  <TitlesOfParts>
    <vt:vector size="37" baseType="lpstr">
      <vt:lpstr>PowerPoint RICommunications_white</vt:lpstr>
      <vt:lpstr>Custom Design</vt:lpstr>
      <vt:lpstr>2_Custom Design</vt:lpstr>
      <vt:lpstr>10_Custom Design</vt:lpstr>
      <vt:lpstr>3_Custom Design</vt:lpstr>
      <vt:lpstr>PowerPoint プレゼンテーション</vt:lpstr>
      <vt:lpstr>ROTARY CLUB CENTRAL</vt:lpstr>
      <vt:lpstr>ロータリークラブ・セントラル</vt:lpstr>
      <vt:lpstr>ロータリークラブ・セントラル</vt:lpstr>
      <vt:lpstr>PowerPoint プレゼンテーション</vt:lpstr>
      <vt:lpstr>ROTARY CLUB CENTRAL</vt:lpstr>
      <vt:lpstr>ロータリークラブ・セントラル</vt:lpstr>
      <vt:lpstr>会員維持</vt:lpstr>
      <vt:lpstr>会員維持目標の入力</vt:lpstr>
      <vt:lpstr>ロータリアンの参加</vt:lpstr>
      <vt:lpstr>ロータリーアンの参加に関する目標の入力</vt:lpstr>
      <vt:lpstr>PowerPoint プレゼンテーション</vt:lpstr>
      <vt:lpstr>クラブのコミュニケーション</vt:lpstr>
      <vt:lpstr>クラブのコミュニケーションに関する目標の入力</vt:lpstr>
      <vt:lpstr>広報</vt:lpstr>
      <vt:lpstr>広報に関する目標の入力</vt:lpstr>
      <vt:lpstr>ROTARY CLUB CENTRAL</vt:lpstr>
      <vt:lpstr>奉仕プロジェクトと活動</vt:lpstr>
      <vt:lpstr>奉仕プロジェクトと活動に関する目標の入力</vt:lpstr>
      <vt:lpstr>奉仕プロジェクトと活動の詳細の入力</vt:lpstr>
      <vt:lpstr>新世代クラブ</vt:lpstr>
      <vt:lpstr>新世代クラブに関する目標の入力</vt:lpstr>
      <vt:lpstr>新世代の参加者</vt:lpstr>
      <vt:lpstr>新世代の参加者に関する目標の入力</vt:lpstr>
      <vt:lpstr>ROTARY CLUB CENTRAL</vt:lpstr>
      <vt:lpstr>年次基金　</vt:lpstr>
      <vt:lpstr>年次基金に関する目標の入力</vt:lpstr>
      <vt:lpstr>ポリオプラス基金</vt:lpstr>
      <vt:lpstr>ポリオプラス基金に関する目標の入力</vt:lpstr>
      <vt:lpstr>大口寄付と恒久基金</vt:lpstr>
      <vt:lpstr>大口寄付と恒久基金に関する目標の入力</vt:lpstr>
      <vt:lpstr>PowerPoint プレゼンテーション</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Rotary International</dc:creator>
  <cp:lastModifiedBy>Keisuke Nakai (RI/Japan)</cp:lastModifiedBy>
  <cp:revision>488</cp:revision>
  <cp:lastPrinted>2014-02-04T13:13:29Z</cp:lastPrinted>
  <dcterms:created xsi:type="dcterms:W3CDTF">2013-08-06T13:15:08Z</dcterms:created>
  <dcterms:modified xsi:type="dcterms:W3CDTF">2015-02-13T03:10:09Z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0x0101001C0041018965C148B8386E7CAFFFD3D7</vt:lpwstr>
  </property>
</Properties>
</file>