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handoutMasterIdLst>
    <p:handoutMasterId r:id="rId8"/>
  </p:handoutMasterIdLst>
  <p:sldIdLst>
    <p:sldId id="579" r:id="rId2"/>
    <p:sldId id="799" r:id="rId3"/>
    <p:sldId id="801" r:id="rId4"/>
    <p:sldId id="802" r:id="rId5"/>
    <p:sldId id="803" r:id="rId6"/>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5050049" initials="5" lastIdx="1" clrIdx="0">
    <p:extLst>
      <p:ext uri="{19B8F6BF-5375-455C-9EA6-DF929625EA0E}">
        <p15:presenceInfo xmlns:p15="http://schemas.microsoft.com/office/powerpoint/2012/main" userId="5050049" providerId="None"/>
      </p:ext>
    </p:extLst>
  </p:cmAuthor>
  <p:cmAuthor id="2" name="shino" initials="s" lastIdx="1" clrIdx="1">
    <p:extLst>
      <p:ext uri="{19B8F6BF-5375-455C-9EA6-DF929625EA0E}">
        <p15:presenceInfo xmlns:p15="http://schemas.microsoft.com/office/powerpoint/2012/main" userId="shin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990033"/>
    <a:srgbClr val="CCFF99"/>
    <a:srgbClr val="F7A81B"/>
    <a:srgbClr val="0000FF"/>
    <a:srgbClr val="FF99FF"/>
    <a:srgbClr val="FF8C00"/>
    <a:srgbClr val="17469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787" autoAdjust="0"/>
    <p:restoredTop sz="56557" autoAdjust="0"/>
  </p:normalViewPr>
  <p:slideViewPr>
    <p:cSldViewPr snapToGrid="0">
      <p:cViewPr varScale="1">
        <p:scale>
          <a:sx n="62" d="100"/>
          <a:sy n="62" d="100"/>
        </p:scale>
        <p:origin x="2760" y="66"/>
      </p:cViewPr>
      <p:guideLst/>
    </p:cSldViewPr>
  </p:slideViewPr>
  <p:notesTextViewPr>
    <p:cViewPr>
      <p:scale>
        <a:sx n="1" d="1"/>
        <a:sy n="1" d="1"/>
      </p:scale>
      <p:origin x="0" y="0"/>
    </p:cViewPr>
  </p:notesTextViewPr>
  <p:notesViewPr>
    <p:cSldViewPr snapToGrid="0">
      <p:cViewPr varScale="1">
        <p:scale>
          <a:sx n="80" d="100"/>
          <a:sy n="80" d="100"/>
        </p:scale>
        <p:origin x="4014" y="-62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964143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0" y="10"/>
            <a:ext cx="3076363" cy="513508"/>
          </a:xfrm>
          <a:prstGeom prst="rect">
            <a:avLst/>
          </a:prstGeom>
        </p:spPr>
        <p:txBody>
          <a:bodyPr vert="horz" lIns="94581" tIns="47292" rIns="94581" bIns="47292" rtlCol="0"/>
          <a:lstStyle>
            <a:lvl1pPr algn="l">
              <a:defRPr sz="1200">
                <a:latin typeface="HG丸ｺﾞｼｯｸM-PRO" panose="020F0600000000000000" pitchFamily="50" charset="-128"/>
                <a:ea typeface="HG丸ｺﾞｼｯｸM-PRO" panose="020F0600000000000000" pitchFamily="50" charset="-128"/>
              </a:defRPr>
            </a:lvl1pPr>
          </a:lstStyle>
          <a:p>
            <a:endParaRPr kumimoji="1" lang="ja-JP" altLang="en-US" dirty="0"/>
          </a:p>
        </p:txBody>
      </p:sp>
      <p:sp>
        <p:nvSpPr>
          <p:cNvPr id="3" name="日付プレースホルダー 2"/>
          <p:cNvSpPr>
            <a:spLocks noGrp="1"/>
          </p:cNvSpPr>
          <p:nvPr>
            <p:ph type="dt" idx="1"/>
          </p:nvPr>
        </p:nvSpPr>
        <p:spPr>
          <a:xfrm>
            <a:off x="4021304" y="10"/>
            <a:ext cx="3076363" cy="513508"/>
          </a:xfrm>
          <a:prstGeom prst="rect">
            <a:avLst/>
          </a:prstGeom>
        </p:spPr>
        <p:txBody>
          <a:bodyPr vert="horz" lIns="94581" tIns="47292" rIns="94581" bIns="47292" rtlCol="0"/>
          <a:lstStyle>
            <a:lvl1pPr algn="r">
              <a:defRPr sz="1200">
                <a:latin typeface="HG丸ｺﾞｼｯｸM-PRO" panose="020F0600000000000000" pitchFamily="50" charset="-128"/>
                <a:ea typeface="HG丸ｺﾞｼｯｸM-PRO" panose="020F0600000000000000" pitchFamily="50" charset="-128"/>
              </a:defRPr>
            </a:lvl1pPr>
          </a:lstStyle>
          <a:p>
            <a:fld id="{26E71CBC-44D9-473A-B8F7-A63E8D1F7CD9}" type="datetimeFigureOut">
              <a:rPr kumimoji="1" lang="ja-JP" altLang="en-US" smtClean="0"/>
              <a:pPr/>
              <a:t>2020/10/15</a:t>
            </a:fld>
            <a:endParaRPr kumimoji="1" lang="ja-JP" altLang="en-US" dirty="0"/>
          </a:p>
        </p:txBody>
      </p:sp>
      <p:sp>
        <p:nvSpPr>
          <p:cNvPr id="4" name="スライド イメージ プレースホルダー 3"/>
          <p:cNvSpPr>
            <a:spLocks noGrp="1" noRot="1" noChangeAspect="1"/>
          </p:cNvSpPr>
          <p:nvPr>
            <p:ph type="sldImg" idx="2"/>
          </p:nvPr>
        </p:nvSpPr>
        <p:spPr>
          <a:xfrm>
            <a:off x="1247775" y="1279525"/>
            <a:ext cx="4603750" cy="3452813"/>
          </a:xfrm>
          <a:prstGeom prst="rect">
            <a:avLst/>
          </a:prstGeom>
          <a:noFill/>
          <a:ln w="12700">
            <a:solidFill>
              <a:prstClr val="black"/>
            </a:solidFill>
          </a:ln>
        </p:spPr>
        <p:txBody>
          <a:bodyPr vert="horz" lIns="94581" tIns="47292" rIns="94581" bIns="47292" rtlCol="0" anchor="ctr"/>
          <a:lstStyle/>
          <a:p>
            <a:endParaRPr lang="ja-JP" altLang="en-US" dirty="0"/>
          </a:p>
        </p:txBody>
      </p:sp>
      <p:sp>
        <p:nvSpPr>
          <p:cNvPr id="5" name="ノート プレースホルダー 4"/>
          <p:cNvSpPr>
            <a:spLocks noGrp="1"/>
          </p:cNvSpPr>
          <p:nvPr>
            <p:ph type="body" sz="quarter" idx="3"/>
          </p:nvPr>
        </p:nvSpPr>
        <p:spPr>
          <a:xfrm>
            <a:off x="709930" y="4925413"/>
            <a:ext cx="5679440" cy="4029879"/>
          </a:xfrm>
          <a:prstGeom prst="rect">
            <a:avLst/>
          </a:prstGeom>
        </p:spPr>
        <p:txBody>
          <a:bodyPr vert="horz" lIns="94581" tIns="47292" rIns="94581" bIns="47292"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10" y="9721117"/>
            <a:ext cx="3076363" cy="513506"/>
          </a:xfrm>
          <a:prstGeom prst="rect">
            <a:avLst/>
          </a:prstGeom>
        </p:spPr>
        <p:txBody>
          <a:bodyPr vert="horz" lIns="94581" tIns="47292" rIns="94581" bIns="47292" rtlCol="0" anchor="b"/>
          <a:lstStyle>
            <a:lvl1pPr algn="l">
              <a:defRPr sz="1200">
                <a:latin typeface="HG丸ｺﾞｼｯｸM-PRO" panose="020F0600000000000000" pitchFamily="50" charset="-128"/>
                <a:ea typeface="HG丸ｺﾞｼｯｸM-PRO" panose="020F0600000000000000" pitchFamily="50" charset="-128"/>
              </a:defRPr>
            </a:lvl1pPr>
          </a:lstStyle>
          <a:p>
            <a:endParaRPr kumimoji="1" lang="ja-JP" altLang="en-US" dirty="0"/>
          </a:p>
        </p:txBody>
      </p:sp>
      <p:sp>
        <p:nvSpPr>
          <p:cNvPr id="7" name="スライド番号プレースホルダー 6"/>
          <p:cNvSpPr>
            <a:spLocks noGrp="1"/>
          </p:cNvSpPr>
          <p:nvPr>
            <p:ph type="sldNum" sz="quarter" idx="5"/>
          </p:nvPr>
        </p:nvSpPr>
        <p:spPr>
          <a:xfrm>
            <a:off x="4021304" y="9721117"/>
            <a:ext cx="3076363" cy="513506"/>
          </a:xfrm>
          <a:prstGeom prst="rect">
            <a:avLst/>
          </a:prstGeom>
        </p:spPr>
        <p:txBody>
          <a:bodyPr vert="horz" lIns="94581" tIns="47292" rIns="94581" bIns="47292" rtlCol="0" anchor="b"/>
          <a:lstStyle>
            <a:lvl1pPr algn="r">
              <a:defRPr sz="1200">
                <a:latin typeface="HG丸ｺﾞｼｯｸM-PRO" panose="020F0600000000000000" pitchFamily="50" charset="-128"/>
                <a:ea typeface="HG丸ｺﾞｼｯｸM-PRO" panose="020F0600000000000000" pitchFamily="50" charset="-128"/>
              </a:defRPr>
            </a:lvl1pPr>
          </a:lstStyle>
          <a:p>
            <a:fld id="{34237D0F-D071-448C-AD93-4CC54506FFE7}" type="slidenum">
              <a:rPr kumimoji="1" lang="ja-JP" altLang="en-US" smtClean="0"/>
              <a:pPr/>
              <a:t>‹#›</a:t>
            </a:fld>
            <a:endParaRPr kumimoji="1" lang="ja-JP" altLang="en-US" dirty="0"/>
          </a:p>
        </p:txBody>
      </p:sp>
    </p:spTree>
    <p:extLst>
      <p:ext uri="{BB962C8B-B14F-4D97-AF65-F5344CB8AC3E}">
        <p14:creationId xmlns:p14="http://schemas.microsoft.com/office/powerpoint/2010/main" val="321254537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HG丸ｺﾞｼｯｸM-PRO" panose="020F0600000000000000" pitchFamily="50" charset="-128"/>
        <a:ea typeface="HG丸ｺﾞｼｯｸM-PRO" panose="020F0600000000000000" pitchFamily="50" charset="-128"/>
        <a:cs typeface="+mn-cs"/>
      </a:defRPr>
    </a:lvl1pPr>
    <a:lvl2pPr marL="457200" algn="l" defTabSz="914400" rtl="0" eaLnBrk="1" latinLnBrk="0" hangingPunct="1">
      <a:defRPr kumimoji="1" sz="1200" kern="1200">
        <a:solidFill>
          <a:schemeClr val="tx1"/>
        </a:solidFill>
        <a:latin typeface="HG丸ｺﾞｼｯｸM-PRO" panose="020F0600000000000000" pitchFamily="50" charset="-128"/>
        <a:ea typeface="HG丸ｺﾞｼｯｸM-PRO" panose="020F0600000000000000" pitchFamily="50" charset="-128"/>
        <a:cs typeface="+mn-cs"/>
      </a:defRPr>
    </a:lvl2pPr>
    <a:lvl3pPr marL="914400" algn="l" defTabSz="914400" rtl="0" eaLnBrk="1" latinLnBrk="0" hangingPunct="1">
      <a:defRPr kumimoji="1" sz="1200" kern="1200">
        <a:solidFill>
          <a:schemeClr val="tx1"/>
        </a:solidFill>
        <a:latin typeface="HG丸ｺﾞｼｯｸM-PRO" panose="020F0600000000000000" pitchFamily="50" charset="-128"/>
        <a:ea typeface="HG丸ｺﾞｼｯｸM-PRO" panose="020F0600000000000000" pitchFamily="50" charset="-128"/>
        <a:cs typeface="+mn-cs"/>
      </a:defRPr>
    </a:lvl3pPr>
    <a:lvl4pPr marL="1371600" algn="l" defTabSz="914400" rtl="0" eaLnBrk="1" latinLnBrk="0" hangingPunct="1">
      <a:defRPr kumimoji="1" sz="1200" kern="1200">
        <a:solidFill>
          <a:schemeClr val="tx1"/>
        </a:solidFill>
        <a:latin typeface="HG丸ｺﾞｼｯｸM-PRO" panose="020F0600000000000000" pitchFamily="50" charset="-128"/>
        <a:ea typeface="HG丸ｺﾞｼｯｸM-PRO" panose="020F0600000000000000" pitchFamily="50" charset="-128"/>
        <a:cs typeface="+mn-cs"/>
      </a:defRPr>
    </a:lvl4pPr>
    <a:lvl5pPr marL="1828800" algn="l" defTabSz="914400" rtl="0" eaLnBrk="1" latinLnBrk="0" hangingPunct="1">
      <a:defRPr kumimoji="1" sz="1200" kern="1200">
        <a:solidFill>
          <a:schemeClr val="tx1"/>
        </a:solidFill>
        <a:latin typeface="HG丸ｺﾞｼｯｸM-PRO" panose="020F0600000000000000" pitchFamily="50" charset="-128"/>
        <a:ea typeface="HG丸ｺﾞｼｯｸM-PRO" panose="020F0600000000000000"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7775" y="1279525"/>
            <a:ext cx="4603750" cy="3452813"/>
          </a:xfrm>
        </p:spPr>
      </p:sp>
      <p:sp>
        <p:nvSpPr>
          <p:cNvPr id="3" name="ノート プレースホルダー 2"/>
          <p:cNvSpPr>
            <a:spLocks noGrp="1"/>
          </p:cNvSpPr>
          <p:nvPr>
            <p:ph type="body" idx="1"/>
          </p:nvPr>
        </p:nvSpPr>
        <p:spPr>
          <a:xfrm>
            <a:off x="482278" y="4925413"/>
            <a:ext cx="6174867" cy="4738015"/>
          </a:xfrm>
        </p:spPr>
        <p:txBody>
          <a:bodyPr/>
          <a:lstStyle/>
          <a:p>
            <a:pPr>
              <a:lnSpc>
                <a:spcPct val="150000"/>
              </a:lnSpc>
            </a:pPr>
            <a:r>
              <a:rPr lang="ja-JP" altLang="en-US" sz="900" dirty="0"/>
              <a:t>皆さん　こんにちは！</a:t>
            </a:r>
            <a:endParaRPr lang="en-US" altLang="ja-JP" sz="900" dirty="0"/>
          </a:p>
          <a:p>
            <a:pPr>
              <a:lnSpc>
                <a:spcPct val="150000"/>
              </a:lnSpc>
            </a:pPr>
            <a:r>
              <a:rPr lang="ja-JP" altLang="en-US" sz="900" dirty="0"/>
              <a:t>私は地区ロータリー財団部門委員長の平井義之と申します。三重県の松阪ロータリークラブ所属です。</a:t>
            </a:r>
            <a:endParaRPr lang="en-US" altLang="ja-JP" sz="900" dirty="0"/>
          </a:p>
          <a:p>
            <a:pPr>
              <a:lnSpc>
                <a:spcPct val="150000"/>
              </a:lnSpc>
            </a:pPr>
            <a:r>
              <a:rPr lang="ja-JP" altLang="en-US" sz="900" dirty="0"/>
              <a:t>日頃はご寄付や補助金事業など 財団活動に積極的なご支援・ご協力をいただき誠にありがとうございます。</a:t>
            </a:r>
            <a:endParaRPr lang="en-US" altLang="ja-JP" sz="900" dirty="0"/>
          </a:p>
          <a:p>
            <a:pPr>
              <a:lnSpc>
                <a:spcPct val="150000"/>
              </a:lnSpc>
            </a:pPr>
            <a:endParaRPr lang="en-US" altLang="ja-JP" sz="900" dirty="0"/>
          </a:p>
          <a:p>
            <a:pPr>
              <a:lnSpc>
                <a:spcPct val="150000"/>
              </a:lnSpc>
            </a:pPr>
            <a:r>
              <a:rPr lang="ja-JP" altLang="en-US" sz="900" dirty="0"/>
              <a:t>従来ですと年</a:t>
            </a:r>
            <a:r>
              <a:rPr lang="en-US" altLang="ja-JP" sz="900" dirty="0"/>
              <a:t>2</a:t>
            </a:r>
            <a:r>
              <a:rPr lang="ja-JP" altLang="en-US" sz="900" dirty="0"/>
              <a:t>回、まず</a:t>
            </a:r>
            <a:r>
              <a:rPr lang="en-US" altLang="ja-JP" sz="900" dirty="0"/>
              <a:t>7</a:t>
            </a:r>
            <a:r>
              <a:rPr lang="ja-JP" altLang="en-US" sz="900" dirty="0"/>
              <a:t>月のセミナーではロータリー財団の概容をご案内し、</a:t>
            </a:r>
            <a:r>
              <a:rPr lang="en-US" altLang="ja-JP" sz="900" dirty="0"/>
              <a:t>10</a:t>
            </a:r>
            <a:r>
              <a:rPr lang="ja-JP" altLang="en-US" sz="900" dirty="0"/>
              <a:t>月は寄付金と補助金事業に的を絞った補助金管理セミナーを開催しておりました。</a:t>
            </a:r>
            <a:endParaRPr lang="en-US" altLang="ja-JP" sz="900" dirty="0"/>
          </a:p>
          <a:p>
            <a:pPr>
              <a:lnSpc>
                <a:spcPct val="150000"/>
              </a:lnSpc>
            </a:pPr>
            <a:r>
              <a:rPr lang="ja-JP" altLang="en-US" sz="900" dirty="0"/>
              <a:t>研修セミナーを通じて、より一層のご理解とご支援を仰ぐところでございますが、本年はご承知のようにコロナ禍の影響で両研修会共開催できず申し訳なく思っております。</a:t>
            </a:r>
            <a:endParaRPr lang="en-US" altLang="ja-JP" sz="900" dirty="0"/>
          </a:p>
          <a:p>
            <a:pPr>
              <a:lnSpc>
                <a:spcPct val="150000"/>
              </a:lnSpc>
            </a:pPr>
            <a:r>
              <a:rPr lang="ja-JP" altLang="en-US" sz="900" dirty="0"/>
              <a:t>そこで当委員会では例年ご出席いただく予定の クラブ会長、クラブ会長エレクト、ロータリー財団委員長 の皆さまに画像による「ロータリー財団研修セミナー」という約</a:t>
            </a:r>
            <a:r>
              <a:rPr lang="en-US" altLang="ja-JP" sz="900" dirty="0"/>
              <a:t>60</a:t>
            </a:r>
            <a:r>
              <a:rPr lang="ja-JP" altLang="en-US" sz="900" dirty="0"/>
              <a:t>分程のパワーポイントを作成致しました。</a:t>
            </a:r>
            <a:endParaRPr lang="en-US" altLang="ja-JP" sz="900" dirty="0"/>
          </a:p>
          <a:p>
            <a:pPr>
              <a:lnSpc>
                <a:spcPct val="150000"/>
              </a:lnSpc>
            </a:pPr>
            <a:r>
              <a:rPr lang="ja-JP" altLang="en-US" sz="900" dirty="0"/>
              <a:t>そしてそのダイジェスト版としまして約</a:t>
            </a:r>
            <a:r>
              <a:rPr lang="en-US" altLang="ja-JP" sz="900" dirty="0"/>
              <a:t>15</a:t>
            </a:r>
            <a:r>
              <a:rPr lang="ja-JP" altLang="en-US" sz="900" dirty="0"/>
              <a:t>分程の「ロータリー財団ガイド」というパワーポイントも同時に作成しました。</a:t>
            </a:r>
            <a:endParaRPr lang="en-US" altLang="ja-JP" sz="900" dirty="0"/>
          </a:p>
          <a:p>
            <a:pPr>
              <a:lnSpc>
                <a:spcPct val="150000"/>
              </a:lnSpc>
            </a:pPr>
            <a:r>
              <a:rPr lang="ja-JP" altLang="en-US" sz="900" dirty="0"/>
              <a:t>この短縮版はクラブの例会にもご活用いただき、会員皆さまお一人、お一人にロータリー財団ガイドを少しでも身近に感じていただければありがたいと思います。</a:t>
            </a:r>
            <a:endParaRPr lang="en-US" altLang="ja-JP" sz="900" dirty="0"/>
          </a:p>
          <a:p>
            <a:pPr>
              <a:lnSpc>
                <a:spcPct val="150000"/>
              </a:lnSpc>
            </a:pPr>
            <a:endParaRPr lang="en-US" altLang="ja-JP" sz="900" dirty="0"/>
          </a:p>
          <a:p>
            <a:pPr>
              <a:lnSpc>
                <a:spcPct val="150000"/>
              </a:lnSpc>
            </a:pPr>
            <a:r>
              <a:rPr lang="ja-JP" altLang="en-US" sz="900" dirty="0"/>
              <a:t>なお作成にたずさわりました当委員会のメンバーは 私をはじめアナログ人間が多く慣れない</a:t>
            </a:r>
            <a:r>
              <a:rPr lang="en-US" altLang="ja-JP" sz="900" dirty="0"/>
              <a:t>Zoom</a:t>
            </a:r>
            <a:r>
              <a:rPr lang="ja-JP" altLang="en-US" sz="900" dirty="0"/>
              <a:t>会議も含め 悪戦苦闘の連続でした。</a:t>
            </a:r>
            <a:endParaRPr lang="en-US" altLang="ja-JP" sz="900" dirty="0"/>
          </a:p>
          <a:p>
            <a:pPr>
              <a:lnSpc>
                <a:spcPct val="150000"/>
              </a:lnSpc>
            </a:pPr>
            <a:r>
              <a:rPr lang="ja-JP" altLang="en-US" sz="900" dirty="0"/>
              <a:t>ということで出来具合については不行き届きな部分が多いと思いますがご容赦くださいますようお願い申し上げます。</a:t>
            </a:r>
            <a:endParaRPr lang="en-US" altLang="ja-JP" sz="900" dirty="0"/>
          </a:p>
          <a:p>
            <a:pPr>
              <a:lnSpc>
                <a:spcPct val="150000"/>
              </a:lnSpc>
            </a:pPr>
            <a:r>
              <a:rPr lang="ja-JP" altLang="en-US" sz="900" dirty="0"/>
              <a:t>それでは、ご視聴のほど よろしくお願い申し上げます。</a:t>
            </a:r>
            <a:endParaRPr lang="en-US" altLang="ja-JP" sz="900" dirty="0"/>
          </a:p>
        </p:txBody>
      </p:sp>
    </p:spTree>
    <p:extLst>
      <p:ext uri="{BB962C8B-B14F-4D97-AF65-F5344CB8AC3E}">
        <p14:creationId xmlns:p14="http://schemas.microsoft.com/office/powerpoint/2010/main" val="27589359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7775" y="1279525"/>
            <a:ext cx="4603750" cy="3452813"/>
          </a:xfrm>
        </p:spPr>
      </p:sp>
      <p:sp>
        <p:nvSpPr>
          <p:cNvPr id="3" name="ノート プレースホルダー 2"/>
          <p:cNvSpPr>
            <a:spLocks noGrp="1"/>
          </p:cNvSpPr>
          <p:nvPr>
            <p:ph type="body" idx="1"/>
          </p:nvPr>
        </p:nvSpPr>
        <p:spPr>
          <a:xfrm>
            <a:off x="482278" y="4925413"/>
            <a:ext cx="6134748" cy="4029879"/>
          </a:xfrm>
        </p:spPr>
        <p:txBody>
          <a:bodyPr/>
          <a:lstStyle/>
          <a:p>
            <a:pPr>
              <a:lnSpc>
                <a:spcPct val="150000"/>
              </a:lnSpc>
            </a:pPr>
            <a:r>
              <a:rPr kumimoji="1" lang="ja-JP" altLang="en-US" dirty="0"/>
              <a:t>さてこの</a:t>
            </a:r>
            <a:r>
              <a:rPr kumimoji="1" lang="en-US" altLang="ja-JP" dirty="0"/>
              <a:t>『</a:t>
            </a:r>
            <a:r>
              <a:rPr kumimoji="1" lang="ja-JP" altLang="en-US" dirty="0"/>
              <a:t>世界でよいことをしよう</a:t>
            </a:r>
            <a:r>
              <a:rPr kumimoji="1" lang="en-US" altLang="ja-JP" dirty="0"/>
              <a:t>』</a:t>
            </a:r>
            <a:r>
              <a:rPr kumimoji="1" lang="ja-JP" altLang="en-US" dirty="0"/>
              <a:t>という標語はロータリー財団のモットーでありスローガンです。</a:t>
            </a:r>
          </a:p>
          <a:p>
            <a:pPr>
              <a:lnSpc>
                <a:spcPct val="150000"/>
              </a:lnSpc>
            </a:pPr>
            <a:r>
              <a:rPr kumimoji="1" lang="ja-JP" altLang="en-US" dirty="0"/>
              <a:t>自分達の住む街や地域はもちろん、世界のすみずみまで人道奉仕の輪を拡げていこうという願いを表しています。</a:t>
            </a:r>
          </a:p>
          <a:p>
            <a:pPr>
              <a:lnSpc>
                <a:spcPct val="150000"/>
              </a:lnSpc>
            </a:pPr>
            <a:endParaRPr kumimoji="1" lang="ja-JP" altLang="en-US" dirty="0"/>
          </a:p>
        </p:txBody>
      </p:sp>
      <p:sp>
        <p:nvSpPr>
          <p:cNvPr id="4" name="スライド番号プレースホルダー 3"/>
          <p:cNvSpPr>
            <a:spLocks noGrp="1"/>
          </p:cNvSpPr>
          <p:nvPr>
            <p:ph type="sldNum" sz="quarter" idx="10"/>
          </p:nvPr>
        </p:nvSpPr>
        <p:spPr/>
        <p:txBody>
          <a:bodyPr/>
          <a:lstStyle/>
          <a:p>
            <a:fld id="{1CBFCB9A-C028-4035-9F34-D1750A9EE14C}" type="slidenum">
              <a:rPr kumimoji="1" lang="ja-JP" altLang="en-US" smtClean="0"/>
              <a:t>2</a:t>
            </a:fld>
            <a:endParaRPr kumimoji="1" lang="ja-JP" altLang="en-US"/>
          </a:p>
        </p:txBody>
      </p:sp>
    </p:spTree>
    <p:extLst>
      <p:ext uri="{BB962C8B-B14F-4D97-AF65-F5344CB8AC3E}">
        <p14:creationId xmlns:p14="http://schemas.microsoft.com/office/powerpoint/2010/main" val="9019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7775" y="1279525"/>
            <a:ext cx="4603750" cy="3452813"/>
          </a:xfrm>
        </p:spPr>
      </p:sp>
      <p:sp>
        <p:nvSpPr>
          <p:cNvPr id="3" name="ノート プレースホルダー 2"/>
          <p:cNvSpPr>
            <a:spLocks noGrp="1"/>
          </p:cNvSpPr>
          <p:nvPr>
            <p:ph type="body" idx="1"/>
          </p:nvPr>
        </p:nvSpPr>
        <p:spPr>
          <a:xfrm>
            <a:off x="482278" y="4925413"/>
            <a:ext cx="6134748" cy="4029879"/>
          </a:xfrm>
        </p:spPr>
        <p:txBody>
          <a:bodyPr/>
          <a:lstStyle/>
          <a:p>
            <a:pPr>
              <a:lnSpc>
                <a:spcPct val="150000"/>
              </a:lnSpc>
            </a:pPr>
            <a:r>
              <a:rPr kumimoji="1" lang="ja-JP" altLang="en-US" dirty="0"/>
              <a:t>ところでロータリー財団の正式な呼び名は「国際ロータリーのロータリー財団」で写真右側の アーチ・クランフ</a:t>
            </a:r>
            <a:r>
              <a:rPr kumimoji="1" lang="en-US" altLang="ja-JP" dirty="0"/>
              <a:t>R1</a:t>
            </a:r>
            <a:r>
              <a:rPr kumimoji="1" lang="ja-JP" altLang="en-US" dirty="0"/>
              <a:t>会長 が</a:t>
            </a:r>
            <a:r>
              <a:rPr kumimoji="1" lang="en-US" altLang="ja-JP" dirty="0"/>
              <a:t>1917</a:t>
            </a:r>
            <a:r>
              <a:rPr kumimoji="1" lang="ja-JP" altLang="en-US" dirty="0"/>
              <a:t>年に提唱されました。</a:t>
            </a:r>
          </a:p>
          <a:p>
            <a:pPr>
              <a:lnSpc>
                <a:spcPct val="150000"/>
              </a:lnSpc>
            </a:pPr>
            <a:r>
              <a:rPr kumimoji="1" lang="ja-JP" altLang="en-US" dirty="0"/>
              <a:t>写真左側のロータリー創設者 ポールハリス とは同世代で 国際ロータリーと併設されたロータリー財団は理念を共有し、共に</a:t>
            </a:r>
            <a:r>
              <a:rPr kumimoji="1" lang="en-US" altLang="ja-JP" dirty="0"/>
              <a:t>100</a:t>
            </a:r>
            <a:r>
              <a:rPr kumimoji="1" lang="ja-JP" altLang="en-US" dirty="0"/>
              <a:t>年を超えて歩んできました。</a:t>
            </a:r>
          </a:p>
          <a:p>
            <a:pPr>
              <a:lnSpc>
                <a:spcPct val="150000"/>
              </a:lnSpc>
            </a:pPr>
            <a:r>
              <a:rPr kumimoji="1" lang="ja-JP" altLang="en-US" dirty="0"/>
              <a:t>資金的には 国際ロータリーは会費によって支えられ、ロータリー財団はロータリアンや篤志家からの寄付によって支えられており 財務面では厳しく峻別されています。</a:t>
            </a:r>
          </a:p>
          <a:p>
            <a:pPr>
              <a:lnSpc>
                <a:spcPct val="150000"/>
              </a:lnSpc>
            </a:pPr>
            <a:endParaRPr kumimoji="1" lang="ja-JP" altLang="en-US" dirty="0"/>
          </a:p>
        </p:txBody>
      </p:sp>
    </p:spTree>
    <p:extLst>
      <p:ext uri="{BB962C8B-B14F-4D97-AF65-F5344CB8AC3E}">
        <p14:creationId xmlns:p14="http://schemas.microsoft.com/office/powerpoint/2010/main" val="867878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7775" y="1279525"/>
            <a:ext cx="4603750" cy="3452813"/>
          </a:xfrm>
        </p:spPr>
      </p:sp>
      <p:sp>
        <p:nvSpPr>
          <p:cNvPr id="3" name="ノート プレースホルダー 2"/>
          <p:cNvSpPr>
            <a:spLocks noGrp="1"/>
          </p:cNvSpPr>
          <p:nvPr>
            <p:ph type="body" idx="1"/>
          </p:nvPr>
        </p:nvSpPr>
        <p:spPr>
          <a:xfrm>
            <a:off x="482279" y="4925413"/>
            <a:ext cx="6259989" cy="4029879"/>
          </a:xfrm>
        </p:spPr>
        <p:txBody>
          <a:bodyPr/>
          <a:lstStyle/>
          <a:p>
            <a:pPr>
              <a:lnSpc>
                <a:spcPct val="150000"/>
              </a:lnSpc>
            </a:pPr>
            <a:r>
              <a:rPr kumimoji="1" lang="ja-JP" altLang="en-US" dirty="0"/>
              <a:t>そのロータリー財団の使命・役割につきましては国際ロータリーの使命とともに明確にうたわれています。</a:t>
            </a:r>
          </a:p>
          <a:p>
            <a:pPr>
              <a:lnSpc>
                <a:spcPct val="150000"/>
              </a:lnSpc>
            </a:pPr>
            <a:r>
              <a:rPr kumimoji="1" lang="ja-JP" altLang="en-US" dirty="0"/>
              <a:t>国際ロータリーの使命は、職業人と地域社会のリーダーのネットワークを通じて人々に奉仕し、高潔さを奨励し、世界理解、親善、平和を推進することです。</a:t>
            </a:r>
          </a:p>
          <a:p>
            <a:pPr>
              <a:lnSpc>
                <a:spcPct val="150000"/>
              </a:lnSpc>
            </a:pPr>
            <a:r>
              <a:rPr kumimoji="1" lang="ja-JP" altLang="en-US" dirty="0"/>
              <a:t>そしてロータリー財団の使命は、ロータリアンが、人々の健康状態を改善し、教育への支援を高め、貧困を救済することを通じて、世界理解、親善、平和を達成できるようにすることです。</a:t>
            </a:r>
          </a:p>
          <a:p>
            <a:pPr>
              <a:lnSpc>
                <a:spcPct val="150000"/>
              </a:lnSpc>
            </a:pPr>
            <a:r>
              <a:rPr kumimoji="1" lang="ja-JP" altLang="en-US" dirty="0"/>
              <a:t>ひと言で申し上げますと人道奉仕を旨としています。</a:t>
            </a:r>
          </a:p>
          <a:p>
            <a:pPr>
              <a:lnSpc>
                <a:spcPct val="150000"/>
              </a:lnSpc>
            </a:pPr>
            <a:endParaRPr kumimoji="1" lang="ja-JP" altLang="en-US" dirty="0"/>
          </a:p>
        </p:txBody>
      </p:sp>
    </p:spTree>
    <p:extLst>
      <p:ext uri="{BB962C8B-B14F-4D97-AF65-F5344CB8AC3E}">
        <p14:creationId xmlns:p14="http://schemas.microsoft.com/office/powerpoint/2010/main" val="2281992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47775" y="1279525"/>
            <a:ext cx="4603750" cy="3452813"/>
          </a:xfrm>
        </p:spPr>
      </p:sp>
      <p:sp>
        <p:nvSpPr>
          <p:cNvPr id="3" name="ノート プレースホルダー 2"/>
          <p:cNvSpPr>
            <a:spLocks noGrp="1"/>
          </p:cNvSpPr>
          <p:nvPr>
            <p:ph type="body" idx="1"/>
          </p:nvPr>
        </p:nvSpPr>
        <p:spPr>
          <a:xfrm>
            <a:off x="482278" y="4925413"/>
            <a:ext cx="6134748" cy="4029879"/>
          </a:xfrm>
        </p:spPr>
        <p:txBody>
          <a:bodyPr/>
          <a:lstStyle/>
          <a:p>
            <a:pPr>
              <a:lnSpc>
                <a:spcPct val="150000"/>
              </a:lnSpc>
            </a:pPr>
            <a:r>
              <a:rPr kumimoji="1" lang="ja-JP" altLang="en-US" dirty="0"/>
              <a:t>詳しい説明に入る前にロータリー財団への寄付金と補助金事業についてその流れを少しご説明いたします。</a:t>
            </a:r>
            <a:endParaRPr kumimoji="1" lang="en-US" altLang="ja-JP" dirty="0"/>
          </a:p>
          <a:p>
            <a:pPr>
              <a:lnSpc>
                <a:spcPct val="150000"/>
              </a:lnSpc>
            </a:pPr>
            <a:endParaRPr kumimoji="1" lang="en-US" altLang="ja-JP" dirty="0"/>
          </a:p>
          <a:p>
            <a:pPr>
              <a:lnSpc>
                <a:spcPct val="150000"/>
              </a:lnSpc>
            </a:pPr>
            <a:r>
              <a:rPr kumimoji="1" lang="ja-JP" altLang="en-US" dirty="0"/>
              <a:t>以下（</a:t>
            </a:r>
            <a:r>
              <a:rPr kumimoji="1" lang="en-US" altLang="ja-JP" dirty="0"/>
              <a:t>P.P</a:t>
            </a:r>
            <a:r>
              <a:rPr kumimoji="1" lang="ja-JP" altLang="en-US" dirty="0"/>
              <a:t>通り）</a:t>
            </a:r>
            <a:endParaRPr kumimoji="1" lang="en-US" altLang="ja-JP" dirty="0"/>
          </a:p>
          <a:p>
            <a:pPr>
              <a:lnSpc>
                <a:spcPct val="150000"/>
              </a:lnSpc>
            </a:pPr>
            <a:endParaRPr kumimoji="1" lang="ja-JP" altLang="en-US" dirty="0"/>
          </a:p>
          <a:p>
            <a:pPr>
              <a:lnSpc>
                <a:spcPct val="150000"/>
              </a:lnSpc>
            </a:pPr>
            <a:r>
              <a:rPr kumimoji="1" lang="ja-JP" altLang="en-US" dirty="0"/>
              <a:t>・</a:t>
            </a:r>
            <a:endParaRPr kumimoji="1" lang="en-US" altLang="ja-JP" dirty="0"/>
          </a:p>
          <a:p>
            <a:pPr>
              <a:lnSpc>
                <a:spcPct val="150000"/>
              </a:lnSpc>
            </a:pPr>
            <a:r>
              <a:rPr kumimoji="1" lang="ja-JP" altLang="en-US" dirty="0"/>
              <a:t>・</a:t>
            </a:r>
            <a:endParaRPr kumimoji="1" lang="en-US" altLang="ja-JP" dirty="0"/>
          </a:p>
          <a:p>
            <a:pPr>
              <a:lnSpc>
                <a:spcPct val="150000"/>
              </a:lnSpc>
            </a:pPr>
            <a:r>
              <a:rPr kumimoji="1" lang="ja-JP" altLang="en-US" dirty="0"/>
              <a:t>・</a:t>
            </a:r>
            <a:endParaRPr kumimoji="1" lang="en-US" altLang="ja-JP" dirty="0"/>
          </a:p>
          <a:p>
            <a:pPr>
              <a:lnSpc>
                <a:spcPct val="150000"/>
              </a:lnSpc>
            </a:pPr>
            <a:r>
              <a:rPr kumimoji="1" lang="ja-JP" altLang="en-US" dirty="0"/>
              <a:t>この仕組みにつきましては後ほど詳しくご説明致します。</a:t>
            </a:r>
            <a:endParaRPr kumimoji="1" lang="en-US" altLang="ja-JP" dirty="0"/>
          </a:p>
          <a:p>
            <a:pPr>
              <a:lnSpc>
                <a:spcPct val="150000"/>
              </a:lnSpc>
            </a:pPr>
            <a:endParaRPr kumimoji="1" lang="ja-JP" altLang="en-US" dirty="0"/>
          </a:p>
        </p:txBody>
      </p:sp>
    </p:spTree>
    <p:extLst>
      <p:ext uri="{BB962C8B-B14F-4D97-AF65-F5344CB8AC3E}">
        <p14:creationId xmlns:p14="http://schemas.microsoft.com/office/powerpoint/2010/main" val="31599242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119F736-CF95-40B9-AC92-C3CA7D994B3B}" type="datetime1">
              <a:rPr kumimoji="1" lang="ja-JP" altLang="en-US" smtClean="0"/>
              <a:t>2020/10/15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9BF9AF0-11B8-4022-87B8-A06825183306}" type="slidenum">
              <a:rPr kumimoji="1" lang="ja-JP" altLang="en-US" smtClean="0"/>
              <a:t>‹#›</a:t>
            </a:fld>
            <a:endParaRPr kumimoji="1" lang="ja-JP" altLang="en-US"/>
          </a:p>
        </p:txBody>
      </p:sp>
    </p:spTree>
    <p:extLst>
      <p:ext uri="{BB962C8B-B14F-4D97-AF65-F5344CB8AC3E}">
        <p14:creationId xmlns:p14="http://schemas.microsoft.com/office/powerpoint/2010/main" val="3436963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91CF607-4B42-409F-A425-2B36866082DE}" type="datetime1">
              <a:rPr kumimoji="1" lang="ja-JP" altLang="en-US" smtClean="0"/>
              <a:t>2020/10/15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9BF9AF0-11B8-4022-87B8-A06825183306}" type="slidenum">
              <a:rPr kumimoji="1" lang="ja-JP" altLang="en-US" smtClean="0"/>
              <a:t>‹#›</a:t>
            </a:fld>
            <a:endParaRPr kumimoji="1" lang="ja-JP" altLang="en-US"/>
          </a:p>
        </p:txBody>
      </p:sp>
    </p:spTree>
    <p:extLst>
      <p:ext uri="{BB962C8B-B14F-4D97-AF65-F5344CB8AC3E}">
        <p14:creationId xmlns:p14="http://schemas.microsoft.com/office/powerpoint/2010/main" val="152039235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72BEB2D-DEC8-4256-BCB4-56A94B202882}" type="datetime1">
              <a:rPr kumimoji="1" lang="ja-JP" altLang="en-US" smtClean="0"/>
              <a:t>2020/10/15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9BF9AF0-11B8-4022-87B8-A06825183306}" type="slidenum">
              <a:rPr kumimoji="1" lang="ja-JP" altLang="en-US" smtClean="0"/>
              <a:t>‹#›</a:t>
            </a:fld>
            <a:endParaRPr kumimoji="1" lang="ja-JP" altLang="en-US"/>
          </a:p>
        </p:txBody>
      </p:sp>
    </p:spTree>
    <p:extLst>
      <p:ext uri="{BB962C8B-B14F-4D97-AF65-F5344CB8AC3E}">
        <p14:creationId xmlns:p14="http://schemas.microsoft.com/office/powerpoint/2010/main" val="3993429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F06ECD4-64F8-4027-98B7-BC66A3AB18A4}" type="datetime1">
              <a:rPr kumimoji="1" lang="ja-JP" altLang="en-US" smtClean="0"/>
              <a:t>2020/10/15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9BF9AF0-11B8-4022-87B8-A06825183306}" type="slidenum">
              <a:rPr kumimoji="1" lang="ja-JP" altLang="en-US" smtClean="0"/>
              <a:t>‹#›</a:t>
            </a:fld>
            <a:endParaRPr kumimoji="1" lang="ja-JP" altLang="en-US"/>
          </a:p>
        </p:txBody>
      </p:sp>
    </p:spTree>
    <p:extLst>
      <p:ext uri="{BB962C8B-B14F-4D97-AF65-F5344CB8AC3E}">
        <p14:creationId xmlns:p14="http://schemas.microsoft.com/office/powerpoint/2010/main" val="4114065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909DA95-5DDF-4C5F-B773-957F7A40CB2A}" type="datetime1">
              <a:rPr kumimoji="1" lang="ja-JP" altLang="en-US" smtClean="0"/>
              <a:t>2020/10/15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9BF9AF0-11B8-4022-87B8-A06825183306}" type="slidenum">
              <a:rPr kumimoji="1" lang="ja-JP" altLang="en-US" smtClean="0"/>
              <a:t>‹#›</a:t>
            </a:fld>
            <a:endParaRPr kumimoji="1" lang="ja-JP" altLang="en-US"/>
          </a:p>
        </p:txBody>
      </p:sp>
    </p:spTree>
    <p:extLst>
      <p:ext uri="{BB962C8B-B14F-4D97-AF65-F5344CB8AC3E}">
        <p14:creationId xmlns:p14="http://schemas.microsoft.com/office/powerpoint/2010/main" val="123185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E22F8CC-E31B-4E65-A5C8-2033233F3BD5}" type="datetime1">
              <a:rPr kumimoji="1" lang="ja-JP" altLang="en-US" smtClean="0"/>
              <a:t>2020/10/15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9BF9AF0-11B8-4022-87B8-A06825183306}" type="slidenum">
              <a:rPr kumimoji="1" lang="ja-JP" altLang="en-US" smtClean="0"/>
              <a:t>‹#›</a:t>
            </a:fld>
            <a:endParaRPr kumimoji="1" lang="ja-JP" altLang="en-US"/>
          </a:p>
        </p:txBody>
      </p:sp>
    </p:spTree>
    <p:extLst>
      <p:ext uri="{BB962C8B-B14F-4D97-AF65-F5344CB8AC3E}">
        <p14:creationId xmlns:p14="http://schemas.microsoft.com/office/powerpoint/2010/main" val="2803405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6AC0DD2-20D5-4B75-A8CC-8E76BACE5F5C}" type="datetime1">
              <a:rPr kumimoji="1" lang="ja-JP" altLang="en-US" smtClean="0"/>
              <a:t>2020/10/15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9BF9AF0-11B8-4022-87B8-A06825183306}" type="slidenum">
              <a:rPr kumimoji="1" lang="ja-JP" altLang="en-US" smtClean="0"/>
              <a:t>‹#›</a:t>
            </a:fld>
            <a:endParaRPr kumimoji="1" lang="ja-JP" altLang="en-US"/>
          </a:p>
        </p:txBody>
      </p:sp>
    </p:spTree>
    <p:extLst>
      <p:ext uri="{BB962C8B-B14F-4D97-AF65-F5344CB8AC3E}">
        <p14:creationId xmlns:p14="http://schemas.microsoft.com/office/powerpoint/2010/main" val="865516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957F2EE-38C3-44ED-9855-3E18D3855EA5}" type="datetime1">
              <a:rPr kumimoji="1" lang="ja-JP" altLang="en-US" smtClean="0"/>
              <a:t>2020/10/15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9BF9AF0-11B8-4022-87B8-A06825183306}" type="slidenum">
              <a:rPr kumimoji="1" lang="ja-JP" altLang="en-US" smtClean="0"/>
              <a:t>‹#›</a:t>
            </a:fld>
            <a:endParaRPr kumimoji="1" lang="ja-JP" altLang="en-US"/>
          </a:p>
        </p:txBody>
      </p:sp>
    </p:spTree>
    <p:extLst>
      <p:ext uri="{BB962C8B-B14F-4D97-AF65-F5344CB8AC3E}">
        <p14:creationId xmlns:p14="http://schemas.microsoft.com/office/powerpoint/2010/main" val="3493197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4028BE-46A4-4DCD-AD7F-87BB41BF90F6}" type="datetime1">
              <a:rPr kumimoji="1" lang="ja-JP" altLang="en-US" smtClean="0"/>
              <a:t>2020/10/15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9BF9AF0-11B8-4022-87B8-A06825183306}" type="slidenum">
              <a:rPr kumimoji="1" lang="ja-JP" altLang="en-US" smtClean="0"/>
              <a:t>‹#›</a:t>
            </a:fld>
            <a:endParaRPr kumimoji="1" lang="ja-JP" altLang="en-US"/>
          </a:p>
        </p:txBody>
      </p:sp>
    </p:spTree>
    <p:extLst>
      <p:ext uri="{BB962C8B-B14F-4D97-AF65-F5344CB8AC3E}">
        <p14:creationId xmlns:p14="http://schemas.microsoft.com/office/powerpoint/2010/main" val="1481491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91CF607-4B42-409F-A425-2B36866082DE}" type="datetime1">
              <a:rPr kumimoji="1" lang="ja-JP" altLang="en-US" smtClean="0"/>
              <a:t>2020/10/15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9BF9AF0-11B8-4022-87B8-A06825183306}" type="slidenum">
              <a:rPr kumimoji="1" lang="ja-JP" altLang="en-US" smtClean="0"/>
              <a:t>‹#›</a:t>
            </a:fld>
            <a:endParaRPr kumimoji="1" lang="ja-JP" altLang="en-US"/>
          </a:p>
        </p:txBody>
      </p:sp>
    </p:spTree>
    <p:extLst>
      <p:ext uri="{BB962C8B-B14F-4D97-AF65-F5344CB8AC3E}">
        <p14:creationId xmlns:p14="http://schemas.microsoft.com/office/powerpoint/2010/main" val="693003638"/>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4D53B5C-8AEA-4FF3-855D-CF9B3C7297B8}" type="datetime1">
              <a:rPr kumimoji="1" lang="ja-JP" altLang="en-US" smtClean="0"/>
              <a:t>2020/10/15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9BF9AF0-11B8-4022-87B8-A06825183306}" type="slidenum">
              <a:rPr kumimoji="1" lang="ja-JP" altLang="en-US" smtClean="0"/>
              <a:t>‹#›</a:t>
            </a:fld>
            <a:endParaRPr kumimoji="1" lang="ja-JP" altLang="en-US"/>
          </a:p>
        </p:txBody>
      </p:sp>
    </p:spTree>
    <p:extLst>
      <p:ext uri="{BB962C8B-B14F-4D97-AF65-F5344CB8AC3E}">
        <p14:creationId xmlns:p14="http://schemas.microsoft.com/office/powerpoint/2010/main" val="1282029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ea typeface="HG丸ｺﾞｼｯｸM-PRO" panose="020F0600000000000000" pitchFamily="50" charset="-128"/>
              </a:defRPr>
            </a:lvl1pPr>
          </a:lstStyle>
          <a:p>
            <a:fld id="{891CF607-4B42-409F-A425-2B36866082DE}" type="datetime1">
              <a:rPr kumimoji="1" lang="ja-JP" altLang="en-US" smtClean="0"/>
              <a:pPr/>
              <a:t>2020/10/15</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ea typeface="HG丸ｺﾞｼｯｸM-PRO" panose="020F0600000000000000" pitchFamily="50" charset="-128"/>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ea typeface="HG丸ｺﾞｼｯｸM-PRO" panose="020F0600000000000000" pitchFamily="50" charset="-128"/>
              </a:defRPr>
            </a:lvl1pPr>
          </a:lstStyle>
          <a:p>
            <a:fld id="{D9BF9AF0-11B8-4022-87B8-A06825183306}" type="slidenum">
              <a:rPr kumimoji="1" lang="ja-JP" altLang="en-US" smtClean="0"/>
              <a:pPr/>
              <a:t>‹#›</a:t>
            </a:fld>
            <a:endParaRPr kumimoji="1" lang="ja-JP" altLang="en-US" dirty="0"/>
          </a:p>
        </p:txBody>
      </p:sp>
    </p:spTree>
    <p:extLst>
      <p:ext uri="{BB962C8B-B14F-4D97-AF65-F5344CB8AC3E}">
        <p14:creationId xmlns:p14="http://schemas.microsoft.com/office/powerpoint/2010/main" val="4831379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HG丸ｺﾞｼｯｸM-PRO" panose="020F0600000000000000" pitchFamily="5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HG丸ｺﾞｼｯｸM-PRO" panose="020F0600000000000000"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HG丸ｺﾞｼｯｸM-PRO" panose="020F0600000000000000"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HG丸ｺﾞｼｯｸM-PRO" panose="020F0600000000000000"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HG丸ｺﾞｼｯｸM-PRO" panose="020F0600000000000000"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HG丸ｺﾞｼｯｸM-PRO" panose="020F06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gi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236559"/>
            <a:ext cx="9144000" cy="1287961"/>
          </a:xfrm>
          <a:solidFill>
            <a:srgbClr val="FFFF00"/>
          </a:solidFill>
        </p:spPr>
        <p:txBody>
          <a:bodyPr>
            <a:normAutofit fontScale="90000"/>
          </a:bodyPr>
          <a:lstStyle/>
          <a:p>
            <a:pPr algn="ctr"/>
            <a:r>
              <a:rPr lang="ja-JP" altLang="en-US" sz="2400" dirty="0">
                <a:latin typeface="HG丸ｺﾞｼｯｸM-PRO" panose="020F0600000000000000" pitchFamily="50" charset="-128"/>
                <a:ea typeface="HG丸ｺﾞｼｯｸM-PRO" panose="020F0600000000000000" pitchFamily="50" charset="-128"/>
              </a:rPr>
              <a:t>国際ロータリー第</a:t>
            </a:r>
            <a:r>
              <a:rPr lang="en-US" altLang="ja-JP" sz="2400" dirty="0">
                <a:latin typeface="HG丸ｺﾞｼｯｸM-PRO" panose="020F0600000000000000" pitchFamily="50" charset="-128"/>
                <a:ea typeface="HG丸ｺﾞｼｯｸM-PRO" panose="020F0600000000000000" pitchFamily="50" charset="-128"/>
              </a:rPr>
              <a:t>2630</a:t>
            </a:r>
            <a:r>
              <a:rPr lang="ja-JP" altLang="en-US" sz="2400" dirty="0">
                <a:latin typeface="HG丸ｺﾞｼｯｸM-PRO" panose="020F0600000000000000" pitchFamily="50" charset="-128"/>
                <a:ea typeface="HG丸ｺﾞｼｯｸM-PRO" panose="020F0600000000000000" pitchFamily="50" charset="-128"/>
              </a:rPr>
              <a:t>地区</a:t>
            </a:r>
            <a:r>
              <a:rPr lang="en-US" altLang="ja-JP" sz="2400" dirty="0">
                <a:latin typeface="HG丸ｺﾞｼｯｸM-PRO" panose="020F0600000000000000" pitchFamily="50" charset="-128"/>
                <a:ea typeface="HG丸ｺﾞｼｯｸM-PRO" panose="020F0600000000000000" pitchFamily="50" charset="-128"/>
              </a:rPr>
              <a:t/>
            </a:r>
            <a:br>
              <a:rPr lang="en-US" altLang="ja-JP" sz="2400" dirty="0">
                <a:latin typeface="HG丸ｺﾞｼｯｸM-PRO" panose="020F0600000000000000" pitchFamily="50" charset="-128"/>
                <a:ea typeface="HG丸ｺﾞｼｯｸM-PRO" panose="020F0600000000000000" pitchFamily="50" charset="-128"/>
              </a:rPr>
            </a:br>
            <a:r>
              <a:rPr lang="en-US" altLang="ja-JP" sz="2400" dirty="0">
                <a:latin typeface="HG丸ｺﾞｼｯｸM-PRO" panose="020F0600000000000000" pitchFamily="50" charset="-128"/>
                <a:ea typeface="HG丸ｺﾞｼｯｸM-PRO" panose="020F0600000000000000" pitchFamily="50" charset="-128"/>
              </a:rPr>
              <a:t>2020-2021</a:t>
            </a:r>
            <a:r>
              <a:rPr lang="ja-JP" altLang="en-US" sz="2400" dirty="0">
                <a:latin typeface="HG丸ｺﾞｼｯｸM-PRO" panose="020F0600000000000000" pitchFamily="50" charset="-128"/>
                <a:ea typeface="HG丸ｺﾞｼｯｸM-PRO" panose="020F0600000000000000" pitchFamily="50" charset="-128"/>
              </a:rPr>
              <a:t>年度</a:t>
            </a:r>
            <a:r>
              <a:rPr lang="en-US" altLang="ja-JP" dirty="0">
                <a:latin typeface="HG丸ｺﾞｼｯｸM-PRO" panose="020F0600000000000000" pitchFamily="50" charset="-128"/>
                <a:ea typeface="HG丸ｺﾞｼｯｸM-PRO" panose="020F0600000000000000" pitchFamily="50" charset="-128"/>
              </a:rPr>
              <a:t/>
            </a:r>
            <a:br>
              <a:rPr lang="en-US" altLang="ja-JP" dirty="0">
                <a:latin typeface="HG丸ｺﾞｼｯｸM-PRO" panose="020F0600000000000000" pitchFamily="50" charset="-128"/>
                <a:ea typeface="HG丸ｺﾞｼｯｸM-PRO" panose="020F0600000000000000" pitchFamily="50" charset="-128"/>
              </a:rPr>
            </a:br>
            <a:r>
              <a:rPr lang="ja-JP" altLang="en-US" dirty="0">
                <a:latin typeface="HG丸ｺﾞｼｯｸM-PRO" panose="020F0600000000000000" pitchFamily="50" charset="-128"/>
                <a:ea typeface="HG丸ｺﾞｼｯｸM-PRO" panose="020F0600000000000000" pitchFamily="50" charset="-128"/>
              </a:rPr>
              <a:t>ロータリー財団研修セミナー</a:t>
            </a:r>
          </a:p>
        </p:txBody>
      </p:sp>
      <p:pic>
        <p:nvPicPr>
          <p:cNvPr id="6" name="コンテンツ プレースホルダー 5"/>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159218" y="2660863"/>
            <a:ext cx="2585975" cy="2239844"/>
          </a:xfrm>
        </p:spPr>
      </p:pic>
      <p:pic>
        <p:nvPicPr>
          <p:cNvPr id="5" name="図 4"/>
          <p:cNvPicPr>
            <a:picLocks noChangeAspect="1"/>
          </p:cNvPicPr>
          <p:nvPr/>
        </p:nvPicPr>
        <p:blipFill>
          <a:blip r:embed="rId4"/>
          <a:stretch>
            <a:fillRect/>
          </a:stretch>
        </p:blipFill>
        <p:spPr>
          <a:xfrm>
            <a:off x="8122668" y="857250"/>
            <a:ext cx="925066" cy="348062"/>
          </a:xfrm>
          <a:prstGeom prst="rect">
            <a:avLst/>
          </a:prstGeom>
        </p:spPr>
      </p:pic>
      <p:sp>
        <p:nvSpPr>
          <p:cNvPr id="10" name="テキスト ボックス 9"/>
          <p:cNvSpPr txBox="1"/>
          <p:nvPr/>
        </p:nvSpPr>
        <p:spPr>
          <a:xfrm>
            <a:off x="5610614" y="5133733"/>
            <a:ext cx="3314055" cy="646331"/>
          </a:xfrm>
          <a:prstGeom prst="rect">
            <a:avLst/>
          </a:prstGeom>
          <a:noFill/>
        </p:spPr>
        <p:txBody>
          <a:bodyPr wrap="square" rtlCol="0">
            <a:spAutoFit/>
          </a:bodyPr>
          <a:lstStyle/>
          <a:p>
            <a:r>
              <a:rPr lang="ja-JP" altLang="en-US" b="1" dirty="0">
                <a:latin typeface="HG丸ｺﾞｼｯｸM-PRO" panose="020F0600000000000000" pitchFamily="50" charset="-128"/>
                <a:ea typeface="HG丸ｺﾞｼｯｸM-PRO" panose="020F0600000000000000" pitchFamily="50" charset="-128"/>
              </a:rPr>
              <a:t>国際ロータリー第</a:t>
            </a:r>
            <a:r>
              <a:rPr lang="en-US" altLang="ja-JP" b="1" dirty="0">
                <a:latin typeface="HG丸ｺﾞｼｯｸM-PRO" panose="020F0600000000000000" pitchFamily="50" charset="-128"/>
                <a:ea typeface="HG丸ｺﾞｼｯｸM-PRO" panose="020F0600000000000000" pitchFamily="50" charset="-128"/>
              </a:rPr>
              <a:t>2630</a:t>
            </a:r>
            <a:r>
              <a:rPr lang="ja-JP" altLang="en-US" b="1" dirty="0">
                <a:latin typeface="HG丸ｺﾞｼｯｸM-PRO" panose="020F0600000000000000" pitchFamily="50" charset="-128"/>
                <a:ea typeface="HG丸ｺﾞｼｯｸM-PRO" panose="020F0600000000000000" pitchFamily="50" charset="-128"/>
              </a:rPr>
              <a:t>地区</a:t>
            </a:r>
            <a:endParaRPr lang="en-US" altLang="ja-JP" b="1" dirty="0">
              <a:latin typeface="HG丸ｺﾞｼｯｸM-PRO" panose="020F0600000000000000" pitchFamily="50" charset="-128"/>
              <a:ea typeface="HG丸ｺﾞｼｯｸM-PRO" panose="020F0600000000000000" pitchFamily="50" charset="-128"/>
            </a:endParaRPr>
          </a:p>
          <a:p>
            <a:r>
              <a:rPr lang="ja-JP" altLang="en-US" b="1" dirty="0">
                <a:latin typeface="HG丸ｺﾞｼｯｸM-PRO" panose="020F0600000000000000" pitchFamily="50" charset="-128"/>
                <a:ea typeface="HG丸ｺﾞｼｯｸM-PRO" panose="020F0600000000000000" pitchFamily="50" charset="-128"/>
              </a:rPr>
              <a:t>ロータリー財団</a:t>
            </a:r>
            <a:r>
              <a:rPr lang="ja-JP" altLang="en-US" dirty="0">
                <a:latin typeface="HG丸ｺﾞｼｯｸM-PRO" panose="020F0600000000000000" pitchFamily="50" charset="-128"/>
                <a:ea typeface="HG丸ｺﾞｼｯｸM-PRO" panose="020F0600000000000000" pitchFamily="50" charset="-128"/>
              </a:rPr>
              <a:t>部門</a:t>
            </a:r>
            <a:r>
              <a:rPr lang="ja-JP" altLang="en-US" b="1" dirty="0">
                <a:latin typeface="HG丸ｺﾞｼｯｸM-PRO" panose="020F0600000000000000" pitchFamily="50" charset="-128"/>
                <a:ea typeface="HG丸ｺﾞｼｯｸM-PRO" panose="020F0600000000000000" pitchFamily="50" charset="-128"/>
              </a:rPr>
              <a:t>委員会 編</a:t>
            </a:r>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7884178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75990" y="3044703"/>
            <a:ext cx="8192021" cy="854902"/>
          </a:xfrm>
          <a:solidFill>
            <a:srgbClr val="0000FF"/>
          </a:solidFill>
        </p:spPr>
        <p:txBody>
          <a:bodyPr anchor="ctr">
            <a:normAutofit/>
          </a:bodyPr>
          <a:lstStyle/>
          <a:p>
            <a:r>
              <a:rPr lang="ja-JP" altLang="en-US" sz="3600" dirty="0">
                <a:solidFill>
                  <a:schemeClr val="bg1"/>
                </a:solidFill>
                <a:latin typeface="HG丸ｺﾞｼｯｸM-PRO" panose="020F0600000000000000" pitchFamily="50" charset="-128"/>
                <a:ea typeface="HG丸ｺﾞｼｯｸM-PRO" panose="020F0600000000000000" pitchFamily="50" charset="-128"/>
              </a:rPr>
              <a:t>「世界でよいことをしよう」</a:t>
            </a:r>
          </a:p>
        </p:txBody>
      </p:sp>
      <p:sp>
        <p:nvSpPr>
          <p:cNvPr id="5" name="スライド番号プレースホルダー 4"/>
          <p:cNvSpPr>
            <a:spLocks noGrp="1"/>
          </p:cNvSpPr>
          <p:nvPr>
            <p:ph type="sldNum" sz="quarter" idx="12"/>
          </p:nvPr>
        </p:nvSpPr>
        <p:spPr/>
        <p:txBody>
          <a:bodyPr/>
          <a:lstStyle/>
          <a:p>
            <a:fld id="{D9BF9AF0-11B8-4022-87B8-A06825183306}" type="slidenum">
              <a:rPr kumimoji="1" lang="ja-JP" altLang="en-US" smtClean="0"/>
              <a:t>2</a:t>
            </a:fld>
            <a:endParaRPr kumimoji="1" lang="ja-JP" altLang="en-US"/>
          </a:p>
        </p:txBody>
      </p:sp>
      <p:pic>
        <p:nvPicPr>
          <p:cNvPr id="4" name="図 3"/>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00833" y="1286120"/>
            <a:ext cx="2557915" cy="1256576"/>
          </a:xfrm>
          <a:prstGeom prst="rect">
            <a:avLst/>
          </a:prstGeom>
        </p:spPr>
      </p:pic>
      <p:sp>
        <p:nvSpPr>
          <p:cNvPr id="7" name="テキスト ボックス 6">
            <a:extLst>
              <a:ext uri="{FF2B5EF4-FFF2-40B4-BE49-F238E27FC236}">
                <a16:creationId xmlns:a16="http://schemas.microsoft.com/office/drawing/2014/main" id="{D3E14FE6-92FA-4FF0-8F4F-A8747E0F95C0}"/>
              </a:ext>
            </a:extLst>
          </p:cNvPr>
          <p:cNvSpPr txBox="1"/>
          <p:nvPr/>
        </p:nvSpPr>
        <p:spPr>
          <a:xfrm>
            <a:off x="404520" y="2452240"/>
            <a:ext cx="4974954" cy="622030"/>
          </a:xfrm>
          <a:prstGeom prst="rect">
            <a:avLst/>
          </a:prstGeom>
          <a:noFill/>
        </p:spPr>
        <p:txBody>
          <a:bodyPr wrap="square" rtlCol="0">
            <a:spAutoFit/>
          </a:bodyPr>
          <a:lstStyle/>
          <a:p>
            <a:pPr>
              <a:lnSpc>
                <a:spcPts val="4875"/>
              </a:lnSpc>
            </a:pPr>
            <a:r>
              <a:rPr lang="ja-JP" altLang="en-US" sz="2700" dirty="0">
                <a:latin typeface="HG丸ｺﾞｼｯｸM-PRO" panose="020F0600000000000000" pitchFamily="50" charset="-128"/>
                <a:ea typeface="HG丸ｺﾞｼｯｸM-PRO" panose="020F0600000000000000" pitchFamily="50" charset="-128"/>
                <a:cs typeface="メイリオ" panose="020B0604030504040204" pitchFamily="50" charset="-128"/>
              </a:rPr>
              <a:t>ロータリー財団の標語</a:t>
            </a:r>
            <a:endParaRPr lang="en-US" altLang="ja-JP" sz="27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83856BDC-8327-473C-B3CE-E10A32900222}"/>
              </a:ext>
            </a:extLst>
          </p:cNvPr>
          <p:cNvSpPr txBox="1"/>
          <p:nvPr/>
        </p:nvSpPr>
        <p:spPr>
          <a:xfrm>
            <a:off x="4059494" y="4046852"/>
            <a:ext cx="4822723" cy="507831"/>
          </a:xfrm>
          <a:prstGeom prst="rect">
            <a:avLst/>
          </a:prstGeom>
          <a:noFill/>
        </p:spPr>
        <p:txBody>
          <a:bodyPr wrap="square" rtlCol="0">
            <a:spAutoFit/>
          </a:bodyPr>
          <a:lstStyle/>
          <a:p>
            <a:r>
              <a:rPr lang="en-US" altLang="ja-JP" sz="2700" dirty="0">
                <a:latin typeface="HG丸ｺﾞｼｯｸM-PRO" panose="020F0600000000000000" pitchFamily="50" charset="-128"/>
                <a:ea typeface="HG丸ｺﾞｼｯｸM-PRO" panose="020F0600000000000000" pitchFamily="50" charset="-128"/>
                <a:cs typeface="メイリオ" panose="020B0604030504040204" pitchFamily="50" charset="-128"/>
              </a:rPr>
              <a:t>Doing good in the world</a:t>
            </a:r>
            <a:endParaRPr lang="ja-JP" altLang="en-US" sz="27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Tree>
    <p:extLst>
      <p:ext uri="{BB962C8B-B14F-4D97-AF65-F5344CB8AC3E}">
        <p14:creationId xmlns:p14="http://schemas.microsoft.com/office/powerpoint/2010/main" val="4755949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206ACD72-B9DC-4550-AF74-8ADE43473026}"/>
              </a:ext>
            </a:extLst>
          </p:cNvPr>
          <p:cNvSpPr/>
          <p:nvPr/>
        </p:nvSpPr>
        <p:spPr>
          <a:xfrm>
            <a:off x="208720" y="1947997"/>
            <a:ext cx="8746437" cy="39575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ea typeface="HG丸ｺﾞｼｯｸM-PRO" panose="020F0600000000000000" pitchFamily="50" charset="-128"/>
            </a:endParaRPr>
          </a:p>
        </p:txBody>
      </p:sp>
      <p:sp>
        <p:nvSpPr>
          <p:cNvPr id="3" name="正方形/長方形 2">
            <a:extLst>
              <a:ext uri="{FF2B5EF4-FFF2-40B4-BE49-F238E27FC236}">
                <a16:creationId xmlns:a16="http://schemas.microsoft.com/office/drawing/2014/main" id="{DE13441D-0EB6-4880-93AE-F77BFA1017F5}"/>
              </a:ext>
            </a:extLst>
          </p:cNvPr>
          <p:cNvSpPr/>
          <p:nvPr/>
        </p:nvSpPr>
        <p:spPr>
          <a:xfrm>
            <a:off x="0" y="0"/>
            <a:ext cx="9144000" cy="765313"/>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ea typeface="HG丸ｺﾞｼｯｸM-PRO" panose="020F0600000000000000" pitchFamily="50" charset="-128"/>
            </a:endParaRPr>
          </a:p>
        </p:txBody>
      </p:sp>
      <p:sp>
        <p:nvSpPr>
          <p:cNvPr id="2" name="テキスト ボックス 1">
            <a:extLst>
              <a:ext uri="{FF2B5EF4-FFF2-40B4-BE49-F238E27FC236}">
                <a16:creationId xmlns:a16="http://schemas.microsoft.com/office/drawing/2014/main" id="{6AB68ED9-A19F-4800-BE6D-487E31E33F2E}"/>
              </a:ext>
            </a:extLst>
          </p:cNvPr>
          <p:cNvSpPr txBox="1"/>
          <p:nvPr/>
        </p:nvSpPr>
        <p:spPr>
          <a:xfrm>
            <a:off x="0" y="120583"/>
            <a:ext cx="6916119" cy="507831"/>
          </a:xfrm>
          <a:prstGeom prst="rect">
            <a:avLst/>
          </a:prstGeom>
          <a:noFill/>
        </p:spPr>
        <p:txBody>
          <a:bodyPr wrap="square" rtlCol="0">
            <a:spAutoFit/>
          </a:bodyPr>
          <a:lstStyle/>
          <a:p>
            <a:r>
              <a:rPr lang="ja-JP" altLang="en-US" sz="2700" dirty="0">
                <a:solidFill>
                  <a:schemeClr val="bg1"/>
                </a:solidFill>
                <a:latin typeface="HG丸ｺﾞｼｯｸM-PRO" panose="020F0600000000000000" pitchFamily="50" charset="-128"/>
                <a:ea typeface="HG丸ｺﾞｼｯｸM-PRO" panose="020F0600000000000000" pitchFamily="50" charset="-128"/>
                <a:cs typeface="メイリオ" panose="020B0604030504040204" pitchFamily="50" charset="-128"/>
              </a:rPr>
              <a:t>国際ロータリーのロータリー財団</a:t>
            </a:r>
          </a:p>
        </p:txBody>
      </p:sp>
      <p:sp>
        <p:nvSpPr>
          <p:cNvPr id="10" name="テキスト ボックス 9">
            <a:extLst>
              <a:ext uri="{FF2B5EF4-FFF2-40B4-BE49-F238E27FC236}">
                <a16:creationId xmlns:a16="http://schemas.microsoft.com/office/drawing/2014/main" id="{03243603-A3B8-4DB0-9C7C-8B7588C7CEF4}"/>
              </a:ext>
            </a:extLst>
          </p:cNvPr>
          <p:cNvSpPr txBox="1"/>
          <p:nvPr/>
        </p:nvSpPr>
        <p:spPr>
          <a:xfrm>
            <a:off x="3753835" y="1057203"/>
            <a:ext cx="4940318" cy="5452775"/>
          </a:xfrm>
          <a:prstGeom prst="rect">
            <a:avLst/>
          </a:prstGeom>
          <a:noFill/>
        </p:spPr>
        <p:txBody>
          <a:bodyPr wrap="square" rtlCol="0">
            <a:spAutoFit/>
          </a:bodyPr>
          <a:lstStyle/>
          <a:p>
            <a:pPr>
              <a:lnSpc>
                <a:spcPts val="3800"/>
              </a:lnSpc>
            </a:pPr>
            <a:r>
              <a:rPr lang="ja-JP" altLang="en-US" sz="2400" dirty="0">
                <a:latin typeface="HG丸ｺﾞｼｯｸM-PRO" panose="020F0600000000000000" pitchFamily="50" charset="-128"/>
                <a:ea typeface="HG丸ｺﾞｼｯｸM-PRO" panose="020F0600000000000000" pitchFamily="50" charset="-128"/>
                <a:cs typeface="メイリオ" panose="020B0604030504040204" pitchFamily="50" charset="-128"/>
              </a:rPr>
              <a:t>ロータリー財団は国際ロータリーに併設された財団法人です。</a:t>
            </a:r>
            <a:endParaRPr lang="en-US" altLang="ja-JP" sz="24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3800"/>
              </a:lnSpc>
            </a:pPr>
            <a:r>
              <a:rPr lang="en-US" altLang="ja-JP" sz="2400" dirty="0">
                <a:latin typeface="HG丸ｺﾞｼｯｸM-PRO" panose="020F0600000000000000" pitchFamily="50" charset="-128"/>
                <a:ea typeface="HG丸ｺﾞｼｯｸM-PRO" panose="020F0600000000000000" pitchFamily="50" charset="-128"/>
                <a:cs typeface="メイリオ" panose="020B0604030504040204" pitchFamily="50" charset="-128"/>
              </a:rPr>
              <a:t>1917</a:t>
            </a:r>
            <a:r>
              <a:rPr lang="ja-JP" altLang="en-US" sz="2400" dirty="0">
                <a:latin typeface="HG丸ｺﾞｼｯｸM-PRO" panose="020F0600000000000000" pitchFamily="50" charset="-128"/>
                <a:ea typeface="HG丸ｺﾞｼｯｸM-PRO" panose="020F0600000000000000" pitchFamily="50" charset="-128"/>
                <a:cs typeface="メイリオ" panose="020B0604030504040204" pitchFamily="50" charset="-128"/>
              </a:rPr>
              <a:t>年、アーチ・クランフが基金設立を呼びかけて以来、</a:t>
            </a:r>
            <a:r>
              <a:rPr lang="en-US" altLang="ja-JP" sz="2400" dirty="0">
                <a:latin typeface="HG丸ｺﾞｼｯｸM-PRO" panose="020F0600000000000000" pitchFamily="50" charset="-128"/>
                <a:ea typeface="HG丸ｺﾞｼｯｸM-PRO" panose="020F0600000000000000" pitchFamily="50" charset="-128"/>
                <a:cs typeface="メイリオ" panose="020B0604030504040204" pitchFamily="50" charset="-128"/>
              </a:rPr>
              <a:t>100</a:t>
            </a:r>
            <a:r>
              <a:rPr lang="ja-JP" altLang="en-US" sz="2400" dirty="0">
                <a:latin typeface="HG丸ｺﾞｼｯｸM-PRO" panose="020F0600000000000000" pitchFamily="50" charset="-128"/>
                <a:ea typeface="HG丸ｺﾞｼｯｸM-PRO" panose="020F0600000000000000" pitchFamily="50" charset="-128"/>
                <a:cs typeface="メイリオ" panose="020B0604030504040204" pitchFamily="50" charset="-128"/>
              </a:rPr>
              <a:t>年を越える歴史を有しています。</a:t>
            </a:r>
            <a:endParaRPr lang="en-US" altLang="ja-JP" sz="8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3800"/>
              </a:lnSpc>
            </a:pPr>
            <a:endParaRPr lang="en-US" altLang="ja-JP" sz="8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ts val="3800"/>
              </a:lnSpc>
            </a:pPr>
            <a:r>
              <a:rPr lang="ja-JP" altLang="en-US" sz="24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国際</a:t>
            </a:r>
            <a:r>
              <a:rPr lang="ja-JP" altLang="en-US" sz="24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ロータリーは会員からの会費によって支えられ、ロータリー財団はロータリアンや篤志家からの尊いご寄付によって支えられています。</a:t>
            </a:r>
            <a:endParaRPr lang="en-US" altLang="ja-JP" sz="24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r>
              <a:rPr kumimoji="1" lang="en-US" altLang="ja-JP" dirty="0"/>
              <a:t>3</a:t>
            </a:r>
            <a:endParaRPr kumimoji="1" lang="ja-JP" altLang="en-US" dirty="0"/>
          </a:p>
        </p:txBody>
      </p:sp>
      <p:pic>
        <p:nvPicPr>
          <p:cNvPr id="7" name="図 6">
            <a:extLst>
              <a:ext uri="{FF2B5EF4-FFF2-40B4-BE49-F238E27FC236}">
                <a16:creationId xmlns:a16="http://schemas.microsoft.com/office/drawing/2014/main" id="{4116DD79-AFD6-41B6-8123-4310E03A097F}"/>
              </a:ext>
            </a:extLst>
          </p:cNvPr>
          <p:cNvPicPr>
            <a:picLocks noChangeAspect="1"/>
          </p:cNvPicPr>
          <p:nvPr/>
        </p:nvPicPr>
        <p:blipFill rotWithShape="1">
          <a:blip r:embed="rId3">
            <a:extLst>
              <a:ext uri="{28A0092B-C50C-407E-A947-70E740481C1C}">
                <a14:useLocalDpi xmlns:a14="http://schemas.microsoft.com/office/drawing/2010/main" val="0"/>
              </a:ext>
            </a:extLst>
          </a:blip>
          <a:srcRect r="7549" b="4535"/>
          <a:stretch/>
        </p:blipFill>
        <p:spPr>
          <a:xfrm>
            <a:off x="526403" y="1210224"/>
            <a:ext cx="1347728" cy="2137802"/>
          </a:xfrm>
          <a:prstGeom prst="rect">
            <a:avLst/>
          </a:prstGeom>
        </p:spPr>
      </p:pic>
      <p:pic>
        <p:nvPicPr>
          <p:cNvPr id="9" name="図 8">
            <a:extLst>
              <a:ext uri="{FF2B5EF4-FFF2-40B4-BE49-F238E27FC236}">
                <a16:creationId xmlns:a16="http://schemas.microsoft.com/office/drawing/2014/main" id="{A22AFD75-3341-46CA-BDA0-3A44DA560AD7}"/>
              </a:ext>
            </a:extLst>
          </p:cNvPr>
          <p:cNvPicPr>
            <a:picLocks noChangeAspect="1"/>
          </p:cNvPicPr>
          <p:nvPr/>
        </p:nvPicPr>
        <p:blipFill rotWithShape="1">
          <a:blip r:embed="rId4">
            <a:extLst>
              <a:ext uri="{28A0092B-C50C-407E-A947-70E740481C1C}">
                <a14:useLocalDpi xmlns:a14="http://schemas.microsoft.com/office/drawing/2010/main" val="0"/>
              </a:ext>
            </a:extLst>
          </a:blip>
          <a:srcRect r="7840" b="1583"/>
          <a:stretch/>
        </p:blipFill>
        <p:spPr>
          <a:xfrm>
            <a:off x="2077596" y="1202678"/>
            <a:ext cx="1321238" cy="2167438"/>
          </a:xfrm>
          <a:prstGeom prst="rect">
            <a:avLst/>
          </a:prstGeom>
        </p:spPr>
      </p:pic>
      <p:sp>
        <p:nvSpPr>
          <p:cNvPr id="11" name="テキスト ボックス 10">
            <a:extLst>
              <a:ext uri="{FF2B5EF4-FFF2-40B4-BE49-F238E27FC236}">
                <a16:creationId xmlns:a16="http://schemas.microsoft.com/office/drawing/2014/main" id="{B480C320-0E6D-457D-8A0A-FF0796007C50}"/>
              </a:ext>
            </a:extLst>
          </p:cNvPr>
          <p:cNvSpPr txBox="1"/>
          <p:nvPr/>
        </p:nvSpPr>
        <p:spPr>
          <a:xfrm>
            <a:off x="277555" y="3510331"/>
            <a:ext cx="1817607" cy="365036"/>
          </a:xfrm>
          <a:prstGeom prst="rect">
            <a:avLst/>
          </a:prstGeom>
          <a:noFill/>
        </p:spPr>
        <p:txBody>
          <a:bodyPr wrap="square" rtlCol="0">
            <a:spAutoFit/>
          </a:bodyPr>
          <a:lstStyle/>
          <a:p>
            <a:pPr algn="ctr">
              <a:lnSpc>
                <a:spcPct val="150000"/>
              </a:lnSpc>
            </a:pPr>
            <a:r>
              <a:rPr lang="ja-JP" altLang="en-US" sz="1400" u="sng" dirty="0">
                <a:latin typeface="HG丸ｺﾞｼｯｸM-PRO" panose="020F0600000000000000" pitchFamily="50" charset="-128"/>
                <a:ea typeface="HG丸ｺﾞｼｯｸM-PRO" panose="020F0600000000000000" pitchFamily="50" charset="-128"/>
                <a:cs typeface="メイリオ" panose="020B0604030504040204" pitchFamily="50" charset="-128"/>
              </a:rPr>
              <a:t>ロータリー創設者　</a:t>
            </a:r>
            <a:endParaRPr lang="en-US" altLang="ja-JP" sz="1400" u="sng"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2" name="テキスト ボックス 11">
            <a:extLst>
              <a:ext uri="{FF2B5EF4-FFF2-40B4-BE49-F238E27FC236}">
                <a16:creationId xmlns:a16="http://schemas.microsoft.com/office/drawing/2014/main" id="{803C3902-3B6F-4BE5-A8E9-FD000576521B}"/>
              </a:ext>
            </a:extLst>
          </p:cNvPr>
          <p:cNvSpPr txBox="1"/>
          <p:nvPr/>
        </p:nvSpPr>
        <p:spPr>
          <a:xfrm>
            <a:off x="1708184" y="3494748"/>
            <a:ext cx="2176189" cy="365036"/>
          </a:xfrm>
          <a:prstGeom prst="rect">
            <a:avLst/>
          </a:prstGeom>
          <a:noFill/>
        </p:spPr>
        <p:txBody>
          <a:bodyPr wrap="square" rtlCol="0">
            <a:spAutoFit/>
          </a:bodyPr>
          <a:lstStyle/>
          <a:p>
            <a:pPr algn="ctr">
              <a:lnSpc>
                <a:spcPct val="150000"/>
              </a:lnSpc>
            </a:pPr>
            <a:r>
              <a:rPr lang="ja-JP" altLang="en-US" sz="1400" u="sng" dirty="0">
                <a:latin typeface="HG丸ｺﾞｼｯｸM-PRO" panose="020F0600000000000000" pitchFamily="50" charset="-128"/>
                <a:ea typeface="HG丸ｺﾞｼｯｸM-PRO" panose="020F0600000000000000" pitchFamily="50" charset="-128"/>
                <a:cs typeface="メイリオ" panose="020B0604030504040204" pitchFamily="50" charset="-128"/>
              </a:rPr>
              <a:t>ロータリー財団の父　　　　</a:t>
            </a:r>
            <a:endParaRPr lang="en-US" altLang="ja-JP" sz="1400" u="sng"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3" name="テキスト ボックス 12">
            <a:extLst>
              <a:ext uri="{FF2B5EF4-FFF2-40B4-BE49-F238E27FC236}">
                <a16:creationId xmlns:a16="http://schemas.microsoft.com/office/drawing/2014/main" id="{7C6FAF7C-B209-4C23-A4A9-FED4547CFA6A}"/>
              </a:ext>
            </a:extLst>
          </p:cNvPr>
          <p:cNvSpPr txBox="1"/>
          <p:nvPr/>
        </p:nvSpPr>
        <p:spPr>
          <a:xfrm>
            <a:off x="208720" y="3799759"/>
            <a:ext cx="1981561" cy="738664"/>
          </a:xfrm>
          <a:prstGeom prst="rect">
            <a:avLst/>
          </a:prstGeom>
          <a:noFill/>
        </p:spPr>
        <p:txBody>
          <a:bodyPr wrap="square" rtlCol="0">
            <a:spAutoFit/>
          </a:bodyPr>
          <a:lstStyle/>
          <a:p>
            <a:pPr algn="ctr">
              <a:lnSpc>
                <a:spcPct val="150000"/>
              </a:lnSpc>
            </a:pP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ポールハリス</a:t>
            </a:r>
            <a:endParaRPr lang="en-US" altLang="ja-JP" sz="14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gn="ctr">
              <a:lnSpc>
                <a:spcPct val="150000"/>
              </a:lnSpc>
            </a:pP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en-US" altLang="ja-JP"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1868</a:t>
            </a: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en-US" altLang="ja-JP"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1947</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en-US" altLang="ja-JP" sz="14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4" name="テキスト ボックス 13">
            <a:extLst>
              <a:ext uri="{FF2B5EF4-FFF2-40B4-BE49-F238E27FC236}">
                <a16:creationId xmlns:a16="http://schemas.microsoft.com/office/drawing/2014/main" id="{AD7EEF12-EACE-4D1A-9FE9-07B51B247359}"/>
              </a:ext>
            </a:extLst>
          </p:cNvPr>
          <p:cNvSpPr txBox="1"/>
          <p:nvPr/>
        </p:nvSpPr>
        <p:spPr>
          <a:xfrm>
            <a:off x="1874131" y="3798877"/>
            <a:ext cx="1801564" cy="738664"/>
          </a:xfrm>
          <a:prstGeom prst="rect">
            <a:avLst/>
          </a:prstGeom>
          <a:noFill/>
        </p:spPr>
        <p:txBody>
          <a:bodyPr wrap="square" rtlCol="0">
            <a:spAutoFit/>
          </a:bodyPr>
          <a:lstStyle/>
          <a:p>
            <a:pPr algn="ctr">
              <a:lnSpc>
                <a:spcPct val="150000"/>
              </a:lnSpc>
            </a:pP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アーチ・クランフ</a:t>
            </a:r>
            <a:endParaRPr lang="en-US" altLang="ja-JP" sz="14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gn="ctr">
              <a:lnSpc>
                <a:spcPct val="150000"/>
              </a:lnSpc>
            </a:pP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en-US" altLang="ja-JP"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1869</a:t>
            </a: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en-US" altLang="ja-JP"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1951</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en-US" altLang="ja-JP" sz="14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Tree>
    <p:extLst>
      <p:ext uri="{BB962C8B-B14F-4D97-AF65-F5344CB8AC3E}">
        <p14:creationId xmlns:p14="http://schemas.microsoft.com/office/powerpoint/2010/main" val="38374913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DE13441D-0EB6-4880-93AE-F77BFA1017F5}"/>
              </a:ext>
            </a:extLst>
          </p:cNvPr>
          <p:cNvSpPr/>
          <p:nvPr/>
        </p:nvSpPr>
        <p:spPr>
          <a:xfrm>
            <a:off x="0" y="0"/>
            <a:ext cx="9144000" cy="765313"/>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ea typeface="HG丸ｺﾞｼｯｸM-PRO" panose="020F0600000000000000" pitchFamily="50" charset="-128"/>
            </a:endParaRPr>
          </a:p>
        </p:txBody>
      </p:sp>
      <p:sp>
        <p:nvSpPr>
          <p:cNvPr id="2" name="テキスト ボックス 1">
            <a:extLst>
              <a:ext uri="{FF2B5EF4-FFF2-40B4-BE49-F238E27FC236}">
                <a16:creationId xmlns:a16="http://schemas.microsoft.com/office/drawing/2014/main" id="{6AB68ED9-A19F-4800-BE6D-487E31E33F2E}"/>
              </a:ext>
            </a:extLst>
          </p:cNvPr>
          <p:cNvSpPr txBox="1"/>
          <p:nvPr/>
        </p:nvSpPr>
        <p:spPr>
          <a:xfrm>
            <a:off x="0" y="129184"/>
            <a:ext cx="7290834" cy="507831"/>
          </a:xfrm>
          <a:prstGeom prst="rect">
            <a:avLst/>
          </a:prstGeom>
          <a:noFill/>
        </p:spPr>
        <p:txBody>
          <a:bodyPr wrap="square" rtlCol="0">
            <a:spAutoFit/>
          </a:bodyPr>
          <a:lstStyle/>
          <a:p>
            <a:r>
              <a:rPr lang="ja-JP" altLang="en-US" sz="2700" dirty="0">
                <a:solidFill>
                  <a:schemeClr val="bg1"/>
                </a:solidFill>
                <a:latin typeface="HG丸ｺﾞｼｯｸM-PRO" panose="020F0600000000000000" pitchFamily="50" charset="-128"/>
                <a:ea typeface="HG丸ｺﾞｼｯｸM-PRO" panose="020F0600000000000000" pitchFamily="50" charset="-128"/>
                <a:cs typeface="メイリオ" panose="020B0604030504040204" pitchFamily="50" charset="-128"/>
              </a:rPr>
              <a:t>ロータリー財団の使命</a:t>
            </a:r>
          </a:p>
        </p:txBody>
      </p:sp>
      <p:grpSp>
        <p:nvGrpSpPr>
          <p:cNvPr id="8" name="グループ化 7">
            <a:extLst>
              <a:ext uri="{FF2B5EF4-FFF2-40B4-BE49-F238E27FC236}">
                <a16:creationId xmlns:a16="http://schemas.microsoft.com/office/drawing/2014/main" id="{93F02AE8-8B3A-4B73-A795-F4B307EB46AC}"/>
              </a:ext>
            </a:extLst>
          </p:cNvPr>
          <p:cNvGrpSpPr/>
          <p:nvPr/>
        </p:nvGrpSpPr>
        <p:grpSpPr>
          <a:xfrm>
            <a:off x="453171" y="1143506"/>
            <a:ext cx="8839111" cy="4804230"/>
            <a:chOff x="154727" y="1252577"/>
            <a:chExt cx="11785482" cy="1427745"/>
          </a:xfrm>
          <a:noFill/>
        </p:grpSpPr>
        <p:sp>
          <p:nvSpPr>
            <p:cNvPr id="5" name="正方形/長方形 4">
              <a:extLst>
                <a:ext uri="{FF2B5EF4-FFF2-40B4-BE49-F238E27FC236}">
                  <a16:creationId xmlns:a16="http://schemas.microsoft.com/office/drawing/2014/main" id="{0F523289-5CE9-4C03-BEEF-A7B9DD54BAA1}"/>
                </a:ext>
              </a:extLst>
            </p:cNvPr>
            <p:cNvSpPr/>
            <p:nvPr/>
          </p:nvSpPr>
          <p:spPr>
            <a:xfrm>
              <a:off x="278293" y="1310887"/>
              <a:ext cx="11661916" cy="119377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HG丸ｺﾞｼｯｸM-PRO" panose="020F0600000000000000" pitchFamily="50" charset="-128"/>
                <a:ea typeface="HG丸ｺﾞｼｯｸM-PRO" panose="020F0600000000000000" pitchFamily="50" charset="-128"/>
              </a:endParaRPr>
            </a:p>
          </p:txBody>
        </p:sp>
        <p:sp>
          <p:nvSpPr>
            <p:cNvPr id="11" name="テキスト ボックス 10">
              <a:extLst>
                <a:ext uri="{FF2B5EF4-FFF2-40B4-BE49-F238E27FC236}">
                  <a16:creationId xmlns:a16="http://schemas.microsoft.com/office/drawing/2014/main" id="{6491A8BE-78E4-403E-BEFD-E27B7F32BEC8}"/>
                </a:ext>
              </a:extLst>
            </p:cNvPr>
            <p:cNvSpPr txBox="1">
              <a:spLocks/>
            </p:cNvSpPr>
            <p:nvPr/>
          </p:nvSpPr>
          <p:spPr>
            <a:xfrm>
              <a:off x="154728" y="2035993"/>
              <a:ext cx="5037154" cy="158698"/>
            </a:xfrm>
            <a:prstGeom prst="rect">
              <a:avLst/>
            </a:prstGeom>
            <a:solidFill>
              <a:srgbClr val="FFFF00"/>
            </a:solidFill>
            <a:ln>
              <a:solidFill>
                <a:schemeClr val="tx1"/>
              </a:solidFill>
            </a:ln>
          </p:spPr>
          <p:txBody>
            <a:bodyPr wrap="square" rtlCol="0">
              <a:noAutofit/>
            </a:bodyPr>
            <a:lstStyle/>
            <a:p>
              <a:r>
                <a:rPr lang="ja-JP" altLang="ja-JP" sz="2800" dirty="0">
                  <a:latin typeface="HG丸ｺﾞｼｯｸM-PRO" panose="020F0600000000000000" pitchFamily="50" charset="-128"/>
                  <a:ea typeface="HG丸ｺﾞｼｯｸM-PRO" panose="020F0600000000000000" pitchFamily="50" charset="-128"/>
                </a:rPr>
                <a:t>ロータリー財団の使命</a:t>
              </a:r>
            </a:p>
          </p:txBody>
        </p:sp>
        <p:sp>
          <p:nvSpPr>
            <p:cNvPr id="12" name="テキスト ボックス 11">
              <a:extLst>
                <a:ext uri="{FF2B5EF4-FFF2-40B4-BE49-F238E27FC236}">
                  <a16:creationId xmlns:a16="http://schemas.microsoft.com/office/drawing/2014/main" id="{1B1C956A-E722-43E9-A9BA-2F3234B4D344}"/>
                </a:ext>
              </a:extLst>
            </p:cNvPr>
            <p:cNvSpPr txBox="1">
              <a:spLocks/>
            </p:cNvSpPr>
            <p:nvPr/>
          </p:nvSpPr>
          <p:spPr>
            <a:xfrm>
              <a:off x="480396" y="2194691"/>
              <a:ext cx="10683498" cy="485631"/>
            </a:xfrm>
            <a:prstGeom prst="rect">
              <a:avLst/>
            </a:prstGeom>
            <a:grpFill/>
          </p:spPr>
          <p:txBody>
            <a:bodyPr wrap="square" rtlCol="0">
              <a:spAutoFit/>
            </a:bodyPr>
            <a:lstStyle/>
            <a:p>
              <a:pPr>
                <a:lnSpc>
                  <a:spcPts val="4200"/>
                </a:lnSpc>
              </a:pPr>
              <a:r>
                <a:rPr lang="ja-JP" altLang="ja-JP" sz="2800" dirty="0">
                  <a:latin typeface="HG丸ｺﾞｼｯｸM-PRO" panose="020F0600000000000000" pitchFamily="50" charset="-128"/>
                  <a:ea typeface="HG丸ｺﾞｼｯｸM-PRO" panose="020F0600000000000000" pitchFamily="50" charset="-128"/>
                </a:rPr>
                <a:t>ロータリアンが、</a:t>
              </a:r>
              <a:r>
                <a:rPr lang="ja-JP" altLang="ja-JP" sz="2800" dirty="0">
                  <a:solidFill>
                    <a:srgbClr val="FF0000"/>
                  </a:solidFill>
                  <a:latin typeface="HG丸ｺﾞｼｯｸM-PRO" panose="020F0600000000000000" pitchFamily="50" charset="-128"/>
                  <a:ea typeface="HG丸ｺﾞｼｯｸM-PRO" panose="020F0600000000000000" pitchFamily="50" charset="-128"/>
                </a:rPr>
                <a:t>健康状態を改善し、教育への支援を高め、貧困を救済することを通じ</a:t>
              </a:r>
              <a:r>
                <a:rPr lang="ja-JP" altLang="en-US" sz="2800" dirty="0">
                  <a:solidFill>
                    <a:srgbClr val="FF0000"/>
                  </a:solidFill>
                  <a:latin typeface="HG丸ｺﾞｼｯｸM-PRO" panose="020F0600000000000000" pitchFamily="50" charset="-128"/>
                  <a:ea typeface="HG丸ｺﾞｼｯｸM-PRO" panose="020F0600000000000000" pitchFamily="50" charset="-128"/>
                </a:rPr>
                <a:t>て</a:t>
              </a:r>
              <a:r>
                <a:rPr lang="ja-JP" altLang="ja-JP" sz="2800" dirty="0">
                  <a:solidFill>
                    <a:srgbClr val="FF0000"/>
                  </a:solidFill>
                  <a:latin typeface="HG丸ｺﾞｼｯｸM-PRO" panose="020F0600000000000000" pitchFamily="50" charset="-128"/>
                  <a:ea typeface="HG丸ｺﾞｼｯｸM-PRO" panose="020F0600000000000000" pitchFamily="50" charset="-128"/>
                </a:rPr>
                <a:t>、</a:t>
              </a:r>
              <a:r>
                <a:rPr lang="ja-JP" altLang="ja-JP" sz="2800" dirty="0">
                  <a:latin typeface="HG丸ｺﾞｼｯｸM-PRO" panose="020F0600000000000000" pitchFamily="50" charset="-128"/>
                  <a:ea typeface="HG丸ｺﾞｼｯｸM-PRO" panose="020F0600000000000000" pitchFamily="50" charset="-128"/>
                </a:rPr>
                <a:t>世界理解、親善、平和を達成できるようにすることです。</a:t>
              </a:r>
              <a:endParaRPr lang="en-US" altLang="ja-JP" sz="2800" dirty="0">
                <a:latin typeface="HG丸ｺﾞｼｯｸM-PRO" panose="020F0600000000000000" pitchFamily="50" charset="-128"/>
                <a:ea typeface="HG丸ｺﾞｼｯｸM-PRO" panose="020F0600000000000000" pitchFamily="50" charset="-128"/>
              </a:endParaRPr>
            </a:p>
          </p:txBody>
        </p:sp>
        <p:sp>
          <p:nvSpPr>
            <p:cNvPr id="13" name="テキスト ボックス 12">
              <a:extLst>
                <a:ext uri="{FF2B5EF4-FFF2-40B4-BE49-F238E27FC236}">
                  <a16:creationId xmlns:a16="http://schemas.microsoft.com/office/drawing/2014/main" id="{64A98660-9FF6-4EF5-95C6-309AE95A418D}"/>
                </a:ext>
              </a:extLst>
            </p:cNvPr>
            <p:cNvSpPr txBox="1">
              <a:spLocks/>
            </p:cNvSpPr>
            <p:nvPr/>
          </p:nvSpPr>
          <p:spPr>
            <a:xfrm>
              <a:off x="154727" y="1252577"/>
              <a:ext cx="5037155" cy="158698"/>
            </a:xfrm>
            <a:prstGeom prst="rect">
              <a:avLst/>
            </a:prstGeom>
            <a:solidFill>
              <a:srgbClr val="FFFF00"/>
            </a:solidFill>
            <a:ln>
              <a:solidFill>
                <a:schemeClr val="tx1"/>
              </a:solidFill>
            </a:ln>
          </p:spPr>
          <p:txBody>
            <a:bodyPr wrap="square" rtlCol="0">
              <a:noAutofit/>
            </a:bodyPr>
            <a:lstStyle/>
            <a:p>
              <a:r>
                <a:rPr lang="ja-JP" altLang="en-US" sz="2800" dirty="0">
                  <a:latin typeface="HG丸ｺﾞｼｯｸM-PRO" panose="020F0600000000000000" pitchFamily="50" charset="-128"/>
                  <a:ea typeface="HG丸ｺﾞｼｯｸM-PRO" panose="020F0600000000000000" pitchFamily="50" charset="-128"/>
                </a:rPr>
                <a:t>国際</a:t>
              </a:r>
              <a:r>
                <a:rPr lang="ja-JP" altLang="ja-JP" sz="2800" dirty="0">
                  <a:latin typeface="HG丸ｺﾞｼｯｸM-PRO" panose="020F0600000000000000" pitchFamily="50" charset="-128"/>
                  <a:ea typeface="HG丸ｺﾞｼｯｸM-PRO" panose="020F0600000000000000" pitchFamily="50" charset="-128"/>
                </a:rPr>
                <a:t>ロータリーの使命</a:t>
              </a:r>
            </a:p>
          </p:txBody>
        </p:sp>
        <p:sp>
          <p:nvSpPr>
            <p:cNvPr id="14" name="テキスト ボックス 13">
              <a:extLst>
                <a:ext uri="{FF2B5EF4-FFF2-40B4-BE49-F238E27FC236}">
                  <a16:creationId xmlns:a16="http://schemas.microsoft.com/office/drawing/2014/main" id="{829DA3CC-FC71-4041-BEDF-142EA6DC1115}"/>
                </a:ext>
              </a:extLst>
            </p:cNvPr>
            <p:cNvSpPr txBox="1">
              <a:spLocks/>
            </p:cNvSpPr>
            <p:nvPr/>
          </p:nvSpPr>
          <p:spPr>
            <a:xfrm>
              <a:off x="480396" y="1411275"/>
              <a:ext cx="10683498" cy="485631"/>
            </a:xfrm>
            <a:prstGeom prst="rect">
              <a:avLst/>
            </a:prstGeom>
            <a:grpFill/>
          </p:spPr>
          <p:txBody>
            <a:bodyPr wrap="square" rtlCol="0">
              <a:spAutoFit/>
            </a:bodyPr>
            <a:lstStyle/>
            <a:p>
              <a:pPr>
                <a:lnSpc>
                  <a:spcPts val="4200"/>
                </a:lnSpc>
              </a:pPr>
              <a:r>
                <a:rPr lang="ja-JP" altLang="en-US" sz="2800" dirty="0">
                  <a:solidFill>
                    <a:srgbClr val="FF0000"/>
                  </a:solidFill>
                  <a:latin typeface="HG丸ｺﾞｼｯｸM-PRO" panose="020F0600000000000000" pitchFamily="50" charset="-128"/>
                  <a:ea typeface="HG丸ｺﾞｼｯｸM-PRO" panose="020F0600000000000000" pitchFamily="50" charset="-128"/>
                </a:rPr>
                <a:t>職業人と地域社会のリーダーのネットワークを通じて人々に奉仕し、高潔さを奨励し、</a:t>
              </a:r>
              <a:r>
                <a:rPr lang="ja-JP" altLang="en-US" sz="2800" dirty="0">
                  <a:latin typeface="HG丸ｺﾞｼｯｸM-PRO" panose="020F0600000000000000" pitchFamily="50" charset="-128"/>
                  <a:ea typeface="HG丸ｺﾞｼｯｸM-PRO" panose="020F0600000000000000" pitchFamily="50" charset="-128"/>
                </a:rPr>
                <a:t>世界理解、親善、平和を推進することです。</a:t>
              </a:r>
              <a:endParaRPr lang="en-US" altLang="ja-JP" sz="2800" dirty="0">
                <a:latin typeface="HG丸ｺﾞｼｯｸM-PRO" panose="020F0600000000000000" pitchFamily="50" charset="-128"/>
                <a:ea typeface="HG丸ｺﾞｼｯｸM-PRO" panose="020F0600000000000000" pitchFamily="50" charset="-128"/>
              </a:endParaRPr>
            </a:p>
          </p:txBody>
        </p:sp>
      </p:grpSp>
      <p:sp>
        <p:nvSpPr>
          <p:cNvPr id="6" name="スライド番号プレースホルダー 5"/>
          <p:cNvSpPr>
            <a:spLocks noGrp="1"/>
          </p:cNvSpPr>
          <p:nvPr>
            <p:ph type="sldNum" sz="quarter" idx="12"/>
          </p:nvPr>
        </p:nvSpPr>
        <p:spPr/>
        <p:txBody>
          <a:bodyPr/>
          <a:lstStyle/>
          <a:p>
            <a:fld id="{D9BF9AF0-11B8-4022-87B8-A06825183306}" type="slidenum">
              <a:rPr kumimoji="1" lang="ja-JP" altLang="en-US" smtClean="0"/>
              <a:t>4</a:t>
            </a:fld>
            <a:endParaRPr kumimoji="1" lang="ja-JP" altLang="en-US" dirty="0"/>
          </a:p>
        </p:txBody>
      </p:sp>
    </p:spTree>
    <p:extLst>
      <p:ext uri="{BB962C8B-B14F-4D97-AF65-F5344CB8AC3E}">
        <p14:creationId xmlns:p14="http://schemas.microsoft.com/office/powerpoint/2010/main" val="6322457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206ACD72-B9DC-4550-AF74-8ADE43473026}"/>
              </a:ext>
            </a:extLst>
          </p:cNvPr>
          <p:cNvSpPr/>
          <p:nvPr/>
        </p:nvSpPr>
        <p:spPr>
          <a:xfrm>
            <a:off x="198782" y="1986567"/>
            <a:ext cx="8746437" cy="39575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ea typeface="HG丸ｺﾞｼｯｸM-PRO" panose="020F0600000000000000" pitchFamily="50" charset="-128"/>
            </a:endParaRPr>
          </a:p>
        </p:txBody>
      </p:sp>
      <p:sp>
        <p:nvSpPr>
          <p:cNvPr id="3" name="正方形/長方形 2">
            <a:extLst>
              <a:ext uri="{FF2B5EF4-FFF2-40B4-BE49-F238E27FC236}">
                <a16:creationId xmlns:a16="http://schemas.microsoft.com/office/drawing/2014/main" id="{DE13441D-0EB6-4880-93AE-F77BFA1017F5}"/>
              </a:ext>
            </a:extLst>
          </p:cNvPr>
          <p:cNvSpPr/>
          <p:nvPr/>
        </p:nvSpPr>
        <p:spPr>
          <a:xfrm>
            <a:off x="0" y="0"/>
            <a:ext cx="9144000" cy="765313"/>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ea typeface="HG丸ｺﾞｼｯｸM-PRO" panose="020F0600000000000000" pitchFamily="50" charset="-128"/>
            </a:endParaRPr>
          </a:p>
        </p:txBody>
      </p:sp>
      <p:sp>
        <p:nvSpPr>
          <p:cNvPr id="2" name="テキスト ボックス 1">
            <a:extLst>
              <a:ext uri="{FF2B5EF4-FFF2-40B4-BE49-F238E27FC236}">
                <a16:creationId xmlns:a16="http://schemas.microsoft.com/office/drawing/2014/main" id="{6AB68ED9-A19F-4800-BE6D-487E31E33F2E}"/>
              </a:ext>
            </a:extLst>
          </p:cNvPr>
          <p:cNvSpPr txBox="1"/>
          <p:nvPr/>
        </p:nvSpPr>
        <p:spPr>
          <a:xfrm>
            <a:off x="1" y="170149"/>
            <a:ext cx="8609318" cy="507831"/>
          </a:xfrm>
          <a:prstGeom prst="rect">
            <a:avLst/>
          </a:prstGeom>
          <a:noFill/>
        </p:spPr>
        <p:txBody>
          <a:bodyPr wrap="square" rtlCol="0">
            <a:spAutoFit/>
          </a:bodyPr>
          <a:lstStyle/>
          <a:p>
            <a:r>
              <a:rPr lang="ja-JP" altLang="en-US" sz="2700" dirty="0">
                <a:solidFill>
                  <a:schemeClr val="bg1"/>
                </a:solidFill>
                <a:latin typeface="HG丸ｺﾞｼｯｸM-PRO" panose="020F0600000000000000" pitchFamily="50" charset="-128"/>
                <a:ea typeface="HG丸ｺﾞｼｯｸM-PRO" panose="020F0600000000000000" pitchFamily="50" charset="-128"/>
                <a:cs typeface="メイリオ" panose="020B0604030504040204" pitchFamily="50" charset="-128"/>
              </a:rPr>
              <a:t>ロータリー財団への寄付金と補助金事業</a:t>
            </a:r>
          </a:p>
        </p:txBody>
      </p:sp>
      <p:sp>
        <p:nvSpPr>
          <p:cNvPr id="4" name="スライド番号プレースホルダー 3"/>
          <p:cNvSpPr>
            <a:spLocks noGrp="1"/>
          </p:cNvSpPr>
          <p:nvPr>
            <p:ph type="sldNum" sz="quarter" idx="12"/>
          </p:nvPr>
        </p:nvSpPr>
        <p:spPr/>
        <p:txBody>
          <a:bodyPr/>
          <a:lstStyle/>
          <a:p>
            <a:r>
              <a:rPr kumimoji="1" lang="en-US" altLang="ja-JP" dirty="0"/>
              <a:t>3</a:t>
            </a:r>
            <a:endParaRPr kumimoji="1" lang="ja-JP" altLang="en-US" dirty="0"/>
          </a:p>
        </p:txBody>
      </p:sp>
      <p:sp>
        <p:nvSpPr>
          <p:cNvPr id="15" name="テキスト ボックス 14">
            <a:extLst>
              <a:ext uri="{FF2B5EF4-FFF2-40B4-BE49-F238E27FC236}">
                <a16:creationId xmlns:a16="http://schemas.microsoft.com/office/drawing/2014/main" id="{6EDEB1B0-3B2F-47E4-A7FB-74B84A1C0248}"/>
              </a:ext>
            </a:extLst>
          </p:cNvPr>
          <p:cNvSpPr txBox="1"/>
          <p:nvPr/>
        </p:nvSpPr>
        <p:spPr>
          <a:xfrm>
            <a:off x="300669" y="1090261"/>
            <a:ext cx="8471371" cy="3416320"/>
          </a:xfrm>
          <a:prstGeom prst="rect">
            <a:avLst/>
          </a:prstGeom>
          <a:noFill/>
        </p:spPr>
        <p:txBody>
          <a:bodyPr wrap="square" rtlCol="0">
            <a:noAutofit/>
          </a:bodyPr>
          <a:lstStyle/>
          <a:p>
            <a:pPr>
              <a:lnSpc>
                <a:spcPct val="150000"/>
              </a:lnSpc>
            </a:pPr>
            <a:r>
              <a:rPr lang="ja-JP" altLang="en-US" sz="2200" dirty="0">
                <a:latin typeface="HG丸ｺﾞｼｯｸM-PRO" panose="020F0600000000000000" pitchFamily="50" charset="-128"/>
                <a:ea typeface="HG丸ｺﾞｼｯｸM-PRO" panose="020F0600000000000000" pitchFamily="50" charset="-128"/>
                <a:cs typeface="メイリオ" panose="020B0604030504040204" pitchFamily="50" charset="-128"/>
              </a:rPr>
              <a:t>ロータリー財団への寄付金はシェアシステムと呼ばれる仕組を通じて、各クラブが使用できる地区補助金とグローバル補助金に生まれかわります。</a:t>
            </a:r>
            <a:endParaRPr lang="ja-JP" altLang="ja-JP" sz="22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ct val="150000"/>
              </a:lnSpc>
            </a:pPr>
            <a:endParaRPr lang="en-US" altLang="ja-JP" sz="22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ct val="150000"/>
              </a:lnSpc>
            </a:pPr>
            <a:r>
              <a:rPr lang="ja-JP" altLang="en-US" sz="22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現在</a:t>
            </a:r>
            <a:r>
              <a:rPr lang="ja-JP" altLang="ja-JP" sz="22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までに実施されました地区補助金・グローバル補助金</a:t>
            </a:r>
            <a:r>
              <a:rPr lang="ja-JP" altLang="en-US" sz="22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による奉仕</a:t>
            </a:r>
            <a:r>
              <a:rPr lang="ja-JP" altLang="ja-JP" sz="22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事業総数は</a:t>
            </a:r>
            <a:r>
              <a:rPr lang="en-US" altLang="ja-JP" sz="22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212</a:t>
            </a:r>
            <a:r>
              <a:rPr lang="ja-JP" altLang="ja-JP" sz="22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件、奨学金による留学生は</a:t>
            </a:r>
            <a:r>
              <a:rPr lang="en-US" altLang="ja-JP" sz="22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20</a:t>
            </a:r>
            <a:r>
              <a:rPr lang="ja-JP" altLang="ja-JP" sz="22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名、</a:t>
            </a:r>
            <a:r>
              <a:rPr lang="ja-JP" altLang="en-US" sz="22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その</a:t>
            </a:r>
            <a:r>
              <a:rPr lang="ja-JP" altLang="ja-JP" sz="22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財団活動資金の総</a:t>
            </a:r>
            <a:r>
              <a:rPr lang="ja-JP" altLang="en-US" sz="22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金</a:t>
            </a:r>
            <a:r>
              <a:rPr lang="ja-JP" altLang="ja-JP" sz="22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額は</a:t>
            </a:r>
            <a:r>
              <a:rPr lang="ja-JP" altLang="en-US" sz="22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約</a:t>
            </a:r>
            <a:r>
              <a:rPr lang="en-US" altLang="ja-JP" sz="22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120</a:t>
            </a:r>
            <a:r>
              <a:rPr lang="ja-JP" altLang="ja-JP" sz="22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万ドル</a:t>
            </a:r>
            <a:r>
              <a:rPr lang="ja-JP" altLang="en-US" sz="22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（約</a:t>
            </a:r>
            <a:r>
              <a:rPr lang="en-US" altLang="ja-JP" sz="22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1</a:t>
            </a:r>
            <a:r>
              <a:rPr lang="ja-JP" altLang="en-US" sz="22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億</a:t>
            </a:r>
            <a:r>
              <a:rPr lang="en-US" altLang="ja-JP" sz="22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3</a:t>
            </a:r>
            <a:r>
              <a:rPr lang="ja-JP" altLang="en-US" sz="22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千万円）</a:t>
            </a:r>
            <a:r>
              <a:rPr lang="ja-JP" altLang="ja-JP" sz="22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という大きな成果を積み重ねて</a:t>
            </a:r>
            <a:r>
              <a:rPr lang="ja-JP" altLang="en-US" sz="22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いただ</a:t>
            </a:r>
            <a:r>
              <a:rPr lang="ja-JP" altLang="ja-JP" sz="2200" dirty="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きました</a:t>
            </a:r>
            <a:r>
              <a:rPr lang="ja-JP" altLang="ja-JP" sz="22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en-US" altLang="ja-JP" sz="2200" dirty="0" smtClean="0">
              <a:solidFill>
                <a:srgbClr val="FF000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ct val="150000"/>
              </a:lnSpc>
            </a:pPr>
            <a:endParaRPr lang="en-US" altLang="ja-JP" sz="2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nSpc>
                <a:spcPct val="150000"/>
              </a:lnSpc>
            </a:pPr>
            <a:r>
              <a:rPr lang="ja-JP" altLang="ja-JP" sz="2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この</a:t>
            </a:r>
            <a:r>
              <a:rPr lang="ja-JP" altLang="ja-JP" sz="2200" dirty="0">
                <a:latin typeface="HG丸ｺﾞｼｯｸM-PRO" panose="020F0600000000000000" pitchFamily="50" charset="-128"/>
                <a:ea typeface="HG丸ｺﾞｼｯｸM-PRO" panose="020F0600000000000000" pitchFamily="50" charset="-128"/>
                <a:cs typeface="メイリオ" panose="020B0604030504040204" pitchFamily="50" charset="-128"/>
              </a:rPr>
              <a:t>ように</a:t>
            </a:r>
            <a:r>
              <a:rPr lang="ja-JP" altLang="en-US" sz="2200" dirty="0">
                <a:latin typeface="HG丸ｺﾞｼｯｸM-PRO" panose="020F0600000000000000" pitchFamily="50" charset="-128"/>
                <a:ea typeface="HG丸ｺﾞｼｯｸM-PRO" panose="020F0600000000000000" pitchFamily="50" charset="-128"/>
                <a:cs typeface="メイリオ" panose="020B0604030504040204" pitchFamily="50" charset="-128"/>
              </a:rPr>
              <a:t>２６３０地区の</a:t>
            </a:r>
            <a:r>
              <a:rPr lang="ja-JP" altLang="ja-JP" sz="2200" dirty="0">
                <a:latin typeface="HG丸ｺﾞｼｯｸM-PRO" panose="020F0600000000000000" pitchFamily="50" charset="-128"/>
                <a:ea typeface="HG丸ｺﾞｼｯｸM-PRO" panose="020F0600000000000000" pitchFamily="50" charset="-128"/>
                <a:cs typeface="メイリオ" panose="020B0604030504040204" pitchFamily="50" charset="-128"/>
              </a:rPr>
              <a:t>多くのクラブが地域や世界の人道奉仕に貢献されています。</a:t>
            </a:r>
            <a:endParaRPr lang="en-US" altLang="ja-JP" sz="22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Tree>
    <p:extLst>
      <p:ext uri="{BB962C8B-B14F-4D97-AF65-F5344CB8AC3E}">
        <p14:creationId xmlns:p14="http://schemas.microsoft.com/office/powerpoint/2010/main" val="12849624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4129</TotalTime>
  <Words>927</Words>
  <Application>Microsoft Office PowerPoint</Application>
  <PresentationFormat>画面に合わせる (4:3)</PresentationFormat>
  <Paragraphs>63</Paragraphs>
  <Slides>5</Slides>
  <Notes>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HG丸ｺﾞｼｯｸM-PRO</vt:lpstr>
      <vt:lpstr>メイリオ</vt:lpstr>
      <vt:lpstr>Arial</vt:lpstr>
      <vt:lpstr>Calibri</vt:lpstr>
      <vt:lpstr>Calibri Light</vt:lpstr>
      <vt:lpstr>Office テーマ</vt:lpstr>
      <vt:lpstr>国際ロータリー第2630地区 2020-2021年度 ロータリー財団研修セミナー</vt:lpstr>
      <vt:lpstr>「世界でよいことをしよう」</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暎子</dc:creator>
  <cp:lastModifiedBy>l</cp:lastModifiedBy>
  <cp:revision>335</cp:revision>
  <cp:lastPrinted>2020-10-15T08:34:16Z</cp:lastPrinted>
  <dcterms:created xsi:type="dcterms:W3CDTF">2018-08-07T01:01:11Z</dcterms:created>
  <dcterms:modified xsi:type="dcterms:W3CDTF">2020-10-15T08:37:23Z</dcterms:modified>
</cp:coreProperties>
</file>