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798" r:id="rId2"/>
    <p:sldId id="828" r:id="rId3"/>
    <p:sldId id="830" r:id="rId4"/>
    <p:sldId id="765" r:id="rId5"/>
    <p:sldId id="829" r:id="rId6"/>
    <p:sldId id="764" r:id="rId7"/>
    <p:sldId id="831" r:id="rId8"/>
    <p:sldId id="832" r:id="rId9"/>
    <p:sldId id="833" r:id="rId10"/>
    <p:sldId id="834" r:id="rId11"/>
    <p:sldId id="835" r:id="rId12"/>
    <p:sldId id="836" r:id="rId13"/>
    <p:sldId id="837" r:id="rId14"/>
    <p:sldId id="838" r:id="rId15"/>
    <p:sldId id="839" r:id="rId16"/>
    <p:sldId id="840" r:id="rId17"/>
    <p:sldId id="841" r:id="rId18"/>
    <p:sldId id="842" r:id="rId19"/>
    <p:sldId id="843" r:id="rId20"/>
    <p:sldId id="844" r:id="rId21"/>
    <p:sldId id="845" r:id="rId22"/>
    <p:sldId id="846" r:id="rId23"/>
    <p:sldId id="847" r:id="rId24"/>
    <p:sldId id="848" r:id="rId25"/>
    <p:sldId id="849" r:id="rId26"/>
    <p:sldId id="850" r:id="rId27"/>
    <p:sldId id="851" r:id="rId28"/>
    <p:sldId id="852" r:id="rId29"/>
    <p:sldId id="853" r:id="rId30"/>
    <p:sldId id="854" r:id="rId31"/>
    <p:sldId id="855" r:id="rId32"/>
    <p:sldId id="856" r:id="rId33"/>
    <p:sldId id="857" r:id="rId3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050049" initials="5" lastIdx="1" clrIdx="0">
    <p:extLst>
      <p:ext uri="{19B8F6BF-5375-455C-9EA6-DF929625EA0E}">
        <p15:presenceInfo xmlns:p15="http://schemas.microsoft.com/office/powerpoint/2012/main" userId="5050049" providerId="None"/>
      </p:ext>
    </p:extLst>
  </p:cmAuthor>
  <p:cmAuthor id="2" name="shino" initials="s" lastIdx="1" clrIdx="1">
    <p:extLst>
      <p:ext uri="{19B8F6BF-5375-455C-9EA6-DF929625EA0E}">
        <p15:presenceInfo xmlns:p15="http://schemas.microsoft.com/office/powerpoint/2012/main" userId="shi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0033"/>
    <a:srgbClr val="CCFF99"/>
    <a:srgbClr val="F7A81B"/>
    <a:srgbClr val="0000FF"/>
    <a:srgbClr val="FF99FF"/>
    <a:srgbClr val="FF8C00"/>
    <a:srgbClr val="174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78941" autoAdjust="0"/>
  </p:normalViewPr>
  <p:slideViewPr>
    <p:cSldViewPr snapToGrid="0">
      <p:cViewPr varScale="1">
        <p:scale>
          <a:sx n="73" d="100"/>
          <a:sy n="73" d="100"/>
        </p:scale>
        <p:origin x="78" y="396"/>
      </p:cViewPr>
      <p:guideLst/>
    </p:cSldViewPr>
  </p:slideViewPr>
  <p:outlineViewPr>
    <p:cViewPr>
      <p:scale>
        <a:sx n="33" d="100"/>
        <a:sy n="33" d="100"/>
      </p:scale>
      <p:origin x="0" y="-204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7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414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3076363" cy="513508"/>
          </a:xfrm>
          <a:prstGeom prst="rect">
            <a:avLst/>
          </a:prstGeom>
        </p:spPr>
        <p:txBody>
          <a:bodyPr vert="horz" lIns="94628" tIns="47314" rIns="94628" bIns="47314" rtlCol="0"/>
          <a:lstStyle>
            <a:lvl1pPr algn="l">
              <a:defRPr sz="1200">
                <a:latin typeface="HG丸ｺﾞｼｯｸM-PRO" panose="020F0600000000000000" pitchFamily="50" charset="-128"/>
                <a:ea typeface="HG丸ｺﾞｼｯｸM-PRO" panose="020F06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4021297" y="4"/>
            <a:ext cx="3076363" cy="513508"/>
          </a:xfrm>
          <a:prstGeom prst="rect">
            <a:avLst/>
          </a:prstGeom>
        </p:spPr>
        <p:txBody>
          <a:bodyPr vert="horz" lIns="94628" tIns="47314" rIns="94628" bIns="47314" rtlCol="0"/>
          <a:lstStyle>
            <a:lvl1pPr algn="r">
              <a:defRPr sz="1200">
                <a:latin typeface="HG丸ｺﾞｼｯｸM-PRO" panose="020F0600000000000000" pitchFamily="50" charset="-128"/>
                <a:ea typeface="HG丸ｺﾞｼｯｸM-PRO" panose="020F0600000000000000" pitchFamily="50" charset="-128"/>
              </a:defRPr>
            </a:lvl1pPr>
          </a:lstStyle>
          <a:p>
            <a:fld id="{26E71CBC-44D9-473A-B8F7-A63E8D1F7CD9}" type="datetimeFigureOut">
              <a:rPr kumimoji="1" lang="ja-JP" altLang="en-US" smtClean="0"/>
              <a:pPr/>
              <a:t>2020/11/18</a:t>
            </a:fld>
            <a:endParaRPr kumimoji="1" lang="ja-JP" altLang="en-US" dirty="0"/>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4628" tIns="47314" rIns="94628" bIns="47314" rtlCol="0" anchor="ctr"/>
          <a:lstStyle/>
          <a:p>
            <a:endParaRPr lang="ja-JP" altLang="en-US" dirty="0"/>
          </a:p>
        </p:txBody>
      </p:sp>
      <p:sp>
        <p:nvSpPr>
          <p:cNvPr id="5" name="ノート プレースホルダー 4"/>
          <p:cNvSpPr>
            <a:spLocks noGrp="1"/>
          </p:cNvSpPr>
          <p:nvPr>
            <p:ph type="body" sz="quarter" idx="3"/>
          </p:nvPr>
        </p:nvSpPr>
        <p:spPr>
          <a:xfrm>
            <a:off x="709931" y="4925413"/>
            <a:ext cx="5679440" cy="4029879"/>
          </a:xfrm>
          <a:prstGeom prst="rect">
            <a:avLst/>
          </a:prstGeom>
        </p:spPr>
        <p:txBody>
          <a:bodyPr vert="horz" lIns="94628" tIns="47314" rIns="94628" bIns="4731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5" y="9721110"/>
            <a:ext cx="3076363" cy="513506"/>
          </a:xfrm>
          <a:prstGeom prst="rect">
            <a:avLst/>
          </a:prstGeom>
        </p:spPr>
        <p:txBody>
          <a:bodyPr vert="horz" lIns="94628" tIns="47314" rIns="94628" bIns="47314" rtlCol="0" anchor="b"/>
          <a:lstStyle>
            <a:lvl1pPr algn="l">
              <a:defRPr sz="1200">
                <a:latin typeface="HG丸ｺﾞｼｯｸM-PRO" panose="020F0600000000000000" pitchFamily="50" charset="-128"/>
                <a:ea typeface="HG丸ｺﾞｼｯｸM-PRO" panose="020F06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4021297" y="9721110"/>
            <a:ext cx="3076363" cy="513506"/>
          </a:xfrm>
          <a:prstGeom prst="rect">
            <a:avLst/>
          </a:prstGeom>
        </p:spPr>
        <p:txBody>
          <a:bodyPr vert="horz" lIns="94628" tIns="47314" rIns="94628" bIns="47314" rtlCol="0" anchor="b"/>
          <a:lstStyle>
            <a:lvl1pPr algn="r">
              <a:defRPr sz="1200">
                <a:latin typeface="HG丸ｺﾞｼｯｸM-PRO" panose="020F0600000000000000" pitchFamily="50" charset="-128"/>
                <a:ea typeface="HG丸ｺﾞｼｯｸM-PRO" panose="020F0600000000000000" pitchFamily="50" charset="-128"/>
              </a:defRPr>
            </a:lvl1pPr>
          </a:lstStyle>
          <a:p>
            <a:fld id="{34237D0F-D071-448C-AD93-4CC54506FFE7}" type="slidenum">
              <a:rPr kumimoji="1" lang="ja-JP" altLang="en-US" smtClean="0"/>
              <a:pPr/>
              <a:t>‹#›</a:t>
            </a:fld>
            <a:endParaRPr kumimoji="1" lang="ja-JP" altLang="en-US" dirty="0"/>
          </a:p>
        </p:txBody>
      </p:sp>
    </p:spTree>
    <p:extLst>
      <p:ext uri="{BB962C8B-B14F-4D97-AF65-F5344CB8AC3E}">
        <p14:creationId xmlns:p14="http://schemas.microsoft.com/office/powerpoint/2010/main" val="3212545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lvl="0" algn="just"/>
            <a:r>
              <a:rPr lang="ja-JP" altLang="ja-JP" sz="1800" kern="100" dirty="0">
                <a:effectLst/>
                <a:latin typeface="Century" panose="02040604050505020304" pitchFamily="18" charset="0"/>
                <a:cs typeface="Times New Roman" panose="02020603050405020304" pitchFamily="18" charset="0"/>
              </a:rPr>
              <a:t>それでは、これからロータリー財団の補助金について説明します。まずは、ロータリー財団の補助金の全体像について説明します。</a:t>
            </a:r>
          </a:p>
          <a:p>
            <a:endParaRPr kumimoji="1" lang="ja-JP" altLang="en-US" dirty="0"/>
          </a:p>
        </p:txBody>
      </p:sp>
    </p:spTree>
    <p:extLst>
      <p:ext uri="{BB962C8B-B14F-4D97-AF65-F5344CB8AC3E}">
        <p14:creationId xmlns:p14="http://schemas.microsoft.com/office/powerpoint/2010/main" val="390763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r>
              <a:rPr kumimoji="1" lang="en-US" altLang="ja-JP" dirty="0"/>
              <a:t>2630</a:t>
            </a:r>
            <a:r>
              <a:rPr kumimoji="1" lang="ja-JP" altLang="en-US" dirty="0"/>
              <a:t>地区としても、新型コロナウイルス感染対策事業として、岐阜県、三重県の医療機関にフェースシールド</a:t>
            </a:r>
            <a:r>
              <a:rPr kumimoji="1" lang="en-US" altLang="ja-JP" dirty="0"/>
              <a:t>2</a:t>
            </a:r>
            <a:r>
              <a:rPr kumimoji="1" lang="ja-JP" altLang="en-US" dirty="0"/>
              <a:t>万枚を寄贈する事業を行いました。この事業も地区補助金を利用して行いました。</a:t>
            </a:r>
          </a:p>
        </p:txBody>
      </p:sp>
    </p:spTree>
    <p:extLst>
      <p:ext uri="{BB962C8B-B14F-4D97-AF65-F5344CB8AC3E}">
        <p14:creationId xmlns:p14="http://schemas.microsoft.com/office/powerpoint/2010/main" val="57226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lvl="0"/>
            <a:r>
              <a:rPr kumimoji="1" lang="en-US" altLang="ja-JP" sz="1200" kern="1200" dirty="0">
                <a:solidFill>
                  <a:schemeClr val="tx1"/>
                </a:solidFill>
                <a:effectLst/>
                <a:cs typeface="+mn-cs"/>
              </a:rPr>
              <a:t>2630</a:t>
            </a:r>
            <a:r>
              <a:rPr kumimoji="1" lang="ja-JP" altLang="ja-JP" sz="1200" kern="1200" dirty="0">
                <a:solidFill>
                  <a:schemeClr val="tx1"/>
                </a:solidFill>
                <a:effectLst/>
                <a:cs typeface="+mn-cs"/>
              </a:rPr>
              <a:t>地区の地区補助金支給規定について説明します。先ほど、寄付金が補助金になるまでの流れを説明しました。補助金は</a:t>
            </a:r>
            <a:r>
              <a:rPr kumimoji="1" lang="en-US" altLang="ja-JP" sz="1200" kern="1200" dirty="0">
                <a:solidFill>
                  <a:schemeClr val="tx1"/>
                </a:solidFill>
                <a:effectLst/>
                <a:cs typeface="+mn-cs"/>
              </a:rPr>
              <a:t>3</a:t>
            </a:r>
            <a:r>
              <a:rPr kumimoji="1" lang="ja-JP" altLang="ja-JP" sz="1200" kern="1200" dirty="0">
                <a:solidFill>
                  <a:schemeClr val="tx1"/>
                </a:solidFill>
                <a:effectLst/>
                <a:cs typeface="+mn-cs"/>
              </a:rPr>
              <a:t>年前の年次基金寄付が原資となりますので、支給規定は、</a:t>
            </a:r>
            <a:r>
              <a:rPr kumimoji="1" lang="en-US" altLang="ja-JP" sz="1200" kern="1200" dirty="0">
                <a:solidFill>
                  <a:schemeClr val="tx1"/>
                </a:solidFill>
                <a:effectLst/>
                <a:cs typeface="+mn-cs"/>
              </a:rPr>
              <a:t>3</a:t>
            </a:r>
            <a:r>
              <a:rPr kumimoji="1" lang="ja-JP" altLang="ja-JP" sz="1200" kern="1200" dirty="0">
                <a:solidFill>
                  <a:schemeClr val="tx1"/>
                </a:solidFill>
                <a:effectLst/>
                <a:cs typeface="+mn-cs"/>
              </a:rPr>
              <a:t>年前の各クラブの</a:t>
            </a:r>
            <a:r>
              <a:rPr kumimoji="1" lang="en-US" altLang="ja-JP" sz="1200" kern="1200" dirty="0">
                <a:solidFill>
                  <a:schemeClr val="tx1"/>
                </a:solidFill>
                <a:effectLst/>
                <a:cs typeface="+mn-cs"/>
              </a:rPr>
              <a:t>EREY</a:t>
            </a:r>
            <a:r>
              <a:rPr kumimoji="1" lang="ja-JP" altLang="ja-JP" sz="1200" kern="1200" dirty="0">
                <a:solidFill>
                  <a:schemeClr val="tx1"/>
                </a:solidFill>
                <a:effectLst/>
                <a:cs typeface="+mn-cs"/>
              </a:rPr>
              <a:t>（会員一人当たりの年次基金寄付額）に応じて支給割合が決められます。</a:t>
            </a:r>
          </a:p>
          <a:p>
            <a:pPr lvl="0"/>
            <a:r>
              <a:rPr kumimoji="1" lang="en-US" altLang="ja-JP" sz="1200" kern="1200" dirty="0">
                <a:solidFill>
                  <a:schemeClr val="tx1"/>
                </a:solidFill>
                <a:effectLst/>
                <a:cs typeface="+mn-cs"/>
              </a:rPr>
              <a:t>EREY</a:t>
            </a:r>
            <a:r>
              <a:rPr kumimoji="1" lang="ja-JP" altLang="ja-JP" sz="1200" kern="1200" dirty="0">
                <a:solidFill>
                  <a:schemeClr val="tx1"/>
                </a:solidFill>
                <a:effectLst/>
                <a:cs typeface="+mn-cs"/>
              </a:rPr>
              <a:t>が</a:t>
            </a:r>
            <a:r>
              <a:rPr kumimoji="1" lang="en-US" altLang="ja-JP" sz="1200" kern="1200" dirty="0">
                <a:solidFill>
                  <a:schemeClr val="tx1"/>
                </a:solidFill>
                <a:effectLst/>
                <a:cs typeface="+mn-cs"/>
              </a:rPr>
              <a:t>100</a:t>
            </a:r>
            <a:r>
              <a:rPr kumimoji="1" lang="ja-JP" altLang="ja-JP" sz="1200" kern="1200" dirty="0">
                <a:solidFill>
                  <a:schemeClr val="tx1"/>
                </a:solidFill>
                <a:effectLst/>
                <a:cs typeface="+mn-cs"/>
              </a:rPr>
              <a:t>ドル未満の場合　申請上限額は</a:t>
            </a:r>
            <a:r>
              <a:rPr kumimoji="1" lang="en-US" altLang="ja-JP" sz="1200" kern="1200" dirty="0">
                <a:solidFill>
                  <a:schemeClr val="tx1"/>
                </a:solidFill>
                <a:effectLst/>
                <a:cs typeface="+mn-cs"/>
              </a:rPr>
              <a:t>2000</a:t>
            </a:r>
            <a:r>
              <a:rPr kumimoji="1" lang="ja-JP" altLang="ja-JP" sz="1200" kern="1200" dirty="0">
                <a:solidFill>
                  <a:schemeClr val="tx1"/>
                </a:solidFill>
                <a:effectLst/>
                <a:cs typeface="+mn-cs"/>
              </a:rPr>
              <a:t>ドルで地区補助金額はクラブの現金拠出額に</a:t>
            </a:r>
            <a:r>
              <a:rPr kumimoji="1" lang="en-US" altLang="ja-JP" sz="1200" kern="1200" dirty="0">
                <a:solidFill>
                  <a:schemeClr val="tx1"/>
                </a:solidFill>
                <a:effectLst/>
                <a:cs typeface="+mn-cs"/>
              </a:rPr>
              <a:t>EREY</a:t>
            </a:r>
            <a:r>
              <a:rPr kumimoji="1" lang="ja-JP" altLang="ja-JP" sz="1200" kern="1200" dirty="0">
                <a:solidFill>
                  <a:schemeClr val="tx1"/>
                </a:solidFill>
                <a:effectLst/>
                <a:cs typeface="+mn-cs"/>
              </a:rPr>
              <a:t>達成率をかけて金額まで申請する事ができます。</a:t>
            </a:r>
          </a:p>
          <a:p>
            <a:pPr lvl="0"/>
            <a:r>
              <a:rPr kumimoji="1" lang="en-US" altLang="ja-JP" sz="1200" kern="1200" dirty="0">
                <a:solidFill>
                  <a:schemeClr val="tx1"/>
                </a:solidFill>
                <a:effectLst/>
                <a:cs typeface="+mn-cs"/>
              </a:rPr>
              <a:t>EREY</a:t>
            </a:r>
            <a:r>
              <a:rPr kumimoji="1" lang="ja-JP" altLang="ja-JP" sz="1200" kern="1200" dirty="0">
                <a:solidFill>
                  <a:schemeClr val="tx1"/>
                </a:solidFill>
                <a:effectLst/>
                <a:cs typeface="+mn-cs"/>
              </a:rPr>
              <a:t>が</a:t>
            </a:r>
            <a:r>
              <a:rPr kumimoji="1" lang="en-US" altLang="ja-JP" sz="1200" kern="1200" dirty="0">
                <a:solidFill>
                  <a:schemeClr val="tx1"/>
                </a:solidFill>
                <a:effectLst/>
                <a:cs typeface="+mn-cs"/>
              </a:rPr>
              <a:t>100</a:t>
            </a:r>
            <a:r>
              <a:rPr kumimoji="1" lang="ja-JP" altLang="ja-JP" sz="1200" kern="1200" dirty="0">
                <a:solidFill>
                  <a:schemeClr val="tx1"/>
                </a:solidFill>
                <a:effectLst/>
                <a:cs typeface="+mn-cs"/>
              </a:rPr>
              <a:t>ドル以上で</a:t>
            </a:r>
            <a:r>
              <a:rPr kumimoji="1" lang="en-US" altLang="ja-JP" sz="1200" kern="1200" dirty="0">
                <a:solidFill>
                  <a:schemeClr val="tx1"/>
                </a:solidFill>
                <a:effectLst/>
                <a:cs typeface="+mn-cs"/>
              </a:rPr>
              <a:t>150</a:t>
            </a:r>
            <a:r>
              <a:rPr kumimoji="1" lang="ja-JP" altLang="ja-JP" sz="1200" kern="1200" dirty="0">
                <a:solidFill>
                  <a:schemeClr val="tx1"/>
                </a:solidFill>
                <a:effectLst/>
                <a:cs typeface="+mn-cs"/>
              </a:rPr>
              <a:t>ドル未満の場合　申請上限額は</a:t>
            </a:r>
            <a:r>
              <a:rPr kumimoji="1" lang="en-US" altLang="ja-JP" sz="1200" kern="1200" dirty="0">
                <a:solidFill>
                  <a:schemeClr val="tx1"/>
                </a:solidFill>
                <a:effectLst/>
                <a:cs typeface="+mn-cs"/>
              </a:rPr>
              <a:t>5000</a:t>
            </a:r>
            <a:r>
              <a:rPr kumimoji="1" lang="ja-JP" altLang="ja-JP" sz="1200" kern="1200" dirty="0">
                <a:solidFill>
                  <a:schemeClr val="tx1"/>
                </a:solidFill>
                <a:effectLst/>
                <a:cs typeface="+mn-cs"/>
              </a:rPr>
              <a:t>ドルで地区補助金額はクラブの現金拠出額に</a:t>
            </a:r>
            <a:r>
              <a:rPr kumimoji="1" lang="en-US" altLang="ja-JP" sz="1200" kern="1200" dirty="0">
                <a:solidFill>
                  <a:schemeClr val="tx1"/>
                </a:solidFill>
                <a:effectLst/>
                <a:cs typeface="+mn-cs"/>
              </a:rPr>
              <a:t>EREY</a:t>
            </a:r>
            <a:r>
              <a:rPr kumimoji="1" lang="ja-JP" altLang="ja-JP" sz="1200" kern="1200" dirty="0">
                <a:solidFill>
                  <a:schemeClr val="tx1"/>
                </a:solidFill>
                <a:effectLst/>
                <a:cs typeface="+mn-cs"/>
              </a:rPr>
              <a:t>達成率をかけて金額まで申請する事ができます。</a:t>
            </a:r>
          </a:p>
          <a:p>
            <a:pPr lvl="0"/>
            <a:r>
              <a:rPr kumimoji="1" lang="en-US" altLang="ja-JP" sz="1200" kern="1200" dirty="0">
                <a:solidFill>
                  <a:schemeClr val="tx1"/>
                </a:solidFill>
                <a:effectLst/>
                <a:cs typeface="+mn-cs"/>
              </a:rPr>
              <a:t>EREY</a:t>
            </a:r>
            <a:r>
              <a:rPr kumimoji="1" lang="ja-JP" altLang="ja-JP" sz="1200" kern="1200" dirty="0">
                <a:solidFill>
                  <a:schemeClr val="tx1"/>
                </a:solidFill>
                <a:effectLst/>
                <a:cs typeface="+mn-cs"/>
              </a:rPr>
              <a:t>が</a:t>
            </a:r>
            <a:r>
              <a:rPr kumimoji="1" lang="en-US" altLang="ja-JP" sz="1200" kern="1200" dirty="0">
                <a:solidFill>
                  <a:schemeClr val="tx1"/>
                </a:solidFill>
                <a:effectLst/>
                <a:cs typeface="+mn-cs"/>
              </a:rPr>
              <a:t>150</a:t>
            </a:r>
            <a:r>
              <a:rPr kumimoji="1" lang="ja-JP" altLang="ja-JP" sz="1200" kern="1200" dirty="0">
                <a:solidFill>
                  <a:schemeClr val="tx1"/>
                </a:solidFill>
                <a:effectLst/>
                <a:cs typeface="+mn-cs"/>
              </a:rPr>
              <a:t>ドル以上で</a:t>
            </a:r>
            <a:r>
              <a:rPr kumimoji="1" lang="en-US" altLang="ja-JP" sz="1200" kern="1200" dirty="0">
                <a:solidFill>
                  <a:schemeClr val="tx1"/>
                </a:solidFill>
                <a:effectLst/>
                <a:cs typeface="+mn-cs"/>
              </a:rPr>
              <a:t>200</a:t>
            </a:r>
            <a:r>
              <a:rPr kumimoji="1" lang="ja-JP" altLang="ja-JP" sz="1200" kern="1200" dirty="0">
                <a:solidFill>
                  <a:schemeClr val="tx1"/>
                </a:solidFill>
                <a:effectLst/>
                <a:cs typeface="+mn-cs"/>
              </a:rPr>
              <a:t>ドル未満の場合　申請上限額は</a:t>
            </a:r>
            <a:r>
              <a:rPr kumimoji="1" lang="en-US" altLang="ja-JP" sz="1200" kern="1200" dirty="0">
                <a:solidFill>
                  <a:schemeClr val="tx1"/>
                </a:solidFill>
                <a:effectLst/>
                <a:cs typeface="+mn-cs"/>
              </a:rPr>
              <a:t>10,000</a:t>
            </a:r>
            <a:r>
              <a:rPr kumimoji="1" lang="ja-JP" altLang="ja-JP" sz="1200" kern="1200" dirty="0">
                <a:solidFill>
                  <a:schemeClr val="tx1"/>
                </a:solidFill>
                <a:effectLst/>
                <a:cs typeface="+mn-cs"/>
              </a:rPr>
              <a:t>ドルで地区補助金額はクラブの現金拠出額に</a:t>
            </a:r>
            <a:r>
              <a:rPr kumimoji="1" lang="en-US" altLang="ja-JP" sz="1200" kern="1200" dirty="0">
                <a:solidFill>
                  <a:schemeClr val="tx1"/>
                </a:solidFill>
                <a:effectLst/>
                <a:cs typeface="+mn-cs"/>
              </a:rPr>
              <a:t>EREY</a:t>
            </a:r>
            <a:r>
              <a:rPr kumimoji="1" lang="ja-JP" altLang="ja-JP" sz="1200" kern="1200" dirty="0">
                <a:solidFill>
                  <a:schemeClr val="tx1"/>
                </a:solidFill>
                <a:effectLst/>
                <a:cs typeface="+mn-cs"/>
              </a:rPr>
              <a:t>達成率をかけた金額の</a:t>
            </a:r>
            <a:r>
              <a:rPr kumimoji="1" lang="en-US" altLang="ja-JP" sz="1200" kern="1200" dirty="0">
                <a:solidFill>
                  <a:schemeClr val="tx1"/>
                </a:solidFill>
                <a:effectLst/>
                <a:cs typeface="+mn-cs"/>
              </a:rPr>
              <a:t>1.5</a:t>
            </a:r>
            <a:r>
              <a:rPr kumimoji="1" lang="ja-JP" altLang="ja-JP" sz="1200" kern="1200" dirty="0">
                <a:solidFill>
                  <a:schemeClr val="tx1"/>
                </a:solidFill>
                <a:effectLst/>
                <a:cs typeface="+mn-cs"/>
              </a:rPr>
              <a:t>倍の額まで申請する事ができます。</a:t>
            </a:r>
          </a:p>
          <a:p>
            <a:pPr lvl="0"/>
            <a:r>
              <a:rPr kumimoji="1" lang="en-US" altLang="ja-JP" sz="1200" kern="1200" dirty="0">
                <a:solidFill>
                  <a:schemeClr val="tx1"/>
                </a:solidFill>
                <a:effectLst/>
                <a:cs typeface="+mn-cs"/>
              </a:rPr>
              <a:t>EREY</a:t>
            </a:r>
            <a:r>
              <a:rPr kumimoji="1" lang="ja-JP" altLang="ja-JP" sz="1200" kern="1200" dirty="0">
                <a:solidFill>
                  <a:schemeClr val="tx1"/>
                </a:solidFill>
                <a:effectLst/>
                <a:cs typeface="+mn-cs"/>
              </a:rPr>
              <a:t>が</a:t>
            </a:r>
            <a:r>
              <a:rPr kumimoji="1" lang="en-US" altLang="ja-JP" sz="1200" kern="1200" dirty="0">
                <a:solidFill>
                  <a:schemeClr val="tx1"/>
                </a:solidFill>
                <a:effectLst/>
                <a:cs typeface="+mn-cs"/>
              </a:rPr>
              <a:t>200</a:t>
            </a:r>
            <a:r>
              <a:rPr kumimoji="1" lang="ja-JP" altLang="ja-JP" sz="1200" kern="1200" dirty="0">
                <a:solidFill>
                  <a:schemeClr val="tx1"/>
                </a:solidFill>
                <a:effectLst/>
                <a:cs typeface="+mn-cs"/>
              </a:rPr>
              <a:t>ドル以上の場合　申請上限額は</a:t>
            </a:r>
            <a:r>
              <a:rPr kumimoji="1" lang="en-US" altLang="ja-JP" sz="1200" kern="1200" dirty="0">
                <a:solidFill>
                  <a:schemeClr val="tx1"/>
                </a:solidFill>
                <a:effectLst/>
                <a:cs typeface="+mn-cs"/>
              </a:rPr>
              <a:t>12,000</a:t>
            </a:r>
            <a:r>
              <a:rPr kumimoji="1" lang="ja-JP" altLang="ja-JP" sz="1200" kern="1200" dirty="0">
                <a:solidFill>
                  <a:schemeClr val="tx1"/>
                </a:solidFill>
                <a:effectLst/>
                <a:cs typeface="+mn-cs"/>
              </a:rPr>
              <a:t>ドルで地区補助金額はクラブの現金拠出額に</a:t>
            </a:r>
            <a:r>
              <a:rPr kumimoji="1" lang="en-US" altLang="ja-JP" sz="1200" kern="1200" dirty="0">
                <a:solidFill>
                  <a:schemeClr val="tx1"/>
                </a:solidFill>
                <a:effectLst/>
                <a:cs typeface="+mn-cs"/>
              </a:rPr>
              <a:t>EREY</a:t>
            </a:r>
            <a:r>
              <a:rPr kumimoji="1" lang="ja-JP" altLang="ja-JP" sz="1200" kern="1200" dirty="0">
                <a:solidFill>
                  <a:schemeClr val="tx1"/>
                </a:solidFill>
                <a:effectLst/>
                <a:cs typeface="+mn-cs"/>
              </a:rPr>
              <a:t>達成率をかけた金額の</a:t>
            </a:r>
            <a:r>
              <a:rPr kumimoji="1" lang="en-US" altLang="ja-JP" sz="1200" kern="1200" dirty="0">
                <a:solidFill>
                  <a:schemeClr val="tx1"/>
                </a:solidFill>
                <a:effectLst/>
                <a:cs typeface="+mn-cs"/>
              </a:rPr>
              <a:t>2</a:t>
            </a:r>
            <a:r>
              <a:rPr kumimoji="1" lang="ja-JP" altLang="ja-JP" sz="1200" kern="1200" dirty="0">
                <a:solidFill>
                  <a:schemeClr val="tx1"/>
                </a:solidFill>
                <a:effectLst/>
                <a:cs typeface="+mn-cs"/>
              </a:rPr>
              <a:t>倍の額まで申請する事ができます。</a:t>
            </a:r>
          </a:p>
          <a:p>
            <a:r>
              <a:rPr kumimoji="1" lang="ja-JP" altLang="ja-JP" sz="1200" kern="1200" dirty="0">
                <a:solidFill>
                  <a:schemeClr val="tx1"/>
                </a:solidFill>
                <a:effectLst/>
                <a:cs typeface="+mn-cs"/>
              </a:rPr>
              <a:t>いずれの場合もクラブ拠出金額は</a:t>
            </a:r>
            <a:r>
              <a:rPr kumimoji="1" lang="en-US" altLang="ja-JP" sz="1200" kern="1200" dirty="0">
                <a:solidFill>
                  <a:schemeClr val="tx1"/>
                </a:solidFill>
                <a:effectLst/>
                <a:cs typeface="+mn-cs"/>
              </a:rPr>
              <a:t>500</a:t>
            </a:r>
            <a:r>
              <a:rPr kumimoji="1" lang="ja-JP" altLang="ja-JP" sz="1200" kern="1200" dirty="0">
                <a:solidFill>
                  <a:schemeClr val="tx1"/>
                </a:solidFill>
                <a:effectLst/>
                <a:cs typeface="+mn-cs"/>
              </a:rPr>
              <a:t>ドル以上必要です。</a:t>
            </a:r>
          </a:p>
          <a:p>
            <a:endParaRPr kumimoji="1" lang="ja-JP" altLang="en-US" dirty="0"/>
          </a:p>
        </p:txBody>
      </p:sp>
    </p:spTree>
    <p:extLst>
      <p:ext uri="{BB962C8B-B14F-4D97-AF65-F5344CB8AC3E}">
        <p14:creationId xmlns:p14="http://schemas.microsoft.com/office/powerpoint/2010/main" val="166876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lvl="0"/>
            <a:r>
              <a:rPr kumimoji="1" lang="ja-JP" altLang="ja-JP" sz="1200" kern="1200" dirty="0">
                <a:solidFill>
                  <a:schemeClr val="tx1"/>
                </a:solidFill>
                <a:effectLst/>
                <a:cs typeface="+mn-cs"/>
              </a:rPr>
              <a:t>次に、本年度地区補助金申請を受付し、</a:t>
            </a:r>
            <a:r>
              <a:rPr kumimoji="1" lang="en-US" altLang="ja-JP" sz="1200" kern="1200" dirty="0">
                <a:solidFill>
                  <a:schemeClr val="tx1"/>
                </a:solidFill>
                <a:effectLst/>
                <a:cs typeface="+mn-cs"/>
              </a:rPr>
              <a:t>2021-2022</a:t>
            </a:r>
            <a:r>
              <a:rPr kumimoji="1" lang="ja-JP" altLang="ja-JP" sz="1200" kern="1200" dirty="0">
                <a:solidFill>
                  <a:schemeClr val="tx1"/>
                </a:solidFill>
                <a:effectLst/>
                <a:cs typeface="+mn-cs"/>
              </a:rPr>
              <a:t>年度実施される地区補助金事業のスケジュールをご説明します。</a:t>
            </a:r>
          </a:p>
          <a:p>
            <a:r>
              <a:rPr kumimoji="1" lang="ja-JP" altLang="ja-JP" sz="1200" kern="1200" dirty="0">
                <a:solidFill>
                  <a:schemeClr val="tx1"/>
                </a:solidFill>
                <a:effectLst/>
                <a:cs typeface="+mn-cs"/>
              </a:rPr>
              <a:t>地区補助金の申請期間は</a:t>
            </a:r>
            <a:r>
              <a:rPr kumimoji="1" lang="en-US" altLang="ja-JP" sz="1200" kern="1200" dirty="0">
                <a:solidFill>
                  <a:schemeClr val="tx1"/>
                </a:solidFill>
                <a:effectLst/>
                <a:cs typeface="+mn-cs"/>
              </a:rPr>
              <a:t>2020</a:t>
            </a:r>
            <a:r>
              <a:rPr kumimoji="1" lang="ja-JP" altLang="ja-JP" sz="1200" kern="1200" dirty="0">
                <a:solidFill>
                  <a:schemeClr val="tx1"/>
                </a:solidFill>
                <a:effectLst/>
                <a:cs typeface="+mn-cs"/>
              </a:rPr>
              <a:t>年</a:t>
            </a:r>
            <a:r>
              <a:rPr kumimoji="1" lang="en-US" altLang="ja-JP" sz="1200" kern="1200" dirty="0">
                <a:solidFill>
                  <a:schemeClr val="tx1"/>
                </a:solidFill>
                <a:effectLst/>
                <a:cs typeface="+mn-cs"/>
              </a:rPr>
              <a:t>12</a:t>
            </a:r>
            <a:r>
              <a:rPr kumimoji="1" lang="ja-JP" altLang="ja-JP" sz="1200" kern="1200" dirty="0">
                <a:solidFill>
                  <a:schemeClr val="tx1"/>
                </a:solidFill>
                <a:effectLst/>
                <a:cs typeface="+mn-cs"/>
              </a:rPr>
              <a:t>月</a:t>
            </a:r>
            <a:r>
              <a:rPr kumimoji="1" lang="en-US" altLang="ja-JP" sz="1200" kern="1200" dirty="0">
                <a:solidFill>
                  <a:schemeClr val="tx1"/>
                </a:solidFill>
                <a:effectLst/>
                <a:cs typeface="+mn-cs"/>
              </a:rPr>
              <a:t>1</a:t>
            </a:r>
            <a:r>
              <a:rPr kumimoji="1" lang="ja-JP" altLang="ja-JP" sz="1200" kern="1200" dirty="0">
                <a:solidFill>
                  <a:schemeClr val="tx1"/>
                </a:solidFill>
                <a:effectLst/>
                <a:cs typeface="+mn-cs"/>
              </a:rPr>
              <a:t>日から翌年</a:t>
            </a:r>
            <a:r>
              <a:rPr kumimoji="1" lang="en-US" altLang="ja-JP" sz="1200" kern="1200" dirty="0">
                <a:solidFill>
                  <a:schemeClr val="tx1"/>
                </a:solidFill>
                <a:effectLst/>
                <a:cs typeface="+mn-cs"/>
              </a:rPr>
              <a:t>2021</a:t>
            </a:r>
            <a:r>
              <a:rPr kumimoji="1" lang="ja-JP" altLang="ja-JP" sz="1200" kern="1200" dirty="0">
                <a:solidFill>
                  <a:schemeClr val="tx1"/>
                </a:solidFill>
                <a:effectLst/>
                <a:cs typeface="+mn-cs"/>
              </a:rPr>
              <a:t>年</a:t>
            </a:r>
            <a:r>
              <a:rPr kumimoji="1" lang="en-US" altLang="ja-JP" sz="1200" kern="1200" dirty="0">
                <a:solidFill>
                  <a:schemeClr val="tx1"/>
                </a:solidFill>
                <a:effectLst/>
                <a:cs typeface="+mn-cs"/>
              </a:rPr>
              <a:t>1</a:t>
            </a:r>
            <a:r>
              <a:rPr kumimoji="1" lang="ja-JP" altLang="ja-JP" sz="1200" kern="1200" dirty="0">
                <a:solidFill>
                  <a:schemeClr val="tx1"/>
                </a:solidFill>
                <a:effectLst/>
                <a:cs typeface="+mn-cs"/>
              </a:rPr>
              <a:t>月末までになります。</a:t>
            </a:r>
          </a:p>
          <a:p>
            <a:r>
              <a:rPr kumimoji="1" lang="ja-JP" altLang="ja-JP" sz="1200" kern="1200" dirty="0">
                <a:solidFill>
                  <a:schemeClr val="tx1"/>
                </a:solidFill>
                <a:effectLst/>
                <a:cs typeface="+mn-cs"/>
              </a:rPr>
              <a:t>申請内容をロータリー財団部門補助金小委員会で精査いたします。</a:t>
            </a:r>
            <a:r>
              <a:rPr kumimoji="1" lang="en-US" altLang="ja-JP" sz="1200" kern="1200" dirty="0">
                <a:solidFill>
                  <a:schemeClr val="tx1"/>
                </a:solidFill>
                <a:effectLst/>
                <a:cs typeface="+mn-cs"/>
              </a:rPr>
              <a:t>2021</a:t>
            </a:r>
            <a:r>
              <a:rPr kumimoji="1" lang="ja-JP" altLang="ja-JP" sz="1200" kern="1200" dirty="0">
                <a:solidFill>
                  <a:schemeClr val="tx1"/>
                </a:solidFill>
                <a:effectLst/>
                <a:cs typeface="+mn-cs"/>
              </a:rPr>
              <a:t>年</a:t>
            </a:r>
            <a:r>
              <a:rPr kumimoji="1" lang="en-US" altLang="ja-JP" sz="1200" kern="1200" dirty="0">
                <a:solidFill>
                  <a:schemeClr val="tx1"/>
                </a:solidFill>
                <a:effectLst/>
                <a:cs typeface="+mn-cs"/>
              </a:rPr>
              <a:t>3</a:t>
            </a:r>
            <a:r>
              <a:rPr kumimoji="1" lang="ja-JP" altLang="ja-JP" sz="1200" kern="1200" dirty="0">
                <a:solidFill>
                  <a:schemeClr val="tx1"/>
                </a:solidFill>
                <a:effectLst/>
                <a:cs typeface="+mn-cs"/>
              </a:rPr>
              <a:t>月末までに審査を終了し、</a:t>
            </a:r>
            <a:r>
              <a:rPr kumimoji="1" lang="en-US" altLang="ja-JP" sz="1200" kern="1200" dirty="0">
                <a:solidFill>
                  <a:schemeClr val="tx1"/>
                </a:solidFill>
                <a:effectLst/>
                <a:cs typeface="+mn-cs"/>
              </a:rPr>
              <a:t>4</a:t>
            </a:r>
            <a:r>
              <a:rPr kumimoji="1" lang="ja-JP" altLang="ja-JP" sz="1200" kern="1200" dirty="0">
                <a:solidFill>
                  <a:schemeClr val="tx1"/>
                </a:solidFill>
                <a:effectLst/>
                <a:cs typeface="+mn-cs"/>
              </a:rPr>
              <a:t>月中にロータリー財団部門委員長とガバナーの承認を得て申請クラブに審査結果をご報告します。</a:t>
            </a:r>
          </a:p>
          <a:p>
            <a:r>
              <a:rPr kumimoji="1" lang="ja-JP" altLang="ja-JP" sz="1200" kern="1200" dirty="0">
                <a:solidFill>
                  <a:schemeClr val="tx1"/>
                </a:solidFill>
                <a:effectLst/>
                <a:cs typeface="+mn-cs"/>
              </a:rPr>
              <a:t>採択された事業は、</a:t>
            </a:r>
            <a:r>
              <a:rPr kumimoji="1" lang="en-US" altLang="ja-JP" sz="1200" kern="1200" dirty="0">
                <a:solidFill>
                  <a:schemeClr val="tx1"/>
                </a:solidFill>
                <a:effectLst/>
                <a:cs typeface="+mn-cs"/>
              </a:rPr>
              <a:t>2021</a:t>
            </a:r>
            <a:r>
              <a:rPr kumimoji="1" lang="ja-JP" altLang="ja-JP" sz="1200" kern="1200" dirty="0">
                <a:solidFill>
                  <a:schemeClr val="tx1"/>
                </a:solidFill>
                <a:effectLst/>
                <a:cs typeface="+mn-cs"/>
              </a:rPr>
              <a:t>年</a:t>
            </a:r>
            <a:r>
              <a:rPr kumimoji="1" lang="en-US" altLang="ja-JP" sz="1200" kern="1200" dirty="0">
                <a:solidFill>
                  <a:schemeClr val="tx1"/>
                </a:solidFill>
                <a:effectLst/>
                <a:cs typeface="+mn-cs"/>
              </a:rPr>
              <a:t>7</a:t>
            </a:r>
            <a:r>
              <a:rPr kumimoji="1" lang="ja-JP" altLang="ja-JP" sz="1200" kern="1200" dirty="0">
                <a:solidFill>
                  <a:schemeClr val="tx1"/>
                </a:solidFill>
                <a:effectLst/>
                <a:cs typeface="+mn-cs"/>
              </a:rPr>
              <a:t>月から</a:t>
            </a:r>
            <a:r>
              <a:rPr kumimoji="1" lang="en-US" altLang="ja-JP" sz="1200" kern="1200" dirty="0">
                <a:solidFill>
                  <a:schemeClr val="tx1"/>
                </a:solidFill>
                <a:effectLst/>
                <a:cs typeface="+mn-cs"/>
              </a:rPr>
              <a:t>2022</a:t>
            </a:r>
            <a:r>
              <a:rPr kumimoji="1" lang="ja-JP" altLang="ja-JP" sz="1200" kern="1200" dirty="0">
                <a:solidFill>
                  <a:schemeClr val="tx1"/>
                </a:solidFill>
                <a:effectLst/>
                <a:cs typeface="+mn-cs"/>
              </a:rPr>
              <a:t>年</a:t>
            </a:r>
            <a:r>
              <a:rPr kumimoji="1" lang="en-US" altLang="ja-JP" sz="1200" kern="1200" dirty="0">
                <a:solidFill>
                  <a:schemeClr val="tx1"/>
                </a:solidFill>
                <a:effectLst/>
                <a:cs typeface="+mn-cs"/>
              </a:rPr>
              <a:t>4</a:t>
            </a:r>
            <a:r>
              <a:rPr kumimoji="1" lang="ja-JP" altLang="ja-JP" sz="1200" kern="1200" dirty="0">
                <a:solidFill>
                  <a:schemeClr val="tx1"/>
                </a:solidFill>
                <a:effectLst/>
                <a:cs typeface="+mn-cs"/>
              </a:rPr>
              <a:t>月末までに実施をしていただきます。そして、事業実施後</a:t>
            </a:r>
            <a:r>
              <a:rPr kumimoji="1" lang="en-US" altLang="ja-JP" sz="1200" kern="1200" dirty="0">
                <a:solidFill>
                  <a:schemeClr val="tx1"/>
                </a:solidFill>
                <a:effectLst/>
                <a:cs typeface="+mn-cs"/>
              </a:rPr>
              <a:t>2</a:t>
            </a:r>
            <a:r>
              <a:rPr kumimoji="1" lang="ja-JP" altLang="ja-JP" sz="1200" kern="1200" dirty="0">
                <a:solidFill>
                  <a:schemeClr val="tx1"/>
                </a:solidFill>
                <a:effectLst/>
                <a:cs typeface="+mn-cs"/>
              </a:rPr>
              <a:t>か月以内に報告書を退出していただきます。報告書の最終期限は</a:t>
            </a:r>
            <a:r>
              <a:rPr kumimoji="1" lang="en-US" altLang="ja-JP" sz="1200" kern="1200" dirty="0">
                <a:solidFill>
                  <a:schemeClr val="tx1"/>
                </a:solidFill>
                <a:effectLst/>
                <a:cs typeface="+mn-cs"/>
              </a:rPr>
              <a:t>2022</a:t>
            </a:r>
            <a:r>
              <a:rPr kumimoji="1" lang="ja-JP" altLang="ja-JP" sz="1200" kern="1200" dirty="0">
                <a:solidFill>
                  <a:schemeClr val="tx1"/>
                </a:solidFill>
                <a:effectLst/>
                <a:cs typeface="+mn-cs"/>
              </a:rPr>
              <a:t>年</a:t>
            </a:r>
            <a:r>
              <a:rPr kumimoji="1" lang="en-US" altLang="ja-JP" sz="1200" kern="1200" dirty="0">
                <a:solidFill>
                  <a:schemeClr val="tx1"/>
                </a:solidFill>
                <a:effectLst/>
                <a:cs typeface="+mn-cs"/>
              </a:rPr>
              <a:t>5</a:t>
            </a:r>
            <a:r>
              <a:rPr kumimoji="1" lang="ja-JP" altLang="ja-JP" sz="1200" kern="1200" dirty="0">
                <a:solidFill>
                  <a:schemeClr val="tx1"/>
                </a:solidFill>
                <a:effectLst/>
                <a:cs typeface="+mn-cs"/>
              </a:rPr>
              <a:t>月</a:t>
            </a:r>
            <a:r>
              <a:rPr kumimoji="1" lang="en-US" altLang="ja-JP" sz="1200" kern="1200" dirty="0">
                <a:solidFill>
                  <a:schemeClr val="tx1"/>
                </a:solidFill>
                <a:effectLst/>
                <a:cs typeface="+mn-cs"/>
              </a:rPr>
              <a:t>10</a:t>
            </a:r>
            <a:r>
              <a:rPr kumimoji="1" lang="ja-JP" altLang="ja-JP" sz="1200" kern="1200" dirty="0">
                <a:solidFill>
                  <a:schemeClr val="tx1"/>
                </a:solidFill>
                <a:effectLst/>
                <a:cs typeface="+mn-cs"/>
              </a:rPr>
              <a:t>です。報告書の提出がない場合は、補助金の返還を求めることもありますのでご注意ください。</a:t>
            </a:r>
          </a:p>
          <a:p>
            <a:r>
              <a:rPr kumimoji="1" lang="ja-JP" altLang="ja-JP" sz="1200" kern="1200" dirty="0">
                <a:solidFill>
                  <a:schemeClr val="tx1"/>
                </a:solidFill>
                <a:effectLst/>
                <a:cs typeface="+mn-cs"/>
              </a:rPr>
              <a:t>ロータリー財団部門では毎年</a:t>
            </a:r>
            <a:r>
              <a:rPr kumimoji="1" lang="en-US" altLang="ja-JP" sz="1200" kern="1200" dirty="0">
                <a:solidFill>
                  <a:schemeClr val="tx1"/>
                </a:solidFill>
                <a:effectLst/>
                <a:cs typeface="+mn-cs"/>
              </a:rPr>
              <a:t>2</a:t>
            </a:r>
            <a:r>
              <a:rPr kumimoji="1" lang="ja-JP" altLang="ja-JP" sz="1200" kern="1200" dirty="0">
                <a:solidFill>
                  <a:schemeClr val="tx1"/>
                </a:solidFill>
                <a:effectLst/>
                <a:cs typeface="+mn-cs"/>
              </a:rPr>
              <a:t>回のセミナーを開催してきました。このセミナーは、補助金を利用するためのクラブの資格審査になしますので、地区内すべてのクラブに参加義務があります。しかし、本年度は新型コロナウイルス感染防止のため、第</a:t>
            </a:r>
            <a:r>
              <a:rPr kumimoji="1" lang="en-US" altLang="ja-JP" sz="1200" kern="1200" dirty="0">
                <a:solidFill>
                  <a:schemeClr val="tx1"/>
                </a:solidFill>
                <a:effectLst/>
                <a:cs typeface="+mn-cs"/>
              </a:rPr>
              <a:t>1</a:t>
            </a:r>
            <a:r>
              <a:rPr kumimoji="1" lang="ja-JP" altLang="ja-JP" sz="1200" kern="1200" dirty="0">
                <a:solidFill>
                  <a:schemeClr val="tx1"/>
                </a:solidFill>
                <a:effectLst/>
                <a:cs typeface="+mn-cs"/>
              </a:rPr>
              <a:t>回予定していましたセミナーは中止になりました。そして、本年度</a:t>
            </a:r>
            <a:r>
              <a:rPr kumimoji="1" lang="en-US" altLang="ja-JP" sz="1200" kern="1200" dirty="0">
                <a:solidFill>
                  <a:schemeClr val="tx1"/>
                </a:solidFill>
                <a:effectLst/>
                <a:cs typeface="+mn-cs"/>
              </a:rPr>
              <a:t>2</a:t>
            </a:r>
            <a:r>
              <a:rPr kumimoji="1" lang="ja-JP" altLang="ja-JP" sz="1200" kern="1200" dirty="0">
                <a:solidFill>
                  <a:schemeClr val="tx1"/>
                </a:solidFill>
                <a:effectLst/>
                <a:cs typeface="+mn-cs"/>
              </a:rPr>
              <a:t>回目のセミナーをこのビデオに替えさていただきました。資格審査になりますので、必ず最後までご覧いただきご理解していただきたいと思います。</a:t>
            </a:r>
          </a:p>
          <a:p>
            <a:endParaRPr kumimoji="1" lang="ja-JP" altLang="en-US" dirty="0"/>
          </a:p>
        </p:txBody>
      </p:sp>
    </p:spTree>
    <p:extLst>
      <p:ext uri="{BB962C8B-B14F-4D97-AF65-F5344CB8AC3E}">
        <p14:creationId xmlns:p14="http://schemas.microsoft.com/office/powerpoint/2010/main" val="15819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lvl="0"/>
            <a:r>
              <a:rPr kumimoji="1" lang="ja-JP" altLang="ja-JP" sz="1200" kern="1200" dirty="0">
                <a:solidFill>
                  <a:schemeClr val="tx1"/>
                </a:solidFill>
                <a:effectLst/>
                <a:cs typeface="+mn-cs"/>
              </a:rPr>
              <a:t>地区補助金の対象となる事業とはどのような事業かご説明します。</a:t>
            </a:r>
          </a:p>
          <a:p>
            <a:r>
              <a:rPr kumimoji="1" lang="ja-JP" altLang="ja-JP" sz="1200" kern="1200" dirty="0">
                <a:solidFill>
                  <a:schemeClr val="tx1"/>
                </a:solidFill>
                <a:effectLst/>
                <a:cs typeface="+mn-cs"/>
              </a:rPr>
              <a:t>地区補助金は、クラブの所在する地域でも、海外でも人道的プロジェクト、奉仕プロジェクト利用できます。奨学金にも使用できます。</a:t>
            </a:r>
          </a:p>
          <a:p>
            <a:r>
              <a:rPr kumimoji="1" lang="ja-JP" altLang="ja-JP" sz="1200" kern="1200" dirty="0">
                <a:solidFill>
                  <a:schemeClr val="tx1"/>
                </a:solidFill>
                <a:effectLst/>
                <a:cs typeface="+mn-cs"/>
              </a:rPr>
              <a:t>プロジェクトは「財団の使命」に関連していることが必要です。ロータリー財団の使命とは「ロータリアンが人々の健康状態を改善し、教育への支援を高め、貧困を救済する事を通じて、世界理解、親善、平和を達成できるようにする事」です。ロータリークラブが実施する奉仕プロジェクトは、概ねこれに該当すると思います。自信をもって申請してください。</a:t>
            </a:r>
          </a:p>
          <a:p>
            <a:r>
              <a:rPr kumimoji="1" lang="ja-JP" altLang="ja-JP" sz="1200" kern="1200" dirty="0">
                <a:solidFill>
                  <a:schemeClr val="tx1"/>
                </a:solidFill>
                <a:effectLst/>
                <a:cs typeface="+mn-cs"/>
              </a:rPr>
              <a:t>そして、ロータリーに対する地域のニーズを張り起こす事業に地区補助金を利用し、メリハリのある事業にしてください。</a:t>
            </a:r>
          </a:p>
          <a:p>
            <a:r>
              <a:rPr kumimoji="1" lang="ja-JP" altLang="ja-JP" sz="1200" kern="1200" dirty="0">
                <a:solidFill>
                  <a:schemeClr val="tx1"/>
                </a:solidFill>
                <a:effectLst/>
                <a:cs typeface="+mn-cs"/>
              </a:rPr>
              <a:t>単なる○○周年事業という主旨や、寄付行為、単なる物品の寄贈が目的の事業には地区補助金は使用できません。ロータリアンが主体的に活動できるか、考えてください。</a:t>
            </a:r>
          </a:p>
          <a:p>
            <a:r>
              <a:rPr kumimoji="1" lang="ja-JP" altLang="ja-JP" sz="1200" kern="1200" dirty="0">
                <a:solidFill>
                  <a:schemeClr val="tx1"/>
                </a:solidFill>
                <a:effectLst/>
                <a:cs typeface="+mn-cs"/>
              </a:rPr>
              <a:t>ほかの団体がすでに行っている事業に相乗りすることはできません。事業を計画する段階から補助金事業にふさわしいか考慮してください。</a:t>
            </a:r>
          </a:p>
          <a:p>
            <a:endParaRPr kumimoji="1" lang="ja-JP" altLang="en-US" dirty="0"/>
          </a:p>
        </p:txBody>
      </p:sp>
    </p:spTree>
    <p:extLst>
      <p:ext uri="{BB962C8B-B14F-4D97-AF65-F5344CB8AC3E}">
        <p14:creationId xmlns:p14="http://schemas.microsoft.com/office/powerpoint/2010/main" val="171109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引き続きまして、グローバル補助金の説明をいたします。</a:t>
            </a:r>
          </a:p>
          <a:p>
            <a:endParaRPr kumimoji="1" lang="ja-JP" altLang="en-US" dirty="0"/>
          </a:p>
        </p:txBody>
      </p:sp>
    </p:spTree>
    <p:extLst>
      <p:ext uri="{BB962C8B-B14F-4D97-AF65-F5344CB8AC3E}">
        <p14:creationId xmlns:p14="http://schemas.microsoft.com/office/powerpoint/2010/main" val="214850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グローバル補助金は、規模の大きな奉仕プロジェクトや奨学金、職業研修チームの派遣などに利用することができます。</a:t>
            </a:r>
            <a:r>
              <a:rPr kumimoji="1" lang="en-US" altLang="ja-JP" sz="1200" kern="1200" dirty="0">
                <a:solidFill>
                  <a:schemeClr val="tx1"/>
                </a:solidFill>
                <a:effectLst/>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世界で必要とされるロータリーの</a:t>
            </a:r>
            <a:r>
              <a:rPr kumimoji="1" lang="en-US" altLang="ja-JP" sz="1200" kern="1200" dirty="0">
                <a:solidFill>
                  <a:schemeClr val="tx1"/>
                </a:solidFill>
                <a:effectLst/>
                <a:cs typeface="+mn-cs"/>
              </a:rPr>
              <a:t>6</a:t>
            </a:r>
            <a:r>
              <a:rPr kumimoji="1" lang="ja-JP" altLang="ja-JP" sz="1200" kern="1200" dirty="0">
                <a:solidFill>
                  <a:schemeClr val="tx1"/>
                </a:solidFill>
                <a:effectLst/>
                <a:cs typeface="+mn-cs"/>
              </a:rPr>
              <a:t>つの重点分野に関する人道的な問題を取り上げることができます。</a:t>
            </a:r>
            <a:r>
              <a:rPr kumimoji="1" lang="en-US" altLang="ja-JP" sz="1200" kern="1200" dirty="0">
                <a:solidFill>
                  <a:schemeClr val="tx1"/>
                </a:solidFill>
                <a:effectLst/>
                <a:cs typeface="+mn-cs"/>
              </a:rPr>
              <a:t>2021</a:t>
            </a:r>
            <a:r>
              <a:rPr kumimoji="1" lang="ja-JP" altLang="ja-JP" sz="1200" kern="1200" dirty="0">
                <a:solidFill>
                  <a:schemeClr val="tx1"/>
                </a:solidFill>
                <a:effectLst/>
                <a:cs typeface="+mn-cs"/>
              </a:rPr>
              <a:t>年</a:t>
            </a:r>
            <a:r>
              <a:rPr kumimoji="1" lang="en-US" altLang="ja-JP" sz="1200" kern="1200" dirty="0">
                <a:solidFill>
                  <a:schemeClr val="tx1"/>
                </a:solidFill>
                <a:effectLst/>
                <a:cs typeface="+mn-cs"/>
              </a:rPr>
              <a:t>7</a:t>
            </a:r>
            <a:r>
              <a:rPr kumimoji="1" lang="ja-JP" altLang="ja-JP" sz="1200" kern="1200" dirty="0">
                <a:solidFill>
                  <a:schemeClr val="tx1"/>
                </a:solidFill>
                <a:effectLst/>
                <a:cs typeface="+mn-cs"/>
              </a:rPr>
              <a:t>月からは、従来の</a:t>
            </a:r>
            <a:r>
              <a:rPr kumimoji="1" lang="en-US" altLang="ja-JP" sz="1200" kern="1200" dirty="0">
                <a:solidFill>
                  <a:schemeClr val="tx1"/>
                </a:solidFill>
                <a:effectLst/>
                <a:cs typeface="+mn-cs"/>
              </a:rPr>
              <a:t>6</a:t>
            </a:r>
            <a:r>
              <a:rPr kumimoji="1" lang="ja-JP" altLang="ja-JP" sz="1200" kern="1200" dirty="0">
                <a:solidFill>
                  <a:schemeClr val="tx1"/>
                </a:solidFill>
                <a:effectLst/>
                <a:cs typeface="+mn-cs"/>
              </a:rPr>
              <a:t>つの重点分野に「環境の保全」が加わり、</a:t>
            </a:r>
            <a:r>
              <a:rPr kumimoji="1" lang="en-US" altLang="ja-JP" sz="1200" kern="1200" dirty="0">
                <a:solidFill>
                  <a:schemeClr val="tx1"/>
                </a:solidFill>
                <a:effectLst/>
                <a:cs typeface="+mn-cs"/>
              </a:rPr>
              <a:t>7</a:t>
            </a:r>
            <a:r>
              <a:rPr kumimoji="1" lang="ja-JP" altLang="ja-JP" sz="1200" kern="1200" dirty="0">
                <a:solidFill>
                  <a:schemeClr val="tx1"/>
                </a:solidFill>
                <a:effectLst/>
                <a:cs typeface="+mn-cs"/>
              </a:rPr>
              <a:t>つの重点分野になります。</a:t>
            </a:r>
          </a:p>
          <a:p>
            <a:endParaRPr kumimoji="1" lang="ja-JP" altLang="en-US" dirty="0"/>
          </a:p>
        </p:txBody>
      </p:sp>
    </p:spTree>
    <p:extLst>
      <p:ext uri="{BB962C8B-B14F-4D97-AF65-F5344CB8AC3E}">
        <p14:creationId xmlns:p14="http://schemas.microsoft.com/office/powerpoint/2010/main" val="404272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lvl="0"/>
            <a:r>
              <a:rPr kumimoji="1" lang="ja-JP" altLang="ja-JP" sz="1200" kern="1200" dirty="0">
                <a:solidFill>
                  <a:schemeClr val="tx1"/>
                </a:solidFill>
                <a:effectLst/>
                <a:cs typeface="+mn-cs"/>
              </a:rPr>
              <a:t>グローバル補助金は、実施国クラブと援助国クラブの拠出金額の合計が</a:t>
            </a:r>
            <a:r>
              <a:rPr kumimoji="1" lang="en-US" altLang="ja-JP" sz="1200" kern="1200" dirty="0">
                <a:solidFill>
                  <a:schemeClr val="tx1"/>
                </a:solidFill>
                <a:effectLst/>
                <a:cs typeface="+mn-cs"/>
              </a:rPr>
              <a:t>3</a:t>
            </a:r>
            <a:r>
              <a:rPr kumimoji="1" lang="ja-JP" altLang="ja-JP" sz="1200" kern="1200" dirty="0">
                <a:solidFill>
                  <a:schemeClr val="tx1"/>
                </a:solidFill>
                <a:effectLst/>
                <a:cs typeface="+mn-cs"/>
              </a:rPr>
              <a:t>万ドル以上の奉仕プロジェクトに利用できます。実施国、援助国ともに複数のクラブが資金拠出に加わることも可能です。</a:t>
            </a:r>
          </a:p>
          <a:p>
            <a:r>
              <a:rPr kumimoji="1" lang="ja-JP" altLang="ja-JP" sz="1200" kern="1200" dirty="0">
                <a:solidFill>
                  <a:schemeClr val="tx1"/>
                </a:solidFill>
                <a:effectLst/>
                <a:cs typeface="+mn-cs"/>
              </a:rPr>
              <a:t>グローバル補助金実施事業は、成果が持続するもので、その成果が測定可能であることが必要です。</a:t>
            </a:r>
          </a:p>
          <a:p>
            <a:endParaRPr kumimoji="1" lang="ja-JP" altLang="en-US" dirty="0"/>
          </a:p>
        </p:txBody>
      </p:sp>
    </p:spTree>
    <p:extLst>
      <p:ext uri="{BB962C8B-B14F-4D97-AF65-F5344CB8AC3E}">
        <p14:creationId xmlns:p14="http://schemas.microsoft.com/office/powerpoint/2010/main" val="180226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次にグローバル補助金のプロジェクト資金計画につてご説明します。実施国、援助国から拠出される地区活動資金（</a:t>
            </a:r>
            <a:r>
              <a:rPr kumimoji="1" lang="en-US" altLang="ja-JP" sz="1200" kern="1200" dirty="0">
                <a:solidFill>
                  <a:schemeClr val="tx1"/>
                </a:solidFill>
                <a:effectLst/>
                <a:cs typeface="+mn-cs"/>
              </a:rPr>
              <a:t>DDF</a:t>
            </a:r>
            <a:r>
              <a:rPr kumimoji="1" lang="ja-JP" altLang="ja-JP" sz="1200" kern="1200" dirty="0">
                <a:solidFill>
                  <a:schemeClr val="tx1"/>
                </a:solidFill>
                <a:effectLst/>
                <a:cs typeface="+mn-cs"/>
              </a:rPr>
              <a:t>）の合計金額と同額の国際活動資金（</a:t>
            </a:r>
            <a:r>
              <a:rPr kumimoji="1" lang="en-US" altLang="ja-JP" sz="1200" kern="1200" dirty="0">
                <a:solidFill>
                  <a:schemeClr val="tx1"/>
                </a:solidFill>
                <a:effectLst/>
                <a:cs typeface="+mn-cs"/>
              </a:rPr>
              <a:t>WF</a:t>
            </a:r>
            <a:r>
              <a:rPr kumimoji="1" lang="ja-JP" altLang="ja-JP" sz="1200" kern="1200" dirty="0">
                <a:solidFill>
                  <a:schemeClr val="tx1"/>
                </a:solidFill>
                <a:effectLst/>
                <a:cs typeface="+mn-cs"/>
              </a:rPr>
              <a:t>）が上乗せされます。この図で分かりますように、実施国のクラブが</a:t>
            </a:r>
            <a:r>
              <a:rPr kumimoji="1" lang="en-US" altLang="ja-JP" sz="1200" kern="1200" dirty="0">
                <a:solidFill>
                  <a:schemeClr val="tx1"/>
                </a:solidFill>
                <a:effectLst/>
                <a:cs typeface="+mn-cs"/>
              </a:rPr>
              <a:t>3,000</a:t>
            </a:r>
            <a:r>
              <a:rPr kumimoji="1" lang="ja-JP" altLang="ja-JP" sz="1200" kern="1200" dirty="0">
                <a:solidFill>
                  <a:schemeClr val="tx1"/>
                </a:solidFill>
                <a:effectLst/>
                <a:cs typeface="+mn-cs"/>
              </a:rPr>
              <a:t>ドル、援助国のクラブが</a:t>
            </a:r>
            <a:r>
              <a:rPr kumimoji="1" lang="en-US" altLang="ja-JP" sz="1200" kern="1200" dirty="0">
                <a:solidFill>
                  <a:schemeClr val="tx1"/>
                </a:solidFill>
                <a:effectLst/>
                <a:cs typeface="+mn-cs"/>
              </a:rPr>
              <a:t>2,000</a:t>
            </a:r>
            <a:r>
              <a:rPr kumimoji="1" lang="ja-JP" altLang="ja-JP" sz="1200" kern="1200" dirty="0">
                <a:solidFill>
                  <a:schemeClr val="tx1"/>
                </a:solidFill>
                <a:effectLst/>
                <a:cs typeface="+mn-cs"/>
              </a:rPr>
              <a:t>ドル拠出しますと、総額</a:t>
            </a:r>
            <a:r>
              <a:rPr kumimoji="1" lang="en-US" altLang="ja-JP" sz="1200" kern="1200" dirty="0">
                <a:solidFill>
                  <a:schemeClr val="tx1"/>
                </a:solidFill>
                <a:effectLst/>
                <a:cs typeface="+mn-cs"/>
              </a:rPr>
              <a:t>35,000</a:t>
            </a:r>
            <a:r>
              <a:rPr kumimoji="1" lang="ja-JP" altLang="ja-JP" sz="1200" kern="1200" dirty="0">
                <a:solidFill>
                  <a:schemeClr val="tx1"/>
                </a:solidFill>
                <a:effectLst/>
                <a:cs typeface="+mn-cs"/>
              </a:rPr>
              <a:t>ドルの事業を実施できることになります。</a:t>
            </a:r>
          </a:p>
          <a:p>
            <a:endParaRPr kumimoji="1" lang="ja-JP" altLang="en-US" dirty="0"/>
          </a:p>
        </p:txBody>
      </p:sp>
    </p:spTree>
    <p:extLst>
      <p:ext uri="{BB962C8B-B14F-4D97-AF65-F5344CB8AC3E}">
        <p14:creationId xmlns:p14="http://schemas.microsoft.com/office/powerpoint/2010/main" val="344733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xfrm>
            <a:off x="1247775" y="1279525"/>
            <a:ext cx="4603750" cy="3452813"/>
          </a:xfrm>
          <a:prstGeom prst="rect">
            <a:avLst/>
          </a:prstGeo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ノート プレースホルダー 2"/>
          <p:cNvSpPr>
            <a:spLocks noGrp="1"/>
          </p:cNvSpPr>
          <p:nvPr>
            <p:ph type="body" idx="1"/>
          </p:nvPr>
        </p:nvSpPr>
        <p:spPr>
          <a:xfrm>
            <a:off x="709931" y="4925413"/>
            <a:ext cx="5679440" cy="402987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kumimoji="1" lang="ja-JP" altLang="ja-JP" sz="1200" kern="1200" dirty="0">
                <a:solidFill>
                  <a:schemeClr val="tx1"/>
                </a:solidFill>
                <a:effectLst/>
                <a:cs typeface="+mn-cs"/>
              </a:rPr>
              <a:t>グローバル補助金を利用するには概ね次のような</a:t>
            </a:r>
            <a:r>
              <a:rPr kumimoji="1" lang="en-US" altLang="ja-JP" sz="1200" kern="1200" dirty="0">
                <a:solidFill>
                  <a:schemeClr val="tx1"/>
                </a:solidFill>
                <a:effectLst/>
                <a:cs typeface="+mn-cs"/>
              </a:rPr>
              <a:t>9</a:t>
            </a:r>
            <a:r>
              <a:rPr kumimoji="1" lang="ja-JP" altLang="ja-JP" sz="1200" kern="1200" dirty="0">
                <a:solidFill>
                  <a:schemeClr val="tx1"/>
                </a:solidFill>
                <a:effectLst/>
                <a:cs typeface="+mn-cs"/>
              </a:rPr>
              <a:t>つのステップになります。</a:t>
            </a:r>
          </a:p>
          <a:p>
            <a:r>
              <a:rPr kumimoji="1" lang="ja-JP" altLang="ja-JP" sz="1200" kern="1200" dirty="0">
                <a:solidFill>
                  <a:schemeClr val="tx1"/>
                </a:solidFill>
                <a:effectLst/>
                <a:cs typeface="+mn-cs"/>
              </a:rPr>
              <a:t>まず、グローバル補助金事業を立案されましたらロータリー財団補助金小委員会に地区活動資金（</a:t>
            </a:r>
            <a:r>
              <a:rPr kumimoji="1" lang="en-US" altLang="ja-JP" sz="1200" kern="1200" dirty="0">
                <a:solidFill>
                  <a:schemeClr val="tx1"/>
                </a:solidFill>
                <a:effectLst/>
                <a:cs typeface="+mn-cs"/>
              </a:rPr>
              <a:t>DDF</a:t>
            </a:r>
            <a:r>
              <a:rPr kumimoji="1" lang="ja-JP" altLang="ja-JP" sz="1200" kern="1200" dirty="0">
                <a:solidFill>
                  <a:schemeClr val="tx1"/>
                </a:solidFill>
                <a:effectLst/>
                <a:cs typeface="+mn-cs"/>
              </a:rPr>
              <a:t>）申請書を提出してください。地区に申請していただきますと、補助金小委員会ではその事業の精査をします。そして、申請クラブに追加情報の提示を求めていくことがあります。また、ロータリー財団（</a:t>
            </a:r>
            <a:r>
              <a:rPr kumimoji="1" lang="en-US" altLang="ja-JP" sz="1200" kern="1200" dirty="0">
                <a:solidFill>
                  <a:schemeClr val="tx1"/>
                </a:solidFill>
                <a:effectLst/>
                <a:cs typeface="+mn-cs"/>
              </a:rPr>
              <a:t>TRF</a:t>
            </a:r>
            <a:r>
              <a:rPr kumimoji="1" lang="ja-JP" altLang="ja-JP" sz="1200" kern="1200" dirty="0">
                <a:solidFill>
                  <a:schemeClr val="tx1"/>
                </a:solidFill>
                <a:effectLst/>
                <a:cs typeface="+mn-cs"/>
              </a:rPr>
              <a:t>）からも質問が来る場合もあります。こうした手続きが煩わしく思われることもありますが、このプロセスを行うことにより事業内容が磨かれより良い活動になっていくことも多々あります。ぜひ世界でよいことをするために果敢に申請ください。</a:t>
            </a:r>
          </a:p>
          <a:p>
            <a:endParaRPr lang="ja-JP" altLang="en-US" dirty="0"/>
          </a:p>
        </p:txBody>
      </p:sp>
    </p:spTree>
    <p:extLst>
      <p:ext uri="{BB962C8B-B14F-4D97-AF65-F5344CB8AC3E}">
        <p14:creationId xmlns:p14="http://schemas.microsoft.com/office/powerpoint/2010/main" val="696617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この用紙が、</a:t>
            </a:r>
            <a:r>
              <a:rPr kumimoji="1" lang="en-US" altLang="ja-JP" sz="1200" kern="1200" dirty="0">
                <a:solidFill>
                  <a:schemeClr val="tx1"/>
                </a:solidFill>
                <a:effectLst/>
                <a:cs typeface="+mn-cs"/>
              </a:rPr>
              <a:t>2630</a:t>
            </a:r>
            <a:r>
              <a:rPr kumimoji="1" lang="ja-JP" altLang="ja-JP" sz="1200" kern="1200" dirty="0">
                <a:solidFill>
                  <a:schemeClr val="tx1"/>
                </a:solidFill>
                <a:effectLst/>
                <a:cs typeface="+mn-cs"/>
              </a:rPr>
              <a:t>地区ロータリー財団部門補助金小委員会に提出していただきます地区活動資金（</a:t>
            </a:r>
            <a:r>
              <a:rPr kumimoji="1" lang="en-US" altLang="ja-JP" sz="1200" kern="1200" dirty="0">
                <a:solidFill>
                  <a:schemeClr val="tx1"/>
                </a:solidFill>
                <a:effectLst/>
                <a:cs typeface="+mn-cs"/>
              </a:rPr>
              <a:t>DDF</a:t>
            </a:r>
            <a:r>
              <a:rPr kumimoji="1" lang="ja-JP" altLang="ja-JP" sz="1200" kern="1200" dirty="0">
                <a:solidFill>
                  <a:schemeClr val="tx1"/>
                </a:solidFill>
                <a:effectLst/>
                <a:cs typeface="+mn-cs"/>
              </a:rPr>
              <a:t>）の使用申請書です。これにより、</a:t>
            </a:r>
            <a:r>
              <a:rPr kumimoji="1" lang="en-US" altLang="ja-JP" sz="1200" kern="1200" dirty="0">
                <a:solidFill>
                  <a:schemeClr val="tx1"/>
                </a:solidFill>
                <a:effectLst/>
                <a:cs typeface="+mn-cs"/>
              </a:rPr>
              <a:t>DDF</a:t>
            </a:r>
            <a:r>
              <a:rPr kumimoji="1" lang="ja-JP" altLang="ja-JP" sz="1200" kern="1200" dirty="0">
                <a:solidFill>
                  <a:schemeClr val="tx1"/>
                </a:solidFill>
                <a:effectLst/>
                <a:cs typeface="+mn-cs"/>
              </a:rPr>
              <a:t>の使用承認を経て申請クラブよりオンラインで直接</a:t>
            </a:r>
            <a:r>
              <a:rPr kumimoji="1" lang="en-US" altLang="ja-JP" sz="1200" kern="1200" dirty="0">
                <a:solidFill>
                  <a:schemeClr val="tx1"/>
                </a:solidFill>
                <a:effectLst/>
                <a:cs typeface="+mn-cs"/>
              </a:rPr>
              <a:t>TRF</a:t>
            </a:r>
            <a:r>
              <a:rPr kumimoji="1" lang="ja-JP" altLang="ja-JP" sz="1200" kern="1200" dirty="0">
                <a:solidFill>
                  <a:schemeClr val="tx1"/>
                </a:solidFill>
                <a:effectLst/>
                <a:cs typeface="+mn-cs"/>
              </a:rPr>
              <a:t>に申請していただきます。</a:t>
            </a:r>
          </a:p>
          <a:p>
            <a:endParaRPr kumimoji="1" lang="ja-JP" altLang="en-US" dirty="0"/>
          </a:p>
        </p:txBody>
      </p:sp>
    </p:spTree>
    <p:extLst>
      <p:ext uri="{BB962C8B-B14F-4D97-AF65-F5344CB8AC3E}">
        <p14:creationId xmlns:p14="http://schemas.microsoft.com/office/powerpoint/2010/main" val="77379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lvl="0"/>
            <a:r>
              <a:rPr kumimoji="1" lang="ja-JP" altLang="ja-JP" sz="1200" kern="1200" dirty="0">
                <a:solidFill>
                  <a:schemeClr val="tx1"/>
                </a:solidFill>
                <a:effectLst/>
                <a:cs typeface="+mn-cs"/>
              </a:rPr>
              <a:t>現在のロータリー財団の補助金制度は「新しい夢計画」として</a:t>
            </a:r>
            <a:r>
              <a:rPr kumimoji="1" lang="en-US" altLang="ja-JP" sz="1200" kern="1200" dirty="0">
                <a:solidFill>
                  <a:schemeClr val="tx1"/>
                </a:solidFill>
                <a:effectLst/>
                <a:cs typeface="+mn-cs"/>
              </a:rPr>
              <a:t>2013</a:t>
            </a:r>
            <a:r>
              <a:rPr kumimoji="1" lang="ja-JP" altLang="ja-JP" sz="1200" kern="1200" dirty="0">
                <a:solidFill>
                  <a:schemeClr val="tx1"/>
                </a:solidFill>
                <a:effectLst/>
                <a:cs typeface="+mn-cs"/>
              </a:rPr>
              <a:t>‐</a:t>
            </a:r>
            <a:r>
              <a:rPr kumimoji="1" lang="en-US" altLang="ja-JP" sz="1200" kern="1200" dirty="0">
                <a:solidFill>
                  <a:schemeClr val="tx1"/>
                </a:solidFill>
                <a:effectLst/>
                <a:cs typeface="+mn-cs"/>
              </a:rPr>
              <a:t>14</a:t>
            </a:r>
            <a:r>
              <a:rPr kumimoji="1" lang="ja-JP" altLang="ja-JP" sz="1200" kern="1200" dirty="0">
                <a:solidFill>
                  <a:schemeClr val="tx1"/>
                </a:solidFill>
                <a:effectLst/>
                <a:cs typeface="+mn-cs"/>
              </a:rPr>
              <a:t>年度より始まりました。</a:t>
            </a:r>
          </a:p>
          <a:p>
            <a:r>
              <a:rPr kumimoji="1" lang="ja-JP" altLang="ja-JP" sz="1200" kern="1200" dirty="0">
                <a:solidFill>
                  <a:schemeClr val="tx1"/>
                </a:solidFill>
                <a:effectLst/>
                <a:cs typeface="+mn-cs"/>
              </a:rPr>
              <a:t>この補助金制度はロータリアン皆様からの年次基金寄付（ＥＲＥＹ）を財源としているものです。</a:t>
            </a:r>
          </a:p>
          <a:p>
            <a:r>
              <a:rPr kumimoji="1" lang="ja-JP" altLang="ja-JP" sz="1200" kern="1200" dirty="0">
                <a:solidFill>
                  <a:schemeClr val="tx1"/>
                </a:solidFill>
                <a:effectLst/>
                <a:cs typeface="+mn-cs"/>
              </a:rPr>
              <a:t>この制度の特徴は</a:t>
            </a:r>
            <a:r>
              <a:rPr kumimoji="1" lang="en-US" altLang="ja-JP" sz="1200" kern="1200" dirty="0">
                <a:solidFill>
                  <a:schemeClr val="tx1"/>
                </a:solidFill>
                <a:effectLst/>
                <a:cs typeface="+mn-cs"/>
              </a:rPr>
              <a:t>5</a:t>
            </a:r>
            <a:r>
              <a:rPr kumimoji="1" lang="ja-JP" altLang="ja-JP" sz="1200" kern="1200" dirty="0">
                <a:solidFill>
                  <a:schemeClr val="tx1"/>
                </a:solidFill>
                <a:effectLst/>
                <a:cs typeface="+mn-cs"/>
              </a:rPr>
              <a:t>つ有ります。</a:t>
            </a:r>
          </a:p>
          <a:p>
            <a:r>
              <a:rPr kumimoji="1" lang="ja-JP" altLang="ja-JP" sz="1200" kern="1200" dirty="0">
                <a:solidFill>
                  <a:schemeClr val="tx1"/>
                </a:solidFill>
                <a:effectLst/>
                <a:cs typeface="+mn-cs"/>
              </a:rPr>
              <a:t>まず第</a:t>
            </a:r>
            <a:r>
              <a:rPr kumimoji="1" lang="en-US" altLang="ja-JP" sz="1200" kern="1200" dirty="0">
                <a:solidFill>
                  <a:schemeClr val="tx1"/>
                </a:solidFill>
                <a:effectLst/>
                <a:cs typeface="+mn-cs"/>
              </a:rPr>
              <a:t>1</a:t>
            </a:r>
            <a:r>
              <a:rPr kumimoji="1" lang="ja-JP" altLang="ja-JP" sz="1200" kern="1200" dirty="0">
                <a:solidFill>
                  <a:schemeClr val="tx1"/>
                </a:solidFill>
                <a:effectLst/>
                <a:cs typeface="+mn-cs"/>
              </a:rPr>
              <a:t>にプログラムを簡素化して申請手続きや管理事務を分かり易くしました。皆さんからの寄付金が補助金になるまでのお金の流れを明確にしました。</a:t>
            </a:r>
          </a:p>
          <a:p>
            <a:r>
              <a:rPr kumimoji="1" lang="en-US" altLang="ja-JP" sz="1200" kern="1200" dirty="0">
                <a:solidFill>
                  <a:schemeClr val="tx1"/>
                </a:solidFill>
                <a:effectLst/>
                <a:cs typeface="+mn-cs"/>
              </a:rPr>
              <a:t>2</a:t>
            </a:r>
            <a:r>
              <a:rPr kumimoji="1" lang="ja-JP" altLang="ja-JP" sz="1200" kern="1200" dirty="0">
                <a:solidFill>
                  <a:schemeClr val="tx1"/>
                </a:solidFill>
                <a:effectLst/>
                <a:cs typeface="+mn-cs"/>
              </a:rPr>
              <a:t>番目に、ロータリアンが主体的に活動するプロジェクトに優先的に補助金を使えるようにしました。</a:t>
            </a:r>
          </a:p>
          <a:p>
            <a:r>
              <a:rPr kumimoji="1" lang="en-US" altLang="ja-JP" sz="1200" kern="1200" dirty="0">
                <a:solidFill>
                  <a:schemeClr val="tx1"/>
                </a:solidFill>
                <a:effectLst/>
                <a:cs typeface="+mn-cs"/>
              </a:rPr>
              <a:t>3</a:t>
            </a:r>
            <a:r>
              <a:rPr kumimoji="1" lang="ja-JP" altLang="ja-JP" sz="1200" kern="1200" dirty="0">
                <a:solidFill>
                  <a:schemeClr val="tx1"/>
                </a:solidFill>
                <a:effectLst/>
                <a:cs typeface="+mn-cs"/>
              </a:rPr>
              <a:t>番目に、クラブの所在する地元でも、海外でも使用する事ができます。</a:t>
            </a:r>
          </a:p>
          <a:p>
            <a:r>
              <a:rPr kumimoji="1" lang="en-US" altLang="ja-JP" sz="1200" kern="1200" dirty="0">
                <a:solidFill>
                  <a:schemeClr val="tx1"/>
                </a:solidFill>
                <a:effectLst/>
                <a:cs typeface="+mn-cs"/>
              </a:rPr>
              <a:t>4</a:t>
            </a:r>
            <a:r>
              <a:rPr kumimoji="1" lang="ja-JP" altLang="ja-JP" sz="1200" kern="1200" dirty="0">
                <a:solidFill>
                  <a:schemeClr val="tx1"/>
                </a:solidFill>
                <a:effectLst/>
                <a:cs typeface="+mn-cs"/>
              </a:rPr>
              <a:t>番目に、補助金に対する地区の権限・決定権を大きくしました。</a:t>
            </a:r>
          </a:p>
          <a:p>
            <a:r>
              <a:rPr kumimoji="1" lang="en-US" altLang="ja-JP" sz="1200" kern="1200" dirty="0">
                <a:solidFill>
                  <a:schemeClr val="tx1"/>
                </a:solidFill>
                <a:effectLst/>
                <a:cs typeface="+mn-cs"/>
              </a:rPr>
              <a:t>5</a:t>
            </a:r>
            <a:r>
              <a:rPr kumimoji="1" lang="ja-JP" altLang="ja-JP" sz="1200" kern="1200" dirty="0">
                <a:solidFill>
                  <a:schemeClr val="tx1"/>
                </a:solidFill>
                <a:effectLst/>
                <a:cs typeface="+mn-cs"/>
              </a:rPr>
              <a:t>番目に、補助金を使ったメリハリのある奉仕プロジェクトを行うことによりロータリーの公共イメージを上げることにつながります。</a:t>
            </a:r>
          </a:p>
          <a:p>
            <a:endParaRPr lang="en-US" altLang="ja-JP" sz="1400" dirty="0"/>
          </a:p>
        </p:txBody>
      </p:sp>
    </p:spTree>
    <p:extLst>
      <p:ext uri="{BB962C8B-B14F-4D97-AF65-F5344CB8AC3E}">
        <p14:creationId xmlns:p14="http://schemas.microsoft.com/office/powerpoint/2010/main" val="3617977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グローバル補助金事業に興味があり、プロジェクトの立案が進んでいても、いざ申請書を作るとなるとなかなか難しいと思われる方もあります。そのような方のために、これから実例をご紹介しますので参考にしてください。昨年、岐阜加納ロータリークラブが行いました事業でご説明します。これは、タイのロータリークラブが実施国側で岐阜加納ロータリークラブが援助国側となります。タイのクラビ病院に高度な救命機器を寄贈する事業です。</a:t>
            </a:r>
          </a:p>
          <a:p>
            <a:endParaRPr kumimoji="1" lang="ja-JP" altLang="en-US" dirty="0"/>
          </a:p>
        </p:txBody>
      </p:sp>
    </p:spTree>
    <p:extLst>
      <p:ext uri="{BB962C8B-B14F-4D97-AF65-F5344CB8AC3E}">
        <p14:creationId xmlns:p14="http://schemas.microsoft.com/office/powerpoint/2010/main" val="2538301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写真のような様々な機器をクラビ病院に寄贈しました。しかし、機器を寄贈するだけに事業ではグローバル補助金は承認されません。グローバル補助金承認の要は、成果の持続の可能性です。</a:t>
            </a:r>
          </a:p>
          <a:p>
            <a:endParaRPr kumimoji="1" lang="ja-JP" altLang="en-US" dirty="0"/>
          </a:p>
        </p:txBody>
      </p:sp>
    </p:spTree>
    <p:extLst>
      <p:ext uri="{BB962C8B-B14F-4D97-AF65-F5344CB8AC3E}">
        <p14:creationId xmlns:p14="http://schemas.microsoft.com/office/powerpoint/2010/main" val="3531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よって、このプロジェクトでは「研修プログラムの実施」を行うことが重要なポイントでした。「研修プログラムの実施」はどんな意味を持つっているのでしょうか？グローバル補助金の承認には成果の持続性の可能性が問われます。「研修プログラムの実施」を加えることにより、成果の持続性を担保することができました。</a:t>
            </a:r>
          </a:p>
          <a:p>
            <a:endParaRPr kumimoji="1" lang="ja-JP" altLang="en-US" dirty="0"/>
          </a:p>
        </p:txBody>
      </p:sp>
    </p:spTree>
    <p:extLst>
      <p:ext uri="{BB962C8B-B14F-4D97-AF65-F5344CB8AC3E}">
        <p14:creationId xmlns:p14="http://schemas.microsoft.com/office/powerpoint/2010/main" val="2061976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ご覧いただいている写真は、クラビ病院の医師たちによる一般の人たちへの研修風景です。</a:t>
            </a:r>
          </a:p>
          <a:p>
            <a:endParaRPr kumimoji="1" lang="ja-JP" altLang="en-US" dirty="0"/>
          </a:p>
        </p:txBody>
      </p:sp>
    </p:spTree>
    <p:extLst>
      <p:ext uri="{BB962C8B-B14F-4D97-AF65-F5344CB8AC3E}">
        <p14:creationId xmlns:p14="http://schemas.microsoft.com/office/powerpoint/2010/main" val="2277002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次の写真は、</a:t>
            </a:r>
            <a:r>
              <a:rPr kumimoji="1" lang="en-US" altLang="ja-JP" sz="1200" kern="1200" dirty="0">
                <a:solidFill>
                  <a:schemeClr val="tx1"/>
                </a:solidFill>
                <a:effectLst/>
                <a:cs typeface="+mn-cs"/>
              </a:rPr>
              <a:t>63</a:t>
            </a:r>
            <a:r>
              <a:rPr kumimoji="1" lang="ja-JP" altLang="ja-JP" sz="1200" kern="1200" dirty="0">
                <a:solidFill>
                  <a:schemeClr val="tx1"/>
                </a:solidFill>
                <a:effectLst/>
                <a:cs typeface="+mn-cs"/>
              </a:rPr>
              <a:t>人のインターアクトとロータリアンに</a:t>
            </a:r>
            <a:r>
              <a:rPr kumimoji="1" lang="en-US" altLang="ja-JP" sz="1200" kern="1200" dirty="0">
                <a:solidFill>
                  <a:schemeClr val="tx1"/>
                </a:solidFill>
                <a:effectLst/>
                <a:cs typeface="+mn-cs"/>
              </a:rPr>
              <a:t>AED</a:t>
            </a:r>
            <a:r>
              <a:rPr kumimoji="1" lang="ja-JP" altLang="ja-JP" sz="1200" kern="1200" dirty="0">
                <a:solidFill>
                  <a:schemeClr val="tx1"/>
                </a:solidFill>
                <a:effectLst/>
                <a:cs typeface="+mn-cs"/>
              </a:rPr>
              <a:t>の使い方など応急処置の研修を実施しているところです。</a:t>
            </a:r>
          </a:p>
          <a:p>
            <a:endParaRPr kumimoji="1" lang="ja-JP" altLang="en-US" dirty="0"/>
          </a:p>
        </p:txBody>
      </p:sp>
    </p:spTree>
    <p:extLst>
      <p:ext uri="{BB962C8B-B14F-4D97-AF65-F5344CB8AC3E}">
        <p14:creationId xmlns:p14="http://schemas.microsoft.com/office/powerpoint/2010/main" val="3815619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また、医療関係者や救急救命隊員への研修も行いました。</a:t>
            </a:r>
          </a:p>
          <a:p>
            <a:endParaRPr kumimoji="1" lang="ja-JP" altLang="en-US" dirty="0"/>
          </a:p>
        </p:txBody>
      </p:sp>
    </p:spTree>
    <p:extLst>
      <p:ext uri="{BB962C8B-B14F-4D97-AF65-F5344CB8AC3E}">
        <p14:creationId xmlns:p14="http://schemas.microsoft.com/office/powerpoint/2010/main" val="462929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cs typeface="+mn-cs"/>
              </a:rPr>
              <a:t>この、岐阜加納ロータリークラブのグローバル補助金事業で実施までのステップを見てみましょう。</a:t>
            </a:r>
            <a:r>
              <a:rPr kumimoji="1" lang="en-US" altLang="ja-JP" sz="1200" kern="1200" dirty="0">
                <a:solidFill>
                  <a:schemeClr val="tx1"/>
                </a:solidFill>
                <a:effectLst/>
                <a:cs typeface="+mn-cs"/>
              </a:rPr>
              <a:t>2019</a:t>
            </a:r>
            <a:r>
              <a:rPr kumimoji="1" lang="ja-JP" altLang="ja-JP" sz="1200" kern="1200" dirty="0">
                <a:solidFill>
                  <a:schemeClr val="tx1"/>
                </a:solidFill>
                <a:effectLst/>
                <a:cs typeface="+mn-cs"/>
              </a:rPr>
              <a:t>年</a:t>
            </a:r>
            <a:r>
              <a:rPr kumimoji="1" lang="en-US" altLang="ja-JP" sz="1200" kern="1200" dirty="0">
                <a:solidFill>
                  <a:schemeClr val="tx1"/>
                </a:solidFill>
                <a:effectLst/>
                <a:cs typeface="+mn-cs"/>
              </a:rPr>
              <a:t>1</a:t>
            </a:r>
            <a:r>
              <a:rPr kumimoji="1" lang="ja-JP" altLang="ja-JP" sz="1200" kern="1200" dirty="0">
                <a:solidFill>
                  <a:schemeClr val="tx1"/>
                </a:solidFill>
                <a:effectLst/>
                <a:cs typeface="+mn-cs"/>
              </a:rPr>
              <a:t>月にプロジェクトの計画が持ち上がりました。翌月の理事会で、補助金申請を決めました。</a:t>
            </a:r>
            <a:r>
              <a:rPr kumimoji="1" lang="en-US" altLang="ja-JP" sz="1200" kern="1200" dirty="0">
                <a:solidFill>
                  <a:schemeClr val="tx1"/>
                </a:solidFill>
                <a:effectLst/>
                <a:cs typeface="+mn-cs"/>
              </a:rPr>
              <a:t>3</a:t>
            </a:r>
            <a:r>
              <a:rPr kumimoji="1" lang="ja-JP" altLang="ja-JP" sz="1200" kern="1200" dirty="0">
                <a:solidFill>
                  <a:schemeClr val="tx1"/>
                </a:solidFill>
                <a:effectLst/>
                <a:cs typeface="+mn-cs"/>
              </a:rPr>
              <a:t>月にはクラビ病院、岐阜加納ロータリークラブ、リヨンクラビロータリークラブが合意し、リヨンクラビロータリークラブが申請手続きを開始しました。</a:t>
            </a:r>
          </a:p>
          <a:p>
            <a:r>
              <a:rPr kumimoji="1" lang="ja-JP" altLang="ja-JP" sz="1200" kern="1200" dirty="0">
                <a:solidFill>
                  <a:schemeClr val="tx1"/>
                </a:solidFill>
                <a:effectLst/>
                <a:cs typeface="+mn-cs"/>
              </a:rPr>
              <a:t>この時点で岐阜加納ロータリークラブは、地区活動資金（</a:t>
            </a:r>
            <a:r>
              <a:rPr kumimoji="1" lang="en-US" altLang="ja-JP" sz="1200" kern="1200" dirty="0">
                <a:solidFill>
                  <a:schemeClr val="tx1"/>
                </a:solidFill>
                <a:effectLst/>
                <a:cs typeface="+mn-cs"/>
              </a:rPr>
              <a:t>DDF</a:t>
            </a:r>
            <a:r>
              <a:rPr kumimoji="1" lang="ja-JP" altLang="ja-JP" sz="1200" kern="1200" dirty="0">
                <a:solidFill>
                  <a:schemeClr val="tx1"/>
                </a:solidFill>
                <a:effectLst/>
                <a:cs typeface="+mn-cs"/>
              </a:rPr>
              <a:t>）に申請をしました。</a:t>
            </a:r>
            <a:r>
              <a:rPr kumimoji="1" lang="en-US" altLang="ja-JP" sz="1200" kern="1200" dirty="0">
                <a:solidFill>
                  <a:schemeClr val="tx1"/>
                </a:solidFill>
                <a:effectLst/>
                <a:cs typeface="+mn-cs"/>
              </a:rPr>
              <a:t>7</a:t>
            </a:r>
            <a:r>
              <a:rPr kumimoji="1" lang="ja-JP" altLang="ja-JP" sz="1200" kern="1200" dirty="0">
                <a:solidFill>
                  <a:schemeClr val="tx1"/>
                </a:solidFill>
                <a:effectLst/>
                <a:cs typeface="+mn-cs"/>
              </a:rPr>
              <a:t>月にリヨンクラビロータリークラブが申請手続きを完了しました。</a:t>
            </a:r>
            <a:r>
              <a:rPr kumimoji="1" lang="en-US" altLang="ja-JP" sz="1200" kern="1200" dirty="0">
                <a:solidFill>
                  <a:schemeClr val="tx1"/>
                </a:solidFill>
                <a:effectLst/>
                <a:cs typeface="+mn-cs"/>
              </a:rPr>
              <a:t>8</a:t>
            </a:r>
            <a:r>
              <a:rPr kumimoji="1" lang="ja-JP" altLang="ja-JP" sz="1200" kern="1200" dirty="0">
                <a:solidFill>
                  <a:schemeClr val="tx1"/>
                </a:solidFill>
                <a:effectLst/>
                <a:cs typeface="+mn-cs"/>
              </a:rPr>
              <a:t>月に入り</a:t>
            </a:r>
            <a:r>
              <a:rPr kumimoji="1" lang="en-US" altLang="ja-JP" sz="1200" kern="1200" dirty="0">
                <a:solidFill>
                  <a:schemeClr val="tx1"/>
                </a:solidFill>
                <a:effectLst/>
                <a:cs typeface="+mn-cs"/>
              </a:rPr>
              <a:t>2630</a:t>
            </a:r>
            <a:r>
              <a:rPr kumimoji="1" lang="ja-JP" altLang="ja-JP" sz="1200" kern="1200" dirty="0">
                <a:solidFill>
                  <a:schemeClr val="tx1"/>
                </a:solidFill>
                <a:effectLst/>
                <a:cs typeface="+mn-cs"/>
              </a:rPr>
              <a:t>地区ガバナー、ロータリー財団部門委員長が承認しました。</a:t>
            </a:r>
          </a:p>
          <a:p>
            <a:r>
              <a:rPr kumimoji="1" lang="ja-JP" altLang="ja-JP" sz="1200" kern="1200" dirty="0">
                <a:solidFill>
                  <a:schemeClr val="tx1"/>
                </a:solidFill>
                <a:effectLst/>
                <a:cs typeface="+mn-cs"/>
              </a:rPr>
              <a:t>そして、</a:t>
            </a:r>
            <a:r>
              <a:rPr kumimoji="1" lang="en-US" altLang="ja-JP" sz="1200" kern="1200" dirty="0">
                <a:solidFill>
                  <a:schemeClr val="tx1"/>
                </a:solidFill>
                <a:effectLst/>
                <a:cs typeface="+mn-cs"/>
              </a:rPr>
              <a:t>9</a:t>
            </a:r>
            <a:r>
              <a:rPr kumimoji="1" lang="ja-JP" altLang="ja-JP" sz="1200" kern="1200" dirty="0">
                <a:solidFill>
                  <a:schemeClr val="tx1"/>
                </a:solidFill>
                <a:effectLst/>
                <a:cs typeface="+mn-cs"/>
              </a:rPr>
              <a:t>月にロータリー財団（</a:t>
            </a:r>
            <a:r>
              <a:rPr kumimoji="1" lang="en-US" altLang="ja-JP" sz="1200" kern="1200" dirty="0">
                <a:solidFill>
                  <a:schemeClr val="tx1"/>
                </a:solidFill>
                <a:effectLst/>
                <a:cs typeface="+mn-cs"/>
              </a:rPr>
              <a:t>TRF</a:t>
            </a:r>
            <a:r>
              <a:rPr kumimoji="1" lang="ja-JP" altLang="ja-JP" sz="1200" kern="1200" dirty="0">
                <a:solidFill>
                  <a:schemeClr val="tx1"/>
                </a:solidFill>
                <a:effectLst/>
                <a:cs typeface="+mn-cs"/>
              </a:rPr>
              <a:t>）の承認をいただきました</a:t>
            </a:r>
            <a:endParaRPr kumimoji="1" lang="ja-JP" altLang="en-US" dirty="0"/>
          </a:p>
        </p:txBody>
      </p:sp>
    </p:spTree>
    <p:extLst>
      <p:ext uri="{BB962C8B-B14F-4D97-AF65-F5344CB8AC3E}">
        <p14:creationId xmlns:p14="http://schemas.microsoft.com/office/powerpoint/2010/main" val="574980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cs typeface="+mn-cs"/>
              </a:rPr>
              <a:t>10</a:t>
            </a:r>
            <a:r>
              <a:rPr kumimoji="1" lang="ja-JP" altLang="ja-JP" sz="1200" kern="1200" dirty="0">
                <a:solidFill>
                  <a:schemeClr val="tx1"/>
                </a:solidFill>
                <a:effectLst/>
                <a:cs typeface="+mn-cs"/>
              </a:rPr>
              <a:t>月に入り岐阜加納ロータリークラブがクラブ拠出金</a:t>
            </a:r>
            <a:r>
              <a:rPr kumimoji="1" lang="en-US" altLang="ja-JP" sz="1200" kern="1200" dirty="0">
                <a:solidFill>
                  <a:schemeClr val="tx1"/>
                </a:solidFill>
                <a:effectLst/>
                <a:cs typeface="+mn-cs"/>
              </a:rPr>
              <a:t>2000</a:t>
            </a:r>
            <a:r>
              <a:rPr kumimoji="1" lang="ja-JP" altLang="ja-JP" sz="1200" kern="1200" dirty="0">
                <a:solidFill>
                  <a:schemeClr val="tx1"/>
                </a:solidFill>
                <a:effectLst/>
                <a:cs typeface="+mn-cs"/>
              </a:rPr>
              <a:t>ドルを</a:t>
            </a:r>
            <a:r>
              <a:rPr kumimoji="1" lang="en-US" altLang="ja-JP" sz="1200" kern="1200" dirty="0">
                <a:solidFill>
                  <a:schemeClr val="tx1"/>
                </a:solidFill>
                <a:effectLst/>
                <a:cs typeface="+mn-cs"/>
              </a:rPr>
              <a:t>TRF</a:t>
            </a:r>
            <a:r>
              <a:rPr kumimoji="1" lang="ja-JP" altLang="ja-JP" sz="1200" kern="1200" dirty="0">
                <a:solidFill>
                  <a:schemeClr val="tx1"/>
                </a:solidFill>
                <a:effectLst/>
                <a:cs typeface="+mn-cs"/>
              </a:rPr>
              <a:t>に送金しました。</a:t>
            </a:r>
            <a:r>
              <a:rPr kumimoji="1" lang="en-US" altLang="ja-JP" sz="1200" kern="1200" dirty="0">
                <a:solidFill>
                  <a:schemeClr val="tx1"/>
                </a:solidFill>
                <a:effectLst/>
                <a:cs typeface="+mn-cs"/>
              </a:rPr>
              <a:t>2630</a:t>
            </a:r>
            <a:r>
              <a:rPr kumimoji="1" lang="ja-JP" altLang="ja-JP" sz="1200" kern="1200" dirty="0">
                <a:solidFill>
                  <a:schemeClr val="tx1"/>
                </a:solidFill>
                <a:effectLst/>
                <a:cs typeface="+mn-cs"/>
              </a:rPr>
              <a:t>地区が</a:t>
            </a:r>
            <a:r>
              <a:rPr kumimoji="1" lang="en-US" altLang="ja-JP" sz="1200" kern="1200" dirty="0">
                <a:solidFill>
                  <a:schemeClr val="tx1"/>
                </a:solidFill>
                <a:effectLst/>
                <a:cs typeface="+mn-cs"/>
              </a:rPr>
              <a:t>DDF10,000</a:t>
            </a:r>
            <a:r>
              <a:rPr kumimoji="1" lang="ja-JP" altLang="ja-JP" sz="1200" kern="1200" dirty="0">
                <a:solidFill>
                  <a:schemeClr val="tx1"/>
                </a:solidFill>
                <a:effectLst/>
                <a:cs typeface="+mn-cs"/>
              </a:rPr>
              <a:t>ドルを送金しました。</a:t>
            </a:r>
            <a:r>
              <a:rPr kumimoji="1" lang="en-US" altLang="ja-JP" sz="1200" kern="1200" dirty="0">
                <a:solidFill>
                  <a:schemeClr val="tx1"/>
                </a:solidFill>
                <a:effectLst/>
                <a:cs typeface="+mn-cs"/>
              </a:rPr>
              <a:t>TRF</a:t>
            </a:r>
            <a:r>
              <a:rPr kumimoji="1" lang="ja-JP" altLang="ja-JP" sz="1200" kern="1200" dirty="0">
                <a:solidFill>
                  <a:schemeClr val="tx1"/>
                </a:solidFill>
                <a:effectLst/>
                <a:cs typeface="+mn-cs"/>
              </a:rPr>
              <a:t>からリヨンクラビロータリークラブに</a:t>
            </a:r>
            <a:r>
              <a:rPr kumimoji="1" lang="en-US" altLang="ja-JP" sz="1200" kern="1200" dirty="0">
                <a:solidFill>
                  <a:schemeClr val="tx1"/>
                </a:solidFill>
                <a:effectLst/>
                <a:cs typeface="+mn-cs"/>
              </a:rPr>
              <a:t>36000</a:t>
            </a:r>
            <a:r>
              <a:rPr kumimoji="1" lang="ja-JP" altLang="ja-JP" sz="1200" kern="1200" dirty="0">
                <a:solidFill>
                  <a:schemeClr val="tx1"/>
                </a:solidFill>
                <a:effectLst/>
                <a:cs typeface="+mn-cs"/>
              </a:rPr>
              <a:t>ドルが送金され、リヨンクラビロータリークラブが事業を実施しました。</a:t>
            </a:r>
          </a:p>
          <a:p>
            <a:r>
              <a:rPr kumimoji="1" lang="ja-JP" altLang="ja-JP" sz="1200" kern="1200" dirty="0">
                <a:solidFill>
                  <a:schemeClr val="tx1"/>
                </a:solidFill>
                <a:effectLst/>
                <a:cs typeface="+mn-cs"/>
              </a:rPr>
              <a:t>　　</a:t>
            </a:r>
            <a:r>
              <a:rPr kumimoji="1" lang="en-US" altLang="ja-JP" sz="1200" kern="1200" dirty="0">
                <a:solidFill>
                  <a:schemeClr val="tx1"/>
                </a:solidFill>
                <a:effectLst/>
                <a:cs typeface="+mn-cs"/>
              </a:rPr>
              <a:t>11</a:t>
            </a:r>
            <a:r>
              <a:rPr kumimoji="1" lang="ja-JP" altLang="ja-JP" sz="1200" kern="1200" dirty="0">
                <a:solidFill>
                  <a:schemeClr val="tx1"/>
                </a:solidFill>
                <a:effectLst/>
                <a:cs typeface="+mn-cs"/>
              </a:rPr>
              <a:t>月に入り、岐阜加納ロータリークラブとリヨンクラビロータリークラブとの事業打ち合わせを第</a:t>
            </a:r>
            <a:r>
              <a:rPr kumimoji="1" lang="en-US" altLang="ja-JP" sz="1200" kern="1200" dirty="0">
                <a:solidFill>
                  <a:schemeClr val="tx1"/>
                </a:solidFill>
                <a:effectLst/>
                <a:cs typeface="+mn-cs"/>
              </a:rPr>
              <a:t>2630</a:t>
            </a:r>
            <a:r>
              <a:rPr kumimoji="1" lang="ja-JP" altLang="ja-JP" sz="1200" kern="1200" dirty="0">
                <a:solidFill>
                  <a:schemeClr val="tx1"/>
                </a:solidFill>
                <a:effectLst/>
                <a:cs typeface="+mn-cs"/>
              </a:rPr>
              <a:t>地区大会の折に津にて行いました。そして、今年</a:t>
            </a:r>
            <a:r>
              <a:rPr kumimoji="1" lang="en-US" altLang="ja-JP" sz="1200" kern="1200" dirty="0">
                <a:solidFill>
                  <a:schemeClr val="tx1"/>
                </a:solidFill>
                <a:effectLst/>
                <a:cs typeface="+mn-cs"/>
              </a:rPr>
              <a:t>2</a:t>
            </a:r>
            <a:r>
              <a:rPr kumimoji="1" lang="ja-JP" altLang="ja-JP" sz="1200" kern="1200" dirty="0">
                <a:solidFill>
                  <a:schemeClr val="tx1"/>
                </a:solidFill>
                <a:effectLst/>
                <a:cs typeface="+mn-cs"/>
              </a:rPr>
              <a:t>月に事業が計画通りに地域に利益をもたらしているか確認する予定でしたが、残念なことに新型コロナウイルス感染拡大のために中止になりました。現在、インターネットを通じて事業の進捗状態を確認しています。</a:t>
            </a:r>
          </a:p>
          <a:p>
            <a:endParaRPr kumimoji="1" lang="ja-JP" altLang="en-US" dirty="0"/>
          </a:p>
        </p:txBody>
      </p:sp>
    </p:spTree>
    <p:extLst>
      <p:ext uri="{BB962C8B-B14F-4D97-AF65-F5344CB8AC3E}">
        <p14:creationId xmlns:p14="http://schemas.microsoft.com/office/powerpoint/2010/main" val="4091533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cs typeface="+mn-cs"/>
              </a:rPr>
              <a:t>2630</a:t>
            </a:r>
            <a:r>
              <a:rPr kumimoji="1" lang="ja-JP" altLang="ja-JP" sz="1200" kern="1200" dirty="0">
                <a:solidFill>
                  <a:schemeClr val="tx1"/>
                </a:solidFill>
                <a:effectLst/>
                <a:cs typeface="+mn-cs"/>
              </a:rPr>
              <a:t>地区ロータリー財団部門では、</a:t>
            </a:r>
            <a:r>
              <a:rPr kumimoji="1" lang="en-US" altLang="ja-JP" sz="1200" kern="1200" dirty="0">
                <a:solidFill>
                  <a:schemeClr val="tx1"/>
                </a:solidFill>
                <a:effectLst/>
                <a:cs typeface="+mn-cs"/>
              </a:rPr>
              <a:t>2013</a:t>
            </a:r>
            <a:r>
              <a:rPr kumimoji="1" lang="ja-JP" altLang="ja-JP" sz="1200" kern="1200" dirty="0">
                <a:solidFill>
                  <a:schemeClr val="tx1"/>
                </a:solidFill>
                <a:effectLst/>
                <a:cs typeface="+mn-cs"/>
              </a:rPr>
              <a:t>－</a:t>
            </a:r>
            <a:r>
              <a:rPr kumimoji="1" lang="en-US" altLang="ja-JP" sz="1200" kern="1200" dirty="0">
                <a:solidFill>
                  <a:schemeClr val="tx1"/>
                </a:solidFill>
                <a:effectLst/>
                <a:cs typeface="+mn-cs"/>
              </a:rPr>
              <a:t>14</a:t>
            </a:r>
            <a:r>
              <a:rPr kumimoji="1" lang="ja-JP" altLang="ja-JP" sz="1200" kern="1200" dirty="0">
                <a:solidFill>
                  <a:schemeClr val="tx1"/>
                </a:solidFill>
                <a:effectLst/>
                <a:cs typeface="+mn-cs"/>
              </a:rPr>
              <a:t>年度に新しい補助金制度ができて以来、グローバル補助金承が承認される要素を研究し、クラブのグローバル補助金申請のサポートさせて頂いています。これらが、</a:t>
            </a:r>
            <a:r>
              <a:rPr kumimoji="1" lang="en-US" altLang="ja-JP" sz="1200" kern="1200" dirty="0">
                <a:solidFill>
                  <a:schemeClr val="tx1"/>
                </a:solidFill>
                <a:effectLst/>
                <a:cs typeface="+mn-cs"/>
              </a:rPr>
              <a:t>2630</a:t>
            </a:r>
            <a:r>
              <a:rPr kumimoji="1" lang="ja-JP" altLang="ja-JP" sz="1200" kern="1200" dirty="0">
                <a:solidFill>
                  <a:schemeClr val="tx1"/>
                </a:solidFill>
                <a:effectLst/>
                <a:cs typeface="+mn-cs"/>
              </a:rPr>
              <a:t>地区内クラブが申請実施してきたグローバル補助金の利用例です。</a:t>
            </a:r>
          </a:p>
          <a:p>
            <a:endParaRPr kumimoji="1" lang="ja-JP" altLang="en-US" dirty="0"/>
          </a:p>
        </p:txBody>
      </p:sp>
    </p:spTree>
    <p:extLst>
      <p:ext uri="{BB962C8B-B14F-4D97-AF65-F5344CB8AC3E}">
        <p14:creationId xmlns:p14="http://schemas.microsoft.com/office/powerpoint/2010/main" val="3689829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グローバル補助金事業の申請は難しいという事をよく聞きますが、成果の持続可能性をよく理解し、申請書や添付書類によって説明さえできれば要件は決して厳しいものではありません。活動計画のほとんどは、成果を持続させるための仕組み作りと考えてください。たとえ、予算計画のほとんどを寄贈品が占めていても、プロジェクト完了後の成果持続がいかに担保されるかが計画のカギになります。グローバル補助金事業申請は、成果の持続可能性のためのプログラムを作ることだと考えてください。」</a:t>
            </a:r>
          </a:p>
          <a:p>
            <a:endParaRPr kumimoji="1" lang="ja-JP" altLang="en-US" dirty="0"/>
          </a:p>
        </p:txBody>
      </p:sp>
    </p:spTree>
    <p:extLst>
      <p:ext uri="{BB962C8B-B14F-4D97-AF65-F5344CB8AC3E}">
        <p14:creationId xmlns:p14="http://schemas.microsoft.com/office/powerpoint/2010/main" val="352573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a:xfrm>
            <a:off x="440498" y="4925414"/>
            <a:ext cx="6362028" cy="4936239"/>
          </a:xfrm>
        </p:spPr>
        <p:txBody>
          <a:bodyPr/>
          <a:lstStyle/>
          <a:p>
            <a:pPr>
              <a:lnSpc>
                <a:spcPct val="150000"/>
              </a:lnSpc>
            </a:pPr>
            <a:r>
              <a:rPr kumimoji="1" lang="ja-JP" altLang="en-US" dirty="0"/>
              <a:t>さて、寄付金の種類は大きく三つに分けられます。</a:t>
            </a:r>
            <a:endParaRPr kumimoji="1" lang="en-US" altLang="ja-JP" dirty="0"/>
          </a:p>
          <a:p>
            <a:pPr>
              <a:lnSpc>
                <a:spcPct val="150000"/>
              </a:lnSpc>
            </a:pPr>
            <a:r>
              <a:rPr kumimoji="1" lang="ja-JP" altLang="en-US" dirty="0"/>
              <a:t>まず 年次基金寄付についてですがポールハリスフェローの認証対象になる寄付で、現在 日本の全</a:t>
            </a:r>
            <a:r>
              <a:rPr kumimoji="1" lang="en-US" altLang="ja-JP" dirty="0"/>
              <a:t>34</a:t>
            </a:r>
            <a:r>
              <a:rPr kumimoji="1" lang="ja-JP" altLang="en-US" dirty="0"/>
              <a:t>地区では会員一人当たり</a:t>
            </a:r>
            <a:r>
              <a:rPr kumimoji="1" lang="en-US" altLang="ja-JP" dirty="0"/>
              <a:t>150</a:t>
            </a:r>
            <a:r>
              <a:rPr kumimoji="1" lang="ja-JP" altLang="en-US" dirty="0"/>
              <a:t>ドル（クラブ単位では </a:t>
            </a:r>
            <a:r>
              <a:rPr kumimoji="1" lang="en-US" altLang="ja-JP" dirty="0"/>
              <a:t>150</a:t>
            </a:r>
            <a:r>
              <a:rPr kumimoji="1" lang="ja-JP" altLang="en-US" dirty="0"/>
              <a:t>ドル</a:t>
            </a:r>
            <a:r>
              <a:rPr kumimoji="1" lang="en-US" altLang="ja-JP" dirty="0"/>
              <a:t>×</a:t>
            </a:r>
            <a:r>
              <a:rPr kumimoji="1" lang="ja-JP" altLang="en-US" dirty="0"/>
              <a:t>会員数）が目標とされています。</a:t>
            </a:r>
            <a:endParaRPr kumimoji="1" lang="en-US" altLang="ja-JP" dirty="0"/>
          </a:p>
          <a:p>
            <a:pPr>
              <a:lnSpc>
                <a:spcPct val="150000"/>
              </a:lnSpc>
            </a:pPr>
            <a:r>
              <a:rPr kumimoji="1" lang="ja-JP" altLang="en-US" dirty="0"/>
              <a:t>この年次基金は英語で</a:t>
            </a:r>
            <a:r>
              <a:rPr kumimoji="1" lang="en-US" altLang="ja-JP" dirty="0"/>
              <a:t>〝Every Rotarian Every Year〟</a:t>
            </a:r>
            <a:r>
              <a:rPr kumimoji="1" lang="ja-JP" altLang="en-US" dirty="0"/>
              <a:t>という標語で その略称は</a:t>
            </a:r>
            <a:r>
              <a:rPr kumimoji="1" lang="en-US" altLang="ja-JP" dirty="0"/>
              <a:t>EREY</a:t>
            </a:r>
            <a:r>
              <a:rPr kumimoji="1" lang="ja-JP" altLang="en-US" dirty="0"/>
              <a:t>と表しています。日本では「あなたも毎年</a:t>
            </a:r>
            <a:r>
              <a:rPr kumimoji="1" lang="en-US" altLang="ja-JP" dirty="0"/>
              <a:t>150</a:t>
            </a:r>
            <a:r>
              <a:rPr kumimoji="1" lang="ja-JP" altLang="en-US" dirty="0"/>
              <a:t>ドルを」と呼びかけられています。</a:t>
            </a:r>
            <a:endParaRPr kumimoji="1" lang="en-US" altLang="ja-JP" dirty="0"/>
          </a:p>
          <a:p>
            <a:pPr>
              <a:lnSpc>
                <a:spcPct val="150000"/>
              </a:lnSpc>
            </a:pPr>
            <a:r>
              <a:rPr kumimoji="1" lang="ja-JP" altLang="en-US" dirty="0"/>
              <a:t>当</a:t>
            </a:r>
            <a:r>
              <a:rPr kumimoji="1" lang="en-US" altLang="ja-JP" dirty="0"/>
              <a:t>2630</a:t>
            </a:r>
            <a:r>
              <a:rPr kumimoji="1" lang="ja-JP" altLang="en-US" dirty="0"/>
              <a:t>地区の昨年の</a:t>
            </a:r>
            <a:r>
              <a:rPr kumimoji="1" lang="en-US" altLang="ja-JP" dirty="0"/>
              <a:t>EREY</a:t>
            </a:r>
            <a:r>
              <a:rPr kumimoji="1" lang="ja-JP" altLang="en-US" dirty="0"/>
              <a:t>実績は</a:t>
            </a:r>
            <a:r>
              <a:rPr kumimoji="1" lang="en-US" altLang="ja-JP" dirty="0"/>
              <a:t>143.3</a:t>
            </a:r>
            <a:r>
              <a:rPr kumimoji="1" lang="ja-JP" altLang="en-US" dirty="0"/>
              <a:t>ドルでもう一歩というところです。</a:t>
            </a:r>
            <a:endParaRPr kumimoji="1" lang="en-US" altLang="ja-JP" dirty="0"/>
          </a:p>
          <a:p>
            <a:pPr>
              <a:lnSpc>
                <a:spcPct val="150000"/>
              </a:lnSpc>
            </a:pPr>
            <a:endParaRPr kumimoji="1" lang="en-US" altLang="ja-JP" dirty="0"/>
          </a:p>
          <a:p>
            <a:pPr>
              <a:lnSpc>
                <a:spcPct val="150000"/>
              </a:lnSpc>
            </a:pPr>
            <a:r>
              <a:rPr kumimoji="1" lang="ja-JP" altLang="en-US" dirty="0"/>
              <a:t>次に使途指定寄付ですが ポリオプラス寄付に代表される 使い道を指定する寄付です。</a:t>
            </a:r>
            <a:endParaRPr kumimoji="1" lang="en-US" altLang="ja-JP" dirty="0"/>
          </a:p>
          <a:p>
            <a:pPr>
              <a:lnSpc>
                <a:spcPct val="150000"/>
              </a:lnSpc>
            </a:pPr>
            <a:r>
              <a:rPr kumimoji="1" lang="ja-JP" altLang="en-US" dirty="0"/>
              <a:t>こちらは全</a:t>
            </a:r>
            <a:r>
              <a:rPr kumimoji="1" lang="en-US" altLang="ja-JP" dirty="0"/>
              <a:t>34</a:t>
            </a:r>
            <a:r>
              <a:rPr kumimoji="1" lang="ja-JP" altLang="en-US" dirty="0"/>
              <a:t>地区のポリオプラス寄付目標は会員一人当り</a:t>
            </a:r>
            <a:r>
              <a:rPr kumimoji="1" lang="en-US" altLang="ja-JP" dirty="0"/>
              <a:t>30</a:t>
            </a:r>
            <a:r>
              <a:rPr kumimoji="1" lang="ja-JP" altLang="en-US" dirty="0"/>
              <a:t>ドルです。</a:t>
            </a:r>
            <a:endParaRPr kumimoji="1" lang="en-US" altLang="ja-JP" dirty="0"/>
          </a:p>
          <a:p>
            <a:pPr>
              <a:lnSpc>
                <a:spcPct val="150000"/>
              </a:lnSpc>
            </a:pPr>
            <a:r>
              <a:rPr kumimoji="1" lang="ja-JP" altLang="en-US" dirty="0"/>
              <a:t>当</a:t>
            </a:r>
            <a:r>
              <a:rPr kumimoji="1" lang="en-US" altLang="ja-JP" dirty="0"/>
              <a:t>2630</a:t>
            </a:r>
            <a:r>
              <a:rPr kumimoji="1" lang="ja-JP" altLang="en-US" dirty="0"/>
              <a:t>地区の昨年の実績は</a:t>
            </a:r>
            <a:r>
              <a:rPr kumimoji="1" lang="en-US" altLang="ja-JP" dirty="0"/>
              <a:t>28.9</a:t>
            </a:r>
            <a:r>
              <a:rPr kumimoji="1" lang="ja-JP" altLang="en-US" dirty="0"/>
              <a:t>ドルとあと一歩に迫っています。</a:t>
            </a:r>
            <a:endParaRPr kumimoji="1" lang="en-US" altLang="ja-JP" dirty="0"/>
          </a:p>
          <a:p>
            <a:pPr>
              <a:lnSpc>
                <a:spcPct val="150000"/>
              </a:lnSpc>
            </a:pPr>
            <a:endParaRPr kumimoji="1" lang="en-US" altLang="ja-JP" dirty="0"/>
          </a:p>
          <a:p>
            <a:pPr>
              <a:lnSpc>
                <a:spcPct val="150000"/>
              </a:lnSpc>
            </a:pPr>
            <a:r>
              <a:rPr kumimoji="1" lang="ja-JP" altLang="en-US" dirty="0"/>
              <a:t>三番目の恒久基金寄付はベネファクターという認証に代表される寄付で寄付金元本には手をつけず、その運用収益が活動資金として分配されます。</a:t>
            </a:r>
            <a:endParaRPr kumimoji="1" lang="en-US" altLang="ja-JP" dirty="0"/>
          </a:p>
          <a:p>
            <a:pPr>
              <a:lnSpc>
                <a:spcPct val="150000"/>
              </a:lnSpc>
            </a:pPr>
            <a:endParaRPr kumimoji="1" lang="en-US" altLang="ja-JP" dirty="0"/>
          </a:p>
          <a:p>
            <a:pPr>
              <a:lnSpc>
                <a:spcPct val="150000"/>
              </a:lnSpc>
            </a:pPr>
            <a:r>
              <a:rPr kumimoji="1" lang="ja-JP" altLang="en-US" dirty="0"/>
              <a:t>以上のようなロータリー財団への寄付は個人・法人ともに税制上の優遇措置がうけられます。</a:t>
            </a:r>
            <a:endParaRPr kumimoji="1" lang="en-US" altLang="ja-JP" dirty="0"/>
          </a:p>
        </p:txBody>
      </p:sp>
    </p:spTree>
    <p:extLst>
      <p:ext uri="{BB962C8B-B14F-4D97-AF65-F5344CB8AC3E}">
        <p14:creationId xmlns:p14="http://schemas.microsoft.com/office/powerpoint/2010/main" val="1483433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グローバル補助金事業を計画申請する上での注意事項をご説明します。プロジェクトにあったっては実施国の役割が大きいのは当然ですが、持続可能性を確かにするためのキーワードは」、実施国の地元の自立とそのための研修や啓発にあることが分かります。プロジェクトの目的やニーズが明確になることが大事です。そこさえ踏まえておけば、決して難しくありません。ぜひグローバル補助金事業にチャレンジしてください。</a:t>
            </a:r>
          </a:p>
          <a:p>
            <a:endParaRPr kumimoji="1" lang="ja-JP" altLang="en-US" dirty="0"/>
          </a:p>
        </p:txBody>
      </p:sp>
    </p:spTree>
    <p:extLst>
      <p:ext uri="{BB962C8B-B14F-4D97-AF65-F5344CB8AC3E}">
        <p14:creationId xmlns:p14="http://schemas.microsoft.com/office/powerpoint/2010/main" val="856759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次に、職業研修チーム派遣（</a:t>
            </a:r>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）について説明します。</a:t>
            </a:r>
          </a:p>
          <a:p>
            <a:endParaRPr kumimoji="1" lang="ja-JP" altLang="en-US" dirty="0"/>
          </a:p>
        </p:txBody>
      </p:sp>
    </p:spTree>
    <p:extLst>
      <p:ext uri="{BB962C8B-B14F-4D97-AF65-F5344CB8AC3E}">
        <p14:creationId xmlns:p14="http://schemas.microsoft.com/office/powerpoint/2010/main" val="3310824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cs typeface="+mn-cs"/>
              </a:rPr>
              <a:t>まずは、</a:t>
            </a:r>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という言葉を初めて聞かれる方もおられると思います。これは、英語で職業を表す</a:t>
            </a:r>
            <a:r>
              <a:rPr kumimoji="1" lang="en-US" altLang="ja-JP" sz="1200" kern="1200" dirty="0">
                <a:solidFill>
                  <a:schemeClr val="tx1"/>
                </a:solidFill>
                <a:effectLst/>
                <a:cs typeface="+mn-cs"/>
              </a:rPr>
              <a:t>Vocational</a:t>
            </a:r>
            <a:r>
              <a:rPr kumimoji="1" lang="ja-JP" altLang="ja-JP" sz="1200" kern="1200" dirty="0">
                <a:solidFill>
                  <a:schemeClr val="tx1"/>
                </a:solidFill>
                <a:effectLst/>
                <a:cs typeface="+mn-cs"/>
              </a:rPr>
              <a:t>と研修チームを表す</a:t>
            </a:r>
            <a:r>
              <a:rPr kumimoji="1" lang="en-US" altLang="ja-JP" sz="1200" kern="1200" dirty="0">
                <a:solidFill>
                  <a:schemeClr val="tx1"/>
                </a:solidFill>
                <a:effectLst/>
                <a:cs typeface="+mn-cs"/>
              </a:rPr>
              <a:t>Training Team</a:t>
            </a:r>
            <a:r>
              <a:rPr kumimoji="1" lang="ja-JP" altLang="ja-JP" sz="1200" kern="1200" dirty="0">
                <a:solidFill>
                  <a:schemeClr val="tx1"/>
                </a:solidFill>
                <a:effectLst/>
                <a:cs typeface="+mn-cs"/>
              </a:rPr>
              <a:t>　これらの頭文字をとって</a:t>
            </a:r>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と呼んでいます。日本語では職業研修チームと呼んでいます。</a:t>
            </a:r>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（職業研修チーム・</a:t>
            </a:r>
            <a:r>
              <a:rPr kumimoji="1" lang="en-US" altLang="ja-JP" sz="1200" kern="1200" dirty="0">
                <a:solidFill>
                  <a:schemeClr val="tx1"/>
                </a:solidFill>
                <a:effectLst/>
                <a:cs typeface="+mn-cs"/>
              </a:rPr>
              <a:t>Vocational Training Team</a:t>
            </a:r>
            <a:r>
              <a:rPr kumimoji="1" lang="ja-JP" altLang="ja-JP" sz="1200" kern="1200" dirty="0">
                <a:solidFill>
                  <a:schemeClr val="tx1"/>
                </a:solidFill>
                <a:effectLst/>
                <a:cs typeface="+mn-cs"/>
              </a:rPr>
              <a:t>）とは、　専門職業人のグループが海外に赴き、スキルや知識を学んだり、現地の専門職業人にスキルや知識を提供するものです。地域社会の人々が自力で問題解決し、生活改善する力を身に付けることが出来るようにする事を目的にしています。</a:t>
            </a:r>
          </a:p>
          <a:p>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には地区補助金を利用するものとグローバル補助金を利用するものがありますが、現在、</a:t>
            </a:r>
            <a:r>
              <a:rPr kumimoji="1" lang="en-US" altLang="ja-JP" sz="1200" kern="1200" dirty="0">
                <a:solidFill>
                  <a:schemeClr val="tx1"/>
                </a:solidFill>
                <a:effectLst/>
                <a:cs typeface="+mn-cs"/>
              </a:rPr>
              <a:t>2630</a:t>
            </a:r>
            <a:r>
              <a:rPr kumimoji="1" lang="ja-JP" altLang="ja-JP" sz="1200" kern="1200" dirty="0">
                <a:solidFill>
                  <a:schemeClr val="tx1"/>
                </a:solidFill>
                <a:effectLst/>
                <a:cs typeface="+mn-cs"/>
              </a:rPr>
              <a:t>地区では規模や持続性の観点からグローバル補助金による</a:t>
            </a:r>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を対象にしています。</a:t>
            </a:r>
          </a:p>
          <a:p>
            <a:endParaRPr kumimoji="1" lang="ja-JP" altLang="en-US" dirty="0"/>
          </a:p>
        </p:txBody>
      </p:sp>
    </p:spTree>
    <p:extLst>
      <p:ext uri="{BB962C8B-B14F-4D97-AF65-F5344CB8AC3E}">
        <p14:creationId xmlns:p14="http://schemas.microsoft.com/office/powerpoint/2010/main" val="2846243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cs typeface="+mn-cs"/>
              </a:rPr>
              <a:t>グローバル補助金の</a:t>
            </a:r>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においては、ロータリーの</a:t>
            </a:r>
            <a:r>
              <a:rPr kumimoji="1" lang="en-US" altLang="ja-JP" sz="1200" kern="1200" dirty="0">
                <a:solidFill>
                  <a:schemeClr val="tx1"/>
                </a:solidFill>
                <a:effectLst/>
                <a:cs typeface="+mn-cs"/>
              </a:rPr>
              <a:t>6</a:t>
            </a:r>
            <a:r>
              <a:rPr kumimoji="1" lang="ja-JP" altLang="ja-JP" sz="1200" kern="1200" dirty="0">
                <a:solidFill>
                  <a:schemeClr val="tx1"/>
                </a:solidFill>
                <a:effectLst/>
                <a:cs typeface="+mn-cs"/>
              </a:rPr>
              <a:t>つの重点分野のいずれかに該当することが必要です。①平和と紛争予防</a:t>
            </a:r>
            <a:r>
              <a:rPr kumimoji="1" lang="en-US" altLang="ja-JP" sz="1200" kern="1200" dirty="0">
                <a:solidFill>
                  <a:schemeClr val="tx1"/>
                </a:solidFill>
                <a:effectLst/>
                <a:cs typeface="+mn-cs"/>
              </a:rPr>
              <a:t>/</a:t>
            </a:r>
            <a:r>
              <a:rPr kumimoji="1" lang="ja-JP" altLang="ja-JP" sz="1200" kern="1200" dirty="0">
                <a:solidFill>
                  <a:schemeClr val="tx1"/>
                </a:solidFill>
                <a:effectLst/>
                <a:cs typeface="+mn-cs"/>
              </a:rPr>
              <a:t>紛争解決　②疾病予防と治療　③水と衛生　④母子の健康　⑤基本的教育と識字率の向上</a:t>
            </a:r>
            <a:r>
              <a:rPr kumimoji="1" lang="en-US" altLang="ja-JP" sz="1200" kern="1200" dirty="0">
                <a:solidFill>
                  <a:schemeClr val="tx1"/>
                </a:solidFill>
                <a:effectLst/>
                <a:cs typeface="+mn-cs"/>
              </a:rPr>
              <a:t>  </a:t>
            </a:r>
            <a:r>
              <a:rPr kumimoji="1" lang="ja-JP" altLang="ja-JP" sz="1200" kern="1200" dirty="0">
                <a:solidFill>
                  <a:schemeClr val="tx1"/>
                </a:solidFill>
                <a:effectLst/>
                <a:cs typeface="+mn-cs"/>
              </a:rPr>
              <a:t>⑥経済と地域社会の発展 　これらにいずれかに該当することが必要です。具体的なイメージとしましては、医療、保健衛生、教育、文化、農業等に関する専門職業人のグループが海外に赴き、知識やスキルを学ぶことにより持続可能、かつ、計測可能な成果を出すことです。</a:t>
            </a:r>
          </a:p>
          <a:p>
            <a:r>
              <a:rPr kumimoji="1" lang="ja-JP" altLang="ja-JP" sz="1200" kern="1200" dirty="0">
                <a:solidFill>
                  <a:schemeClr val="tx1"/>
                </a:solidFill>
                <a:effectLst/>
                <a:cs typeface="+mn-cs"/>
              </a:rPr>
              <a:t>　　　</a:t>
            </a:r>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の申請は、随時可能ですが、</a:t>
            </a:r>
            <a:r>
              <a:rPr kumimoji="1" lang="en-US" altLang="ja-JP" sz="1200" kern="1200" dirty="0">
                <a:solidFill>
                  <a:schemeClr val="tx1"/>
                </a:solidFill>
                <a:effectLst/>
                <a:cs typeface="+mn-cs"/>
              </a:rPr>
              <a:t>2</a:t>
            </a:r>
            <a:r>
              <a:rPr kumimoji="1" lang="ja-JP" altLang="ja-JP" sz="1200" kern="1200" dirty="0">
                <a:solidFill>
                  <a:schemeClr val="tx1"/>
                </a:solidFill>
                <a:effectLst/>
                <a:cs typeface="+mn-cs"/>
              </a:rPr>
              <a:t>か国以上の国のクラブが共同で提唱する必要があります。一口の補助金で複数のチームを派遣することも可能です。</a:t>
            </a:r>
          </a:p>
          <a:p>
            <a:r>
              <a:rPr kumimoji="1" lang="ja-JP" altLang="ja-JP" sz="1200" kern="1200" dirty="0">
                <a:solidFill>
                  <a:schemeClr val="tx1"/>
                </a:solidFill>
                <a:effectLst/>
                <a:cs typeface="+mn-cs"/>
              </a:rPr>
              <a:t>　　　また、原則としてリーダーは該当分野において</a:t>
            </a:r>
            <a:r>
              <a:rPr kumimoji="1" lang="en-US" altLang="ja-JP" sz="1200" kern="1200" dirty="0">
                <a:solidFill>
                  <a:schemeClr val="tx1"/>
                </a:solidFill>
                <a:effectLst/>
                <a:cs typeface="+mn-cs"/>
              </a:rPr>
              <a:t>2</a:t>
            </a:r>
            <a:r>
              <a:rPr kumimoji="1" lang="ja-JP" altLang="ja-JP" sz="1200" kern="1200" dirty="0">
                <a:solidFill>
                  <a:schemeClr val="tx1"/>
                </a:solidFill>
                <a:effectLst/>
                <a:cs typeface="+mn-cs"/>
              </a:rPr>
              <a:t>年以上の職務経験を持つロータリアンが務めることになります。</a:t>
            </a:r>
          </a:p>
          <a:p>
            <a:r>
              <a:rPr kumimoji="1" lang="ja-JP" altLang="ja-JP" sz="1200" kern="1200" dirty="0">
                <a:solidFill>
                  <a:schemeClr val="tx1"/>
                </a:solidFill>
                <a:effectLst/>
                <a:cs typeface="+mn-cs"/>
              </a:rPr>
              <a:t>　　　</a:t>
            </a:r>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の概要において</a:t>
            </a:r>
            <a:r>
              <a:rPr kumimoji="1" lang="en-US" altLang="ja-JP" sz="1200" kern="1200" dirty="0">
                <a:solidFill>
                  <a:schemeClr val="tx1"/>
                </a:solidFill>
                <a:effectLst/>
                <a:cs typeface="+mn-cs"/>
              </a:rPr>
              <a:t>2</a:t>
            </a:r>
            <a:r>
              <a:rPr kumimoji="1" lang="ja-JP" altLang="ja-JP" sz="1200" kern="1200" dirty="0">
                <a:solidFill>
                  <a:schemeClr val="tx1"/>
                </a:solidFill>
                <a:effectLst/>
                <a:cs typeface="+mn-cs"/>
              </a:rPr>
              <a:t>か国以上の提唱が必要とされ、なかなかハードルが高く思われ実際の派遣は、日本のロータリーでの実績も少なく、</a:t>
            </a:r>
            <a:r>
              <a:rPr kumimoji="1" lang="en-US" altLang="ja-JP" sz="1200" kern="1200" dirty="0">
                <a:solidFill>
                  <a:schemeClr val="tx1"/>
                </a:solidFill>
                <a:effectLst/>
                <a:cs typeface="+mn-cs"/>
              </a:rPr>
              <a:t>2630</a:t>
            </a:r>
            <a:r>
              <a:rPr kumimoji="1" lang="ja-JP" altLang="ja-JP" sz="1200" kern="1200" dirty="0">
                <a:solidFill>
                  <a:schemeClr val="tx1"/>
                </a:solidFill>
                <a:effectLst/>
                <a:cs typeface="+mn-cs"/>
              </a:rPr>
              <a:t>地区での実績もまだ有りません。そのため、</a:t>
            </a:r>
            <a:r>
              <a:rPr kumimoji="1" lang="en-US" altLang="ja-JP" sz="1200" kern="1200" dirty="0">
                <a:solidFill>
                  <a:schemeClr val="tx1"/>
                </a:solidFill>
                <a:effectLst/>
                <a:cs typeface="+mn-cs"/>
              </a:rPr>
              <a:t>VTT</a:t>
            </a:r>
            <a:r>
              <a:rPr kumimoji="1" lang="ja-JP" altLang="ja-JP" sz="1200" kern="1200" dirty="0">
                <a:solidFill>
                  <a:schemeClr val="tx1"/>
                </a:solidFill>
                <a:effectLst/>
                <a:cs typeface="+mn-cs"/>
              </a:rPr>
              <a:t>の計画をされる際には、事前に補助金小委員会</a:t>
            </a:r>
            <a:r>
              <a:rPr kumimoji="1" lang="ja-JP" altLang="en-US" sz="1200" kern="1200" dirty="0">
                <a:solidFill>
                  <a:schemeClr val="tx1"/>
                </a:solidFill>
                <a:effectLst/>
                <a:cs typeface="+mn-cs"/>
              </a:rPr>
              <a:t>へ</a:t>
            </a:r>
            <a:r>
              <a:rPr kumimoji="1" lang="ja-JP" altLang="ja-JP" sz="1200" kern="1200" dirty="0">
                <a:solidFill>
                  <a:schemeClr val="tx1"/>
                </a:solidFill>
                <a:effectLst/>
                <a:cs typeface="+mn-cs"/>
              </a:rPr>
              <a:t>ご相談いただければより効率的な運営が可能と思われますのでお願いします。</a:t>
            </a:r>
          </a:p>
          <a:p>
            <a:endParaRPr kumimoji="1" lang="ja-JP" altLang="en-US" dirty="0"/>
          </a:p>
        </p:txBody>
      </p:sp>
    </p:spTree>
    <p:extLst>
      <p:ext uri="{BB962C8B-B14F-4D97-AF65-F5344CB8AC3E}">
        <p14:creationId xmlns:p14="http://schemas.microsoft.com/office/powerpoint/2010/main" val="194476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r>
              <a:rPr kumimoji="1" lang="ja-JP" altLang="en-US" sz="1000" dirty="0"/>
              <a:t>皆さんが財団に寄付したお金がどのような流れで補助金として帰ってくるのか見ていきましょう。</a:t>
            </a:r>
            <a:endParaRPr kumimoji="1" lang="en-US" altLang="ja-JP" sz="1000" dirty="0"/>
          </a:p>
          <a:p>
            <a:r>
              <a:rPr kumimoji="1" lang="ja-JP" altLang="en-US" sz="1000" dirty="0"/>
              <a:t>資金の流れもシンプルに解かりやすくなりました。</a:t>
            </a:r>
            <a:endParaRPr kumimoji="1" lang="en-US" altLang="ja-JP" sz="1000" dirty="0"/>
          </a:p>
          <a:p>
            <a:pPr lvl="0"/>
            <a:r>
              <a:rPr kumimoji="1" lang="ja-JP" altLang="ja-JP" sz="1000" kern="1200">
                <a:solidFill>
                  <a:schemeClr val="tx1"/>
                </a:solidFill>
                <a:effectLst/>
                <a:cs typeface="+mn-cs"/>
              </a:rPr>
              <a:t>補助</a:t>
            </a:r>
            <a:r>
              <a:rPr kumimoji="1" lang="ja-JP" altLang="ja-JP" sz="1000" kern="1200" dirty="0">
                <a:solidFill>
                  <a:schemeClr val="tx1"/>
                </a:solidFill>
                <a:effectLst/>
                <a:cs typeface="+mn-cs"/>
              </a:rPr>
              <a:t>金はメンバーからの年次基金寄付（</a:t>
            </a:r>
            <a:r>
              <a:rPr kumimoji="1" lang="en-US" altLang="ja-JP" sz="1000" kern="1200" dirty="0">
                <a:solidFill>
                  <a:schemeClr val="tx1"/>
                </a:solidFill>
                <a:effectLst/>
                <a:cs typeface="+mn-cs"/>
              </a:rPr>
              <a:t>EREY</a:t>
            </a:r>
            <a:r>
              <a:rPr kumimoji="1" lang="ja-JP" altLang="ja-JP" sz="1000" kern="1200" dirty="0">
                <a:solidFill>
                  <a:schemeClr val="tx1"/>
                </a:solidFill>
                <a:effectLst/>
                <a:cs typeface="+mn-cs"/>
              </a:rPr>
              <a:t>）により成り立っています。</a:t>
            </a:r>
            <a:endParaRPr kumimoji="1" lang="en-US" altLang="ja-JP" sz="1000" kern="1200" dirty="0">
              <a:solidFill>
                <a:schemeClr val="tx1"/>
              </a:solidFill>
              <a:effectLst/>
              <a:cs typeface="+mn-cs"/>
            </a:endParaRPr>
          </a:p>
          <a:p>
            <a:pPr lvl="0"/>
            <a:endParaRPr kumimoji="1" lang="ja-JP" altLang="ja-JP" sz="1000" kern="1200" dirty="0">
              <a:solidFill>
                <a:schemeClr val="tx1"/>
              </a:solidFill>
              <a:effectLst/>
              <a:cs typeface="+mn-cs"/>
            </a:endParaRPr>
          </a:p>
          <a:p>
            <a:r>
              <a:rPr kumimoji="1" lang="ja-JP" altLang="ja-JP" sz="1000" kern="1200" dirty="0">
                <a:solidFill>
                  <a:schemeClr val="tx1"/>
                </a:solidFill>
                <a:effectLst/>
                <a:cs typeface="+mn-cs"/>
              </a:rPr>
              <a:t>まず、ロータリーメンバーから財団への寄付には</a:t>
            </a:r>
            <a:r>
              <a:rPr kumimoji="1" lang="en-US" altLang="ja-JP" sz="1000" kern="1200" dirty="0">
                <a:solidFill>
                  <a:schemeClr val="tx1"/>
                </a:solidFill>
                <a:effectLst/>
                <a:cs typeface="+mn-cs"/>
              </a:rPr>
              <a:t>3</a:t>
            </a:r>
            <a:r>
              <a:rPr kumimoji="1" lang="ja-JP" altLang="ja-JP" sz="1000" kern="1200" dirty="0">
                <a:solidFill>
                  <a:schemeClr val="tx1"/>
                </a:solidFill>
                <a:effectLst/>
                <a:cs typeface="+mn-cs"/>
              </a:rPr>
              <a:t>種類の寄付が有ります。</a:t>
            </a:r>
          </a:p>
          <a:p>
            <a:r>
              <a:rPr kumimoji="1" lang="en-US" altLang="ja-JP" sz="1000" kern="1200" dirty="0">
                <a:solidFill>
                  <a:schemeClr val="tx1"/>
                </a:solidFill>
                <a:effectLst/>
                <a:cs typeface="+mn-cs"/>
              </a:rPr>
              <a:t>1</a:t>
            </a:r>
            <a:r>
              <a:rPr kumimoji="1" lang="ja-JP" altLang="ja-JP" sz="1000" kern="1200" dirty="0">
                <a:solidFill>
                  <a:schemeClr val="tx1"/>
                </a:solidFill>
                <a:effectLst/>
                <a:cs typeface="+mn-cs"/>
              </a:rPr>
              <a:t>つは年次基金寄付と言われるもので、現在</a:t>
            </a:r>
            <a:r>
              <a:rPr kumimoji="1" lang="en-US" altLang="ja-JP" sz="1000" kern="1200" dirty="0">
                <a:solidFill>
                  <a:schemeClr val="tx1"/>
                </a:solidFill>
                <a:effectLst/>
                <a:cs typeface="+mn-cs"/>
              </a:rPr>
              <a:t>EREY150</a:t>
            </a:r>
            <a:r>
              <a:rPr kumimoji="1" lang="ja-JP" altLang="ja-JP" sz="1000" kern="1200" dirty="0">
                <a:solidFill>
                  <a:schemeClr val="tx1"/>
                </a:solidFill>
                <a:effectLst/>
                <a:cs typeface="+mn-cs"/>
              </a:rPr>
              <a:t>ドル以上として、ロータリアン一人当たり毎年</a:t>
            </a:r>
            <a:r>
              <a:rPr kumimoji="1" lang="en-US" altLang="ja-JP" sz="1000" kern="1200" dirty="0">
                <a:solidFill>
                  <a:schemeClr val="tx1"/>
                </a:solidFill>
                <a:effectLst/>
                <a:cs typeface="+mn-cs"/>
              </a:rPr>
              <a:t>150</a:t>
            </a:r>
            <a:r>
              <a:rPr kumimoji="1" lang="ja-JP" altLang="ja-JP" sz="1000" kern="1200" dirty="0">
                <a:solidFill>
                  <a:schemeClr val="tx1"/>
                </a:solidFill>
                <a:effectLst/>
                <a:cs typeface="+mn-cs"/>
              </a:rPr>
              <a:t>ドル以上の寄付をお願いしています。累積</a:t>
            </a:r>
            <a:r>
              <a:rPr kumimoji="1" lang="en-US" altLang="ja-JP" sz="1000" kern="1200" dirty="0">
                <a:solidFill>
                  <a:schemeClr val="tx1"/>
                </a:solidFill>
                <a:effectLst/>
                <a:cs typeface="+mn-cs"/>
              </a:rPr>
              <a:t>1000</a:t>
            </a:r>
            <a:r>
              <a:rPr kumimoji="1" lang="ja-JP" altLang="ja-JP" sz="1000" kern="1200" dirty="0">
                <a:solidFill>
                  <a:schemeClr val="tx1"/>
                </a:solidFill>
                <a:effectLst/>
                <a:cs typeface="+mn-cs"/>
              </a:rPr>
              <a:t>ドル以上の寄付をされますとポールハリスフェローとして認証されます。</a:t>
            </a:r>
            <a:endParaRPr kumimoji="1" lang="en-US" altLang="ja-JP" sz="1000" kern="1200" dirty="0">
              <a:solidFill>
                <a:schemeClr val="tx1"/>
              </a:solidFill>
              <a:effectLst/>
              <a:cs typeface="+mn-cs"/>
            </a:endParaRPr>
          </a:p>
          <a:p>
            <a:endParaRPr kumimoji="1" lang="ja-JP" altLang="ja-JP" sz="1000" kern="1200" dirty="0">
              <a:solidFill>
                <a:schemeClr val="tx1"/>
              </a:solidFill>
              <a:effectLst/>
              <a:cs typeface="+mn-cs"/>
            </a:endParaRPr>
          </a:p>
          <a:p>
            <a:r>
              <a:rPr kumimoji="1" lang="en-US" altLang="ja-JP" sz="1000" kern="1200" dirty="0">
                <a:solidFill>
                  <a:schemeClr val="tx1"/>
                </a:solidFill>
                <a:effectLst/>
                <a:cs typeface="+mn-cs"/>
              </a:rPr>
              <a:t>2</a:t>
            </a:r>
            <a:r>
              <a:rPr kumimoji="1" lang="ja-JP" altLang="ja-JP" sz="1000" kern="1200" dirty="0">
                <a:solidFill>
                  <a:schemeClr val="tx1"/>
                </a:solidFill>
                <a:effectLst/>
                <a:cs typeface="+mn-cs"/>
              </a:rPr>
              <a:t>つ目は恒久基金寄付です。累積</a:t>
            </a:r>
            <a:r>
              <a:rPr kumimoji="1" lang="en-US" altLang="ja-JP" sz="1000" kern="1200" dirty="0">
                <a:solidFill>
                  <a:schemeClr val="tx1"/>
                </a:solidFill>
                <a:effectLst/>
                <a:cs typeface="+mn-cs"/>
              </a:rPr>
              <a:t>1000</a:t>
            </a:r>
            <a:r>
              <a:rPr kumimoji="1" lang="ja-JP" altLang="ja-JP" sz="1000" kern="1200" dirty="0">
                <a:solidFill>
                  <a:schemeClr val="tx1"/>
                </a:solidFill>
                <a:effectLst/>
                <a:cs typeface="+mn-cs"/>
              </a:rPr>
              <a:t>ドルをされますとベネファクターとして認証されます。</a:t>
            </a:r>
          </a:p>
          <a:p>
            <a:r>
              <a:rPr kumimoji="1" lang="en-US" altLang="ja-JP" sz="1000" kern="1200" dirty="0">
                <a:solidFill>
                  <a:schemeClr val="tx1"/>
                </a:solidFill>
                <a:effectLst/>
                <a:cs typeface="+mn-cs"/>
              </a:rPr>
              <a:t>3</a:t>
            </a:r>
            <a:r>
              <a:rPr kumimoji="1" lang="ja-JP" altLang="ja-JP" sz="1000" kern="1200" dirty="0">
                <a:solidFill>
                  <a:schemeClr val="tx1"/>
                </a:solidFill>
                <a:effectLst/>
                <a:cs typeface="+mn-cs"/>
              </a:rPr>
              <a:t>つ目は使途指定寄付です。ポリオプラス基金や平和フェロー、災害給付金がこれにあたります。寄付者が使用目的を指定して寄附する事が出来ます。</a:t>
            </a:r>
            <a:endParaRPr kumimoji="1" lang="en-US" altLang="ja-JP" sz="1000" kern="1200" dirty="0">
              <a:solidFill>
                <a:schemeClr val="tx1"/>
              </a:solidFill>
              <a:effectLst/>
              <a:cs typeface="+mn-cs"/>
            </a:endParaRPr>
          </a:p>
          <a:p>
            <a:endParaRPr kumimoji="1" lang="ja-JP" altLang="ja-JP" sz="1000" kern="1200" dirty="0">
              <a:solidFill>
                <a:schemeClr val="tx1"/>
              </a:solidFill>
              <a:effectLst/>
              <a:cs typeface="+mn-cs"/>
            </a:endParaRPr>
          </a:p>
          <a:p>
            <a:r>
              <a:rPr kumimoji="1" lang="ja-JP" altLang="ja-JP" sz="1000" kern="1200" dirty="0">
                <a:solidFill>
                  <a:schemeClr val="tx1"/>
                </a:solidFill>
                <a:effectLst/>
                <a:cs typeface="+mn-cs"/>
              </a:rPr>
              <a:t>この内、主に年次基金寄付が補助金の原資となります。</a:t>
            </a:r>
          </a:p>
          <a:p>
            <a:r>
              <a:rPr kumimoji="1" lang="ja-JP" altLang="ja-JP" sz="1000" kern="1200" dirty="0">
                <a:solidFill>
                  <a:schemeClr val="tx1"/>
                </a:solidFill>
                <a:effectLst/>
                <a:cs typeface="+mn-cs"/>
              </a:rPr>
              <a:t>皆さんから頂いた年次基金寄付は、全てまず</a:t>
            </a:r>
            <a:r>
              <a:rPr kumimoji="1" lang="en-US" altLang="ja-JP" sz="1000" kern="1200" dirty="0">
                <a:solidFill>
                  <a:schemeClr val="tx1"/>
                </a:solidFill>
                <a:effectLst/>
                <a:cs typeface="+mn-cs"/>
              </a:rPr>
              <a:t>3</a:t>
            </a:r>
            <a:r>
              <a:rPr kumimoji="1" lang="ja-JP" altLang="ja-JP" sz="1000" kern="1200" dirty="0">
                <a:solidFill>
                  <a:schemeClr val="tx1"/>
                </a:solidFill>
                <a:effectLst/>
                <a:cs typeface="+mn-cs"/>
              </a:rPr>
              <a:t>年間財団で運用されます。運用で得られた利益は財団の運営費に充てられます。</a:t>
            </a:r>
            <a:r>
              <a:rPr kumimoji="1" lang="en-US" altLang="ja-JP" sz="1000" kern="1200" dirty="0">
                <a:solidFill>
                  <a:schemeClr val="tx1"/>
                </a:solidFill>
                <a:effectLst/>
                <a:cs typeface="+mn-cs"/>
              </a:rPr>
              <a:t>3</a:t>
            </a:r>
            <a:r>
              <a:rPr kumimoji="1" lang="ja-JP" altLang="ja-JP" sz="1000" kern="1200" dirty="0">
                <a:solidFill>
                  <a:schemeClr val="tx1"/>
                </a:solidFill>
                <a:effectLst/>
                <a:cs typeface="+mn-cs"/>
              </a:rPr>
              <a:t>年間運用された後、その元金は全て補助金に利用されます。</a:t>
            </a:r>
          </a:p>
          <a:p>
            <a:r>
              <a:rPr kumimoji="1" lang="ja-JP" altLang="ja-JP" sz="1000" kern="1200" dirty="0">
                <a:solidFill>
                  <a:schemeClr val="tx1"/>
                </a:solidFill>
                <a:effectLst/>
                <a:cs typeface="+mn-cs"/>
              </a:rPr>
              <a:t>恒久基金寄付も運用され、その利益の</a:t>
            </a:r>
            <a:r>
              <a:rPr kumimoji="1" lang="en-US" altLang="ja-JP" sz="1000" kern="1200" dirty="0">
                <a:solidFill>
                  <a:schemeClr val="tx1"/>
                </a:solidFill>
                <a:effectLst/>
                <a:cs typeface="+mn-cs"/>
              </a:rPr>
              <a:t>50</a:t>
            </a:r>
            <a:r>
              <a:rPr kumimoji="1" lang="ja-JP" altLang="ja-JP" sz="1000" kern="1200" dirty="0">
                <a:solidFill>
                  <a:schemeClr val="tx1"/>
                </a:solidFill>
                <a:effectLst/>
                <a:cs typeface="+mn-cs"/>
              </a:rPr>
              <a:t>％補助金の原資に加えます。</a:t>
            </a:r>
            <a:r>
              <a:rPr kumimoji="1" lang="en-US" altLang="ja-JP" sz="1000" kern="1200" dirty="0">
                <a:solidFill>
                  <a:schemeClr val="tx1"/>
                </a:solidFill>
                <a:effectLst/>
                <a:cs typeface="+mn-cs"/>
              </a:rPr>
              <a:t>50</a:t>
            </a:r>
            <a:r>
              <a:rPr kumimoji="1" lang="ja-JP" altLang="ja-JP" sz="1000" kern="1200" dirty="0">
                <a:solidFill>
                  <a:schemeClr val="tx1"/>
                </a:solidFill>
                <a:effectLst/>
                <a:cs typeface="+mn-cs"/>
              </a:rPr>
              <a:t>％は国際活動資金（</a:t>
            </a:r>
            <a:r>
              <a:rPr kumimoji="1" lang="en-US" altLang="ja-JP" sz="1000" kern="1200" dirty="0">
                <a:solidFill>
                  <a:schemeClr val="tx1"/>
                </a:solidFill>
                <a:effectLst/>
                <a:cs typeface="+mn-cs"/>
              </a:rPr>
              <a:t>WF</a:t>
            </a:r>
            <a:r>
              <a:rPr kumimoji="1" lang="ja-JP" altLang="ja-JP" sz="1000" kern="1200" dirty="0">
                <a:solidFill>
                  <a:schemeClr val="tx1"/>
                </a:solidFill>
                <a:effectLst/>
                <a:cs typeface="+mn-cs"/>
              </a:rPr>
              <a:t>）に使用されます。こうして作られた補助金の原資は、</a:t>
            </a:r>
            <a:r>
              <a:rPr kumimoji="1" lang="en-US" altLang="ja-JP" sz="1000" kern="1200" dirty="0">
                <a:solidFill>
                  <a:schemeClr val="tx1"/>
                </a:solidFill>
                <a:effectLst/>
                <a:cs typeface="+mn-cs"/>
              </a:rPr>
              <a:t>50</a:t>
            </a:r>
            <a:r>
              <a:rPr kumimoji="1" lang="ja-JP" altLang="ja-JP" sz="1000" kern="1200" dirty="0">
                <a:solidFill>
                  <a:schemeClr val="tx1"/>
                </a:solidFill>
                <a:effectLst/>
                <a:cs typeface="+mn-cs"/>
              </a:rPr>
              <a:t>％を地区活動資金（</a:t>
            </a:r>
            <a:r>
              <a:rPr kumimoji="1" lang="en-US" altLang="ja-JP" sz="1000" kern="1200" dirty="0">
                <a:solidFill>
                  <a:schemeClr val="tx1"/>
                </a:solidFill>
                <a:effectLst/>
                <a:cs typeface="+mn-cs"/>
              </a:rPr>
              <a:t>DDF</a:t>
            </a:r>
            <a:r>
              <a:rPr kumimoji="1" lang="ja-JP" altLang="ja-JP" sz="1000" kern="1200" dirty="0">
                <a:solidFill>
                  <a:schemeClr val="tx1"/>
                </a:solidFill>
                <a:effectLst/>
                <a:cs typeface="+mn-cs"/>
              </a:rPr>
              <a:t>）、</a:t>
            </a:r>
            <a:r>
              <a:rPr kumimoji="1" lang="en-US" altLang="ja-JP" sz="1000" kern="1200" dirty="0">
                <a:solidFill>
                  <a:schemeClr val="tx1"/>
                </a:solidFill>
                <a:effectLst/>
                <a:cs typeface="+mn-cs"/>
              </a:rPr>
              <a:t>50</a:t>
            </a:r>
            <a:r>
              <a:rPr kumimoji="1" lang="ja-JP" altLang="ja-JP" sz="1000" kern="1200" dirty="0">
                <a:solidFill>
                  <a:schemeClr val="tx1"/>
                </a:solidFill>
                <a:effectLst/>
                <a:cs typeface="+mn-cs"/>
              </a:rPr>
              <a:t>％を国際活動資金（</a:t>
            </a:r>
            <a:r>
              <a:rPr kumimoji="1" lang="en-US" altLang="ja-JP" sz="1000" kern="1200" dirty="0">
                <a:solidFill>
                  <a:schemeClr val="tx1"/>
                </a:solidFill>
                <a:effectLst/>
                <a:cs typeface="+mn-cs"/>
              </a:rPr>
              <a:t>WF</a:t>
            </a:r>
            <a:r>
              <a:rPr kumimoji="1" lang="ja-JP" altLang="ja-JP" sz="1000" kern="1200" dirty="0">
                <a:solidFill>
                  <a:schemeClr val="tx1"/>
                </a:solidFill>
                <a:effectLst/>
                <a:cs typeface="+mn-cs"/>
              </a:rPr>
              <a:t>）として割り振られます。地区は毎年その地区活動資金（</a:t>
            </a:r>
            <a:r>
              <a:rPr kumimoji="1" lang="en-US" altLang="ja-JP" sz="1000" kern="1200" dirty="0">
                <a:solidFill>
                  <a:schemeClr val="tx1"/>
                </a:solidFill>
                <a:effectLst/>
                <a:cs typeface="+mn-cs"/>
              </a:rPr>
              <a:t>DDF</a:t>
            </a:r>
            <a:r>
              <a:rPr kumimoji="1" lang="ja-JP" altLang="ja-JP" sz="1000" kern="1200" dirty="0">
                <a:solidFill>
                  <a:schemeClr val="tx1"/>
                </a:solidFill>
                <a:effectLst/>
                <a:cs typeface="+mn-cs"/>
              </a:rPr>
              <a:t>）の</a:t>
            </a:r>
            <a:r>
              <a:rPr kumimoji="1" lang="en-US" altLang="ja-JP" sz="1000" kern="1200" dirty="0">
                <a:solidFill>
                  <a:schemeClr val="tx1"/>
                </a:solidFill>
                <a:effectLst/>
                <a:cs typeface="+mn-cs"/>
              </a:rPr>
              <a:t>50</a:t>
            </a:r>
            <a:r>
              <a:rPr kumimoji="1" lang="ja-JP" altLang="ja-JP" sz="1000" kern="1200" dirty="0">
                <a:solidFill>
                  <a:schemeClr val="tx1"/>
                </a:solidFill>
                <a:effectLst/>
                <a:cs typeface="+mn-cs"/>
              </a:rPr>
              <a:t>％を地区補助金として使用できます。残り</a:t>
            </a:r>
            <a:r>
              <a:rPr kumimoji="1" lang="en-US" altLang="ja-JP" sz="1000" kern="1200" dirty="0">
                <a:solidFill>
                  <a:schemeClr val="tx1"/>
                </a:solidFill>
                <a:effectLst/>
                <a:cs typeface="+mn-cs"/>
              </a:rPr>
              <a:t>50</a:t>
            </a:r>
            <a:r>
              <a:rPr kumimoji="1" lang="ja-JP" altLang="ja-JP" sz="1000" kern="1200" dirty="0">
                <a:solidFill>
                  <a:schemeClr val="tx1"/>
                </a:solidFill>
                <a:effectLst/>
                <a:cs typeface="+mn-cs"/>
              </a:rPr>
              <a:t>％はグローバル補助金、或は、地区からの使途指定寄付として使用されます。</a:t>
            </a:r>
            <a:endParaRPr kumimoji="1" lang="en-US" altLang="ja-JP" sz="1000" kern="1200" dirty="0">
              <a:solidFill>
                <a:schemeClr val="tx1"/>
              </a:solidFill>
              <a:effectLst/>
              <a:cs typeface="+mn-cs"/>
            </a:endParaRPr>
          </a:p>
          <a:p>
            <a:endParaRPr kumimoji="1" lang="ja-JP" altLang="ja-JP" sz="1000" kern="1200" dirty="0">
              <a:solidFill>
                <a:schemeClr val="tx1"/>
              </a:solidFill>
              <a:effectLst/>
              <a:cs typeface="+mn-cs"/>
            </a:endParaRPr>
          </a:p>
          <a:p>
            <a:r>
              <a:rPr kumimoji="1" lang="ja-JP" altLang="ja-JP" sz="1000" kern="1200" dirty="0">
                <a:solidFill>
                  <a:schemeClr val="tx1"/>
                </a:solidFill>
                <a:effectLst/>
                <a:cs typeface="+mn-cs"/>
              </a:rPr>
              <a:t>以上の様に、地区活動資金はロータリアンの年次基金寄付により成り立っています。</a:t>
            </a:r>
            <a:r>
              <a:rPr kumimoji="1" lang="en-US" altLang="ja-JP" sz="1000" kern="1200" dirty="0">
                <a:solidFill>
                  <a:schemeClr val="tx1"/>
                </a:solidFill>
                <a:effectLst/>
                <a:cs typeface="+mn-cs"/>
              </a:rPr>
              <a:t>EREY150</a:t>
            </a:r>
            <a:r>
              <a:rPr kumimoji="1" lang="ja-JP" altLang="ja-JP" sz="1000" kern="1200" dirty="0">
                <a:solidFill>
                  <a:schemeClr val="tx1"/>
                </a:solidFill>
                <a:effectLst/>
                <a:cs typeface="+mn-cs"/>
              </a:rPr>
              <a:t>ドル以上をお願いするのはこのためです。年次基金寄付は、クラブの活動資金の貯金だとも言えます。補助金を利用する事により、寄付金以上の資金をクラブで使用する事ができます。</a:t>
            </a:r>
          </a:p>
          <a:p>
            <a:endParaRPr kumimoji="1" lang="ja-JP" altLang="en-US" sz="1000" dirty="0"/>
          </a:p>
        </p:txBody>
      </p:sp>
      <p:sp>
        <p:nvSpPr>
          <p:cNvPr id="4" name="スライド番号プレースホルダー 3"/>
          <p:cNvSpPr>
            <a:spLocks noGrp="1"/>
          </p:cNvSpPr>
          <p:nvPr>
            <p:ph type="sldNum" sz="quarter" idx="10"/>
          </p:nvPr>
        </p:nvSpPr>
        <p:spPr/>
        <p:txBody>
          <a:bodyPr/>
          <a:lstStyle/>
          <a:p>
            <a:pPr defTabSz="946404">
              <a:defRPr/>
            </a:pPr>
            <a:fld id="{0DDA9588-D6C9-4BD6-8988-278D07B56E7C}" type="slidenum">
              <a:rPr lang="ja-JP" altLang="en-US">
                <a:solidFill>
                  <a:prstClr val="black"/>
                </a:solidFill>
              </a:rPr>
              <a:pPr defTabSz="946404">
                <a:defRPr/>
              </a:pPr>
              <a:t>4</a:t>
            </a:fld>
            <a:endParaRPr lang="ja-JP" altLang="en-US" dirty="0">
              <a:solidFill>
                <a:prstClr val="black"/>
              </a:solidFill>
            </a:endParaRPr>
          </a:p>
        </p:txBody>
      </p:sp>
    </p:spTree>
    <p:extLst>
      <p:ext uri="{BB962C8B-B14F-4D97-AF65-F5344CB8AC3E}">
        <p14:creationId xmlns:p14="http://schemas.microsoft.com/office/powerpoint/2010/main" val="209937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lvl="0"/>
            <a:r>
              <a:rPr kumimoji="1" lang="ja-JP" altLang="ja-JP" sz="1050" kern="1200" dirty="0">
                <a:solidFill>
                  <a:schemeClr val="tx1"/>
                </a:solidFill>
                <a:effectLst/>
                <a:cs typeface="+mn-cs"/>
              </a:rPr>
              <a:t>ロータリー財団の補助金には大きく分けて</a:t>
            </a:r>
            <a:r>
              <a:rPr kumimoji="1" lang="en-US" altLang="ja-JP" sz="1050" kern="1200" dirty="0">
                <a:solidFill>
                  <a:schemeClr val="tx1"/>
                </a:solidFill>
                <a:effectLst/>
                <a:cs typeface="+mn-cs"/>
              </a:rPr>
              <a:t>2</a:t>
            </a:r>
            <a:r>
              <a:rPr kumimoji="1" lang="ja-JP" altLang="ja-JP" sz="1050" kern="1200" dirty="0">
                <a:solidFill>
                  <a:schemeClr val="tx1"/>
                </a:solidFill>
                <a:effectLst/>
                <a:cs typeface="+mn-cs"/>
              </a:rPr>
              <a:t>種類あります。地区補助金とグローバル補助金の２種類です。</a:t>
            </a:r>
          </a:p>
          <a:p>
            <a:r>
              <a:rPr kumimoji="1" lang="ja-JP" altLang="ja-JP" sz="1050" kern="1200" dirty="0">
                <a:solidFill>
                  <a:schemeClr val="tx1"/>
                </a:solidFill>
                <a:effectLst/>
                <a:cs typeface="+mn-cs"/>
              </a:rPr>
              <a:t>２６３０地区では、地区補助金は奉仕プロジェクトと海外で高度な勉強をしようとする学生への奨学金に使用できます。グローバル補助金は、海外での奉仕プロジェクト、奨学金、職業研修チーム派遣（</a:t>
            </a:r>
            <a:r>
              <a:rPr kumimoji="1" lang="en-US" altLang="ja-JP" sz="1050" kern="1200" dirty="0">
                <a:solidFill>
                  <a:schemeClr val="tx1"/>
                </a:solidFill>
                <a:effectLst/>
                <a:cs typeface="+mn-cs"/>
              </a:rPr>
              <a:t>VTT</a:t>
            </a:r>
            <a:r>
              <a:rPr kumimoji="1" lang="ja-JP" altLang="ja-JP" sz="1050" kern="1200" dirty="0">
                <a:solidFill>
                  <a:schemeClr val="tx1"/>
                </a:solidFill>
                <a:effectLst/>
                <a:cs typeface="+mn-cs"/>
              </a:rPr>
              <a:t>と言いますが）に使用できます。</a:t>
            </a:r>
            <a:endParaRPr kumimoji="1" lang="en-US" altLang="ja-JP" sz="1050" kern="1200" dirty="0">
              <a:solidFill>
                <a:schemeClr val="tx1"/>
              </a:solidFill>
              <a:effectLst/>
              <a:cs typeface="+mn-cs"/>
            </a:endParaRPr>
          </a:p>
          <a:p>
            <a:endParaRPr kumimoji="1" lang="ja-JP" altLang="ja-JP" sz="1050" kern="1200" dirty="0">
              <a:solidFill>
                <a:schemeClr val="tx1"/>
              </a:solidFill>
              <a:effectLst/>
              <a:cs typeface="+mn-cs"/>
            </a:endParaRPr>
          </a:p>
          <a:p>
            <a:r>
              <a:rPr kumimoji="1" lang="ja-JP" altLang="ja-JP" sz="1050" kern="1200" dirty="0">
                <a:solidFill>
                  <a:schemeClr val="tx1"/>
                </a:solidFill>
                <a:effectLst/>
                <a:cs typeface="+mn-cs"/>
              </a:rPr>
              <a:t>地区補助金は、地元、海外を問わず比較的小規模なプロジェクトに使用できる補助金です。</a:t>
            </a:r>
          </a:p>
          <a:p>
            <a:r>
              <a:rPr kumimoji="1" lang="ja-JP" altLang="ja-JP" sz="1050" kern="1200" dirty="0">
                <a:solidFill>
                  <a:schemeClr val="tx1"/>
                </a:solidFill>
                <a:effectLst/>
                <a:cs typeface="+mn-cs"/>
              </a:rPr>
              <a:t>補助金の採択に当たっては、地区が全ての権限を有します。短期で１度のみプロジェクトに使用できます。同じプロジェクトに繰り返し補助金を使うことは出来ません。</a:t>
            </a:r>
          </a:p>
          <a:p>
            <a:r>
              <a:rPr kumimoji="1" lang="en-US" altLang="ja-JP" sz="1050" kern="1200" dirty="0">
                <a:solidFill>
                  <a:schemeClr val="tx1"/>
                </a:solidFill>
                <a:effectLst/>
                <a:cs typeface="+mn-cs"/>
              </a:rPr>
              <a:t>2630</a:t>
            </a:r>
            <a:r>
              <a:rPr kumimoji="1" lang="ja-JP" altLang="ja-JP" sz="1050" kern="1200" dirty="0">
                <a:solidFill>
                  <a:schemeClr val="tx1"/>
                </a:solidFill>
                <a:effectLst/>
                <a:cs typeface="+mn-cs"/>
              </a:rPr>
              <a:t>地区では、申請３年前の年次基金寄付のひとり当たりの寄付額（ＥＲＥＹ）により支給比率が決めます。</a:t>
            </a:r>
          </a:p>
          <a:p>
            <a:r>
              <a:rPr kumimoji="1" lang="ja-JP" altLang="ja-JP" sz="1050" kern="1200" dirty="0">
                <a:solidFill>
                  <a:schemeClr val="tx1"/>
                </a:solidFill>
                <a:effectLst/>
                <a:cs typeface="+mn-cs"/>
              </a:rPr>
              <a:t>地区補助金は最高</a:t>
            </a:r>
            <a:r>
              <a:rPr kumimoji="1" lang="en-US" altLang="ja-JP" sz="1050" kern="1200" dirty="0">
                <a:solidFill>
                  <a:schemeClr val="tx1"/>
                </a:solidFill>
                <a:effectLst/>
                <a:cs typeface="+mn-cs"/>
              </a:rPr>
              <a:t>12,000</a:t>
            </a:r>
            <a:r>
              <a:rPr kumimoji="1" lang="ja-JP" altLang="ja-JP" sz="1050" kern="1200" dirty="0">
                <a:solidFill>
                  <a:schemeClr val="tx1"/>
                </a:solidFill>
                <a:effectLst/>
                <a:cs typeface="+mn-cs"/>
              </a:rPr>
              <a:t>ドル使用できます。クラブからの最低拠出額は</a:t>
            </a:r>
            <a:r>
              <a:rPr kumimoji="1" lang="en-US" altLang="ja-JP" sz="1050" kern="1200" dirty="0">
                <a:solidFill>
                  <a:schemeClr val="tx1"/>
                </a:solidFill>
                <a:effectLst/>
                <a:cs typeface="+mn-cs"/>
              </a:rPr>
              <a:t>500</a:t>
            </a:r>
            <a:r>
              <a:rPr kumimoji="1" lang="ja-JP" altLang="ja-JP" sz="1050" kern="1200" dirty="0">
                <a:solidFill>
                  <a:schemeClr val="tx1"/>
                </a:solidFill>
                <a:effectLst/>
                <a:cs typeface="+mn-cs"/>
              </a:rPr>
              <a:t>ドルです。</a:t>
            </a:r>
            <a:endParaRPr kumimoji="1" lang="en-US" altLang="ja-JP" sz="1050" kern="1200" dirty="0">
              <a:solidFill>
                <a:schemeClr val="tx1"/>
              </a:solidFill>
              <a:effectLst/>
              <a:cs typeface="+mn-cs"/>
            </a:endParaRPr>
          </a:p>
          <a:p>
            <a:endParaRPr kumimoji="1" lang="ja-JP" altLang="ja-JP" sz="1050" kern="1200" dirty="0">
              <a:solidFill>
                <a:schemeClr val="tx1"/>
              </a:solidFill>
              <a:effectLst/>
              <a:cs typeface="+mn-cs"/>
            </a:endParaRPr>
          </a:p>
          <a:p>
            <a:r>
              <a:rPr kumimoji="1" lang="ja-JP" altLang="ja-JP" sz="1050" kern="1200" dirty="0">
                <a:solidFill>
                  <a:schemeClr val="tx1"/>
                </a:solidFill>
                <a:effectLst/>
                <a:cs typeface="+mn-cs"/>
              </a:rPr>
              <a:t>　一方、グローバル補助金は海外のクラブと一緒に提唱し、一方が、プロジェクトの実施国で他方が援助国となります。複数の国のクラブや地区が共同で提唱することもできます。</a:t>
            </a:r>
          </a:p>
          <a:p>
            <a:r>
              <a:rPr kumimoji="1" lang="ja-JP" altLang="ja-JP" sz="1050" kern="1200" dirty="0">
                <a:solidFill>
                  <a:schemeClr val="tx1"/>
                </a:solidFill>
                <a:effectLst/>
                <a:cs typeface="+mn-cs"/>
              </a:rPr>
              <a:t>ロータリーの</a:t>
            </a:r>
            <a:r>
              <a:rPr kumimoji="1" lang="en-US" altLang="ja-JP" sz="1050" kern="1200" dirty="0">
                <a:solidFill>
                  <a:schemeClr val="tx1"/>
                </a:solidFill>
                <a:effectLst/>
                <a:cs typeface="+mn-cs"/>
              </a:rPr>
              <a:t>6</a:t>
            </a:r>
            <a:r>
              <a:rPr kumimoji="1" lang="ja-JP" altLang="ja-JP" sz="1050" kern="1200" dirty="0">
                <a:solidFill>
                  <a:schemeClr val="tx1"/>
                </a:solidFill>
                <a:effectLst/>
                <a:cs typeface="+mn-cs"/>
              </a:rPr>
              <a:t>つの重点分野の何れかにに関係していることが求められます。</a:t>
            </a:r>
            <a:r>
              <a:rPr kumimoji="1" lang="en-US" altLang="ja-JP" sz="1050" kern="1200" dirty="0">
                <a:solidFill>
                  <a:schemeClr val="tx1"/>
                </a:solidFill>
                <a:effectLst/>
                <a:cs typeface="+mn-cs"/>
              </a:rPr>
              <a:t>6</a:t>
            </a:r>
            <a:r>
              <a:rPr kumimoji="1" lang="ja-JP" altLang="ja-JP" sz="1050" kern="1200" dirty="0">
                <a:solidFill>
                  <a:schemeClr val="tx1"/>
                </a:solidFill>
                <a:effectLst/>
                <a:cs typeface="+mn-cs"/>
              </a:rPr>
              <a:t>つの重点分野は、</a:t>
            </a:r>
            <a:r>
              <a:rPr kumimoji="1" lang="en-US" altLang="ja-JP" sz="1050" kern="1200" dirty="0">
                <a:solidFill>
                  <a:schemeClr val="tx1"/>
                </a:solidFill>
                <a:effectLst/>
                <a:cs typeface="+mn-cs"/>
              </a:rPr>
              <a:t>2021</a:t>
            </a:r>
            <a:r>
              <a:rPr kumimoji="1" lang="ja-JP" altLang="ja-JP" sz="1050" kern="1200" dirty="0">
                <a:solidFill>
                  <a:schemeClr val="tx1"/>
                </a:solidFill>
                <a:effectLst/>
                <a:cs typeface="+mn-cs"/>
              </a:rPr>
              <a:t>年</a:t>
            </a:r>
            <a:r>
              <a:rPr kumimoji="1" lang="en-US" altLang="ja-JP" sz="1050" kern="1200" dirty="0">
                <a:solidFill>
                  <a:schemeClr val="tx1"/>
                </a:solidFill>
                <a:effectLst/>
                <a:cs typeface="+mn-cs"/>
              </a:rPr>
              <a:t>7</a:t>
            </a:r>
            <a:r>
              <a:rPr kumimoji="1" lang="ja-JP" altLang="ja-JP" sz="1050" kern="1200" dirty="0">
                <a:solidFill>
                  <a:schemeClr val="tx1"/>
                </a:solidFill>
                <a:effectLst/>
                <a:cs typeface="+mn-cs"/>
              </a:rPr>
              <a:t>月からは</a:t>
            </a:r>
            <a:r>
              <a:rPr kumimoji="1" lang="en-US" altLang="ja-JP" sz="1050" kern="1200" dirty="0">
                <a:solidFill>
                  <a:schemeClr val="tx1"/>
                </a:solidFill>
                <a:effectLst/>
                <a:cs typeface="+mn-cs"/>
              </a:rPr>
              <a:t>7</a:t>
            </a:r>
            <a:r>
              <a:rPr kumimoji="1" lang="ja-JP" altLang="ja-JP" sz="1050" kern="1200" dirty="0">
                <a:solidFill>
                  <a:schemeClr val="tx1"/>
                </a:solidFill>
                <a:effectLst/>
                <a:cs typeface="+mn-cs"/>
              </a:rPr>
              <a:t>番目に「環境の保全」が加わり、</a:t>
            </a:r>
            <a:r>
              <a:rPr kumimoji="1" lang="en-US" altLang="ja-JP" sz="1050" kern="1200" dirty="0">
                <a:solidFill>
                  <a:schemeClr val="tx1"/>
                </a:solidFill>
                <a:effectLst/>
                <a:cs typeface="+mn-cs"/>
              </a:rPr>
              <a:t>7</a:t>
            </a:r>
            <a:r>
              <a:rPr kumimoji="1" lang="ja-JP" altLang="ja-JP" sz="1050" kern="1200" dirty="0">
                <a:solidFill>
                  <a:schemeClr val="tx1"/>
                </a:solidFill>
                <a:effectLst/>
                <a:cs typeface="+mn-cs"/>
              </a:rPr>
              <a:t>つの重点分野に変わります。</a:t>
            </a:r>
          </a:p>
          <a:p>
            <a:r>
              <a:rPr kumimoji="1" lang="ja-JP" altLang="ja-JP" sz="1050" kern="1200" dirty="0">
                <a:solidFill>
                  <a:schemeClr val="tx1"/>
                </a:solidFill>
                <a:effectLst/>
                <a:cs typeface="+mn-cs"/>
              </a:rPr>
              <a:t>実施されるプロジェクトは、持続可能でその成果が計測できること、比較的大きなプロジェクト（資金規模で</a:t>
            </a:r>
            <a:r>
              <a:rPr kumimoji="1" lang="en-US" altLang="ja-JP" sz="1050" kern="1200" dirty="0">
                <a:solidFill>
                  <a:schemeClr val="tx1"/>
                </a:solidFill>
                <a:effectLst/>
                <a:cs typeface="+mn-cs"/>
              </a:rPr>
              <a:t>30000</a:t>
            </a:r>
            <a:r>
              <a:rPr kumimoji="1" lang="ja-JP" altLang="ja-JP" sz="1050" kern="1200" dirty="0">
                <a:solidFill>
                  <a:schemeClr val="tx1"/>
                </a:solidFill>
                <a:effectLst/>
                <a:cs typeface="+mn-cs"/>
              </a:rPr>
              <a:t>ドル以上）に使用できる補助金です。</a:t>
            </a:r>
          </a:p>
          <a:p>
            <a:r>
              <a:rPr kumimoji="1" lang="ja-JP" altLang="ja-JP" sz="1050" kern="1200" dirty="0">
                <a:solidFill>
                  <a:schemeClr val="tx1"/>
                </a:solidFill>
                <a:effectLst/>
                <a:cs typeface="+mn-cs"/>
              </a:rPr>
              <a:t>補助金は提唱クラブからの現金拠出に応じて出される地区活動資金（</a:t>
            </a:r>
            <a:r>
              <a:rPr kumimoji="1" lang="en-US" altLang="ja-JP" sz="1050" kern="1200" dirty="0">
                <a:solidFill>
                  <a:schemeClr val="tx1"/>
                </a:solidFill>
                <a:effectLst/>
                <a:cs typeface="+mn-cs"/>
              </a:rPr>
              <a:t>DDF</a:t>
            </a:r>
            <a:r>
              <a:rPr kumimoji="1" lang="ja-JP" altLang="ja-JP" sz="1050" kern="1200" dirty="0">
                <a:solidFill>
                  <a:schemeClr val="tx1"/>
                </a:solidFill>
                <a:effectLst/>
                <a:cs typeface="+mn-cs"/>
              </a:rPr>
              <a:t>と言います）に国際財団活動資金（</a:t>
            </a:r>
            <a:r>
              <a:rPr kumimoji="1" lang="en-US" altLang="ja-JP" sz="1050" kern="1200" dirty="0">
                <a:solidFill>
                  <a:schemeClr val="tx1"/>
                </a:solidFill>
                <a:effectLst/>
                <a:cs typeface="+mn-cs"/>
              </a:rPr>
              <a:t>WF</a:t>
            </a:r>
            <a:r>
              <a:rPr kumimoji="1" lang="ja-JP" altLang="ja-JP" sz="1050" kern="1200" dirty="0">
                <a:solidFill>
                  <a:schemeClr val="tx1"/>
                </a:solidFill>
                <a:effectLst/>
                <a:cs typeface="+mn-cs"/>
              </a:rPr>
              <a:t>と言います）上乗せされますので大きな資金を得ることが出来ます。</a:t>
            </a:r>
          </a:p>
          <a:p>
            <a:r>
              <a:rPr kumimoji="1" lang="ja-JP" altLang="ja-JP" sz="1050" kern="1200" dirty="0">
                <a:solidFill>
                  <a:schemeClr val="tx1"/>
                </a:solidFill>
                <a:effectLst/>
                <a:cs typeface="+mn-cs"/>
              </a:rPr>
              <a:t>地区補助金、グローバル補助金共に、クラブからの拠出金は</a:t>
            </a:r>
            <a:r>
              <a:rPr kumimoji="1" lang="en-US" altLang="ja-JP" sz="1050" kern="1200" dirty="0">
                <a:solidFill>
                  <a:schemeClr val="tx1"/>
                </a:solidFill>
                <a:effectLst/>
                <a:cs typeface="+mn-cs"/>
              </a:rPr>
              <a:t>500</a:t>
            </a:r>
            <a:r>
              <a:rPr kumimoji="1" lang="ja-JP" altLang="ja-JP" sz="1050" kern="1200" dirty="0">
                <a:solidFill>
                  <a:schemeClr val="tx1"/>
                </a:solidFill>
                <a:effectLst/>
                <a:cs typeface="+mn-cs"/>
              </a:rPr>
              <a:t>ドル以上必要になります。複数のクラブで提唱する場合、主となるクラブの拠出金は</a:t>
            </a:r>
            <a:r>
              <a:rPr kumimoji="1" lang="en-US" altLang="ja-JP" sz="1050" kern="1200" dirty="0">
                <a:solidFill>
                  <a:schemeClr val="tx1"/>
                </a:solidFill>
                <a:effectLst/>
                <a:cs typeface="+mn-cs"/>
              </a:rPr>
              <a:t>1000</a:t>
            </a:r>
            <a:r>
              <a:rPr kumimoji="1" lang="ja-JP" altLang="ja-JP" sz="1050" kern="1200" dirty="0">
                <a:solidFill>
                  <a:schemeClr val="tx1"/>
                </a:solidFill>
                <a:effectLst/>
                <a:cs typeface="+mn-cs"/>
              </a:rPr>
              <a:t>ドル以上、副クラブは</a:t>
            </a:r>
            <a:r>
              <a:rPr kumimoji="1" lang="en-US" altLang="ja-JP" sz="1050" kern="1200" dirty="0">
                <a:solidFill>
                  <a:schemeClr val="tx1"/>
                </a:solidFill>
                <a:effectLst/>
                <a:cs typeface="+mn-cs"/>
              </a:rPr>
              <a:t>500</a:t>
            </a:r>
            <a:r>
              <a:rPr kumimoji="1" lang="ja-JP" altLang="ja-JP" sz="1050" kern="1200" dirty="0">
                <a:solidFill>
                  <a:schemeClr val="tx1"/>
                </a:solidFill>
                <a:effectLst/>
                <a:cs typeface="+mn-cs"/>
              </a:rPr>
              <a:t>ドル以上となります。</a:t>
            </a:r>
          </a:p>
          <a:p>
            <a:endParaRPr kumimoji="1" lang="en-US" altLang="ja-JP" sz="1050" dirty="0"/>
          </a:p>
        </p:txBody>
      </p:sp>
      <p:sp>
        <p:nvSpPr>
          <p:cNvPr id="4" name="スライド番号プレースホルダー 3"/>
          <p:cNvSpPr>
            <a:spLocks noGrp="1"/>
          </p:cNvSpPr>
          <p:nvPr>
            <p:ph type="sldNum" sz="quarter" idx="10"/>
          </p:nvPr>
        </p:nvSpPr>
        <p:spPr/>
        <p:txBody>
          <a:bodyPr/>
          <a:lstStyle/>
          <a:p>
            <a:pPr defTabSz="913091">
              <a:defRPr/>
            </a:pPr>
            <a:fld id="{1CBFCB9A-C028-4035-9F34-D1750A9EE14C}" type="slidenum">
              <a:rPr lang="ja-JP" altLang="en-US">
                <a:solidFill>
                  <a:prstClr val="black"/>
                </a:solidFill>
              </a:rPr>
              <a:pPr defTabSz="913091">
                <a:defRPr/>
              </a:pPr>
              <a:t>5</a:t>
            </a:fld>
            <a:endParaRPr lang="ja-JP" altLang="en-US" dirty="0">
              <a:solidFill>
                <a:prstClr val="black"/>
              </a:solidFill>
            </a:endParaRPr>
          </a:p>
        </p:txBody>
      </p:sp>
    </p:spTree>
    <p:extLst>
      <p:ext uri="{BB962C8B-B14F-4D97-AF65-F5344CB8AC3E}">
        <p14:creationId xmlns:p14="http://schemas.microsoft.com/office/powerpoint/2010/main" val="37486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その他に最近できたロータリー財団の補助金に「ロータリー災害救援基金」が有ります。これは、使途指定寄付として地区の</a:t>
            </a:r>
            <a:r>
              <a:rPr kumimoji="1" lang="en-US" altLang="ja-JP" sz="1200" kern="1200" dirty="0">
                <a:solidFill>
                  <a:schemeClr val="tx1"/>
                </a:solidFill>
                <a:effectLst/>
                <a:cs typeface="+mn-cs"/>
              </a:rPr>
              <a:t>DDF</a:t>
            </a:r>
            <a:r>
              <a:rPr kumimoji="1" lang="ja-JP" altLang="ja-JP" sz="1200" kern="1200" dirty="0">
                <a:solidFill>
                  <a:schemeClr val="tx1"/>
                </a:solidFill>
                <a:effectLst/>
                <a:cs typeface="+mn-cs"/>
              </a:rPr>
              <a:t>やメンバー皆様から寄付金を募ります。そして、地区が災害を受けた地域の復興支援をするために最高</a:t>
            </a:r>
            <a:r>
              <a:rPr kumimoji="1" lang="en-US" altLang="ja-JP" sz="1200" kern="1200" dirty="0">
                <a:solidFill>
                  <a:schemeClr val="tx1"/>
                </a:solidFill>
                <a:effectLst/>
                <a:cs typeface="+mn-cs"/>
              </a:rPr>
              <a:t>25000</a:t>
            </a:r>
            <a:r>
              <a:rPr kumimoji="1" lang="ja-JP" altLang="ja-JP" sz="1200" kern="1200" dirty="0">
                <a:solidFill>
                  <a:schemeClr val="tx1"/>
                </a:solidFill>
                <a:effectLst/>
                <a:cs typeface="+mn-cs"/>
              </a:rPr>
              <a:t>ドルの補助金を申請する事が出来ます。</a:t>
            </a:r>
          </a:p>
          <a:p>
            <a:endParaRPr kumimoji="1" lang="ja-JP" altLang="en-US" dirty="0"/>
          </a:p>
        </p:txBody>
      </p:sp>
    </p:spTree>
    <p:extLst>
      <p:ext uri="{BB962C8B-B14F-4D97-AF65-F5344CB8AC3E}">
        <p14:creationId xmlns:p14="http://schemas.microsoft.com/office/powerpoint/2010/main" val="279845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それでは、続きまして地区補助金に付いてもう少し詳しく内容をご説明します。</a:t>
            </a:r>
          </a:p>
          <a:p>
            <a:endParaRPr kumimoji="1" lang="ja-JP" altLang="en-US" dirty="0"/>
          </a:p>
        </p:txBody>
      </p:sp>
    </p:spTree>
    <p:extLst>
      <p:ext uri="{BB962C8B-B14F-4D97-AF65-F5344CB8AC3E}">
        <p14:creationId xmlns:p14="http://schemas.microsoft.com/office/powerpoint/2010/main" val="415370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cs typeface="+mn-cs"/>
              </a:rPr>
              <a:t>2020</a:t>
            </a:r>
            <a:r>
              <a:rPr kumimoji="1" lang="ja-JP" altLang="ja-JP" sz="1200" kern="1200" dirty="0">
                <a:solidFill>
                  <a:schemeClr val="tx1"/>
                </a:solidFill>
                <a:effectLst/>
                <a:cs typeface="+mn-cs"/>
              </a:rPr>
              <a:t>－</a:t>
            </a:r>
            <a:r>
              <a:rPr kumimoji="1" lang="en-US" altLang="ja-JP" sz="1200" kern="1200" dirty="0">
                <a:solidFill>
                  <a:schemeClr val="tx1"/>
                </a:solidFill>
                <a:effectLst/>
                <a:cs typeface="+mn-cs"/>
              </a:rPr>
              <a:t>2021</a:t>
            </a:r>
            <a:r>
              <a:rPr kumimoji="1" lang="ja-JP" altLang="ja-JP" sz="1200" kern="1200" dirty="0">
                <a:solidFill>
                  <a:schemeClr val="tx1"/>
                </a:solidFill>
                <a:effectLst/>
                <a:cs typeface="+mn-cs"/>
              </a:rPr>
              <a:t>年度地区補助金の申請は、奨学金を除いて</a:t>
            </a:r>
            <a:r>
              <a:rPr kumimoji="1" lang="en-US" altLang="ja-JP" sz="1200" kern="1200" dirty="0">
                <a:solidFill>
                  <a:schemeClr val="tx1"/>
                </a:solidFill>
                <a:effectLst/>
                <a:cs typeface="+mn-cs"/>
              </a:rPr>
              <a:t>21</a:t>
            </a:r>
            <a:r>
              <a:rPr kumimoji="1" lang="ja-JP" altLang="ja-JP" sz="1200" kern="1200" dirty="0">
                <a:solidFill>
                  <a:schemeClr val="tx1"/>
                </a:solidFill>
                <a:effectLst/>
                <a:cs typeface="+mn-cs"/>
              </a:rPr>
              <a:t>件有りました。一覧表をご覧ください。</a:t>
            </a:r>
            <a:r>
              <a:rPr kumimoji="1" lang="en-US" altLang="ja-JP" sz="1200" kern="1200" dirty="0">
                <a:solidFill>
                  <a:schemeClr val="tx1"/>
                </a:solidFill>
                <a:effectLst/>
                <a:cs typeface="+mn-cs"/>
              </a:rPr>
              <a:t>3</a:t>
            </a:r>
            <a:r>
              <a:rPr kumimoji="1" lang="ja-JP" altLang="ja-JP" sz="1200" kern="1200" dirty="0">
                <a:solidFill>
                  <a:schemeClr val="tx1"/>
                </a:solidFill>
                <a:effectLst/>
                <a:cs typeface="+mn-cs"/>
              </a:rPr>
              <a:t>ページに割ったっています。</a:t>
            </a:r>
            <a:r>
              <a:rPr kumimoji="1" lang="en-US" altLang="ja-JP" sz="1200" kern="1200" dirty="0">
                <a:solidFill>
                  <a:schemeClr val="tx1"/>
                </a:solidFill>
                <a:effectLst/>
                <a:cs typeface="+mn-cs"/>
              </a:rPr>
              <a:t>21</a:t>
            </a:r>
            <a:r>
              <a:rPr kumimoji="1" lang="ja-JP" altLang="ja-JP" sz="1200" kern="1200" dirty="0">
                <a:solidFill>
                  <a:schemeClr val="tx1"/>
                </a:solidFill>
                <a:effectLst/>
                <a:cs typeface="+mn-cs"/>
              </a:rPr>
              <a:t>件全て採択されています。支給しました地区補助金は、金額にして約</a:t>
            </a:r>
            <a:r>
              <a:rPr kumimoji="1" lang="en-US" altLang="ja-JP" sz="1200" kern="1200" dirty="0">
                <a:solidFill>
                  <a:schemeClr val="tx1"/>
                </a:solidFill>
                <a:effectLst/>
                <a:cs typeface="+mn-cs"/>
              </a:rPr>
              <a:t>14</a:t>
            </a:r>
            <a:r>
              <a:rPr kumimoji="1" lang="ja-JP" altLang="ja-JP" sz="1200" kern="1200" dirty="0">
                <a:solidFill>
                  <a:schemeClr val="tx1"/>
                </a:solidFill>
                <a:effectLst/>
                <a:cs typeface="+mn-cs"/>
              </a:rPr>
              <a:t>万ドル（</a:t>
            </a:r>
            <a:r>
              <a:rPr kumimoji="1" lang="en-US" altLang="ja-JP" sz="1200" kern="1200" dirty="0">
                <a:solidFill>
                  <a:schemeClr val="tx1"/>
                </a:solidFill>
                <a:effectLst/>
                <a:cs typeface="+mn-cs"/>
              </a:rPr>
              <a:t>1500</a:t>
            </a:r>
            <a:r>
              <a:rPr kumimoji="1" lang="ja-JP" altLang="ja-JP" sz="1200" kern="1200" dirty="0">
                <a:solidFill>
                  <a:schemeClr val="tx1"/>
                </a:solidFill>
                <a:effectLst/>
                <a:cs typeface="+mn-cs"/>
              </a:rPr>
              <a:t>万円弱）となりました。</a:t>
            </a:r>
            <a:endParaRPr kumimoji="1" lang="en-US" altLang="ja-JP" sz="1200" kern="1200" dirty="0">
              <a:solidFill>
                <a:schemeClr val="tx1"/>
              </a:solidFill>
              <a:effectLst/>
              <a:cs typeface="+mn-cs"/>
            </a:endParaRPr>
          </a:p>
          <a:p>
            <a:endParaRPr kumimoji="1" lang="en-US" altLang="ja-JP" sz="1200" kern="1200" dirty="0">
              <a:solidFill>
                <a:schemeClr val="tx1"/>
              </a:solidFill>
              <a:effectLst/>
              <a:cs typeface="+mn-cs"/>
            </a:endParaRPr>
          </a:p>
          <a:p>
            <a:endParaRPr kumimoji="1" lang="ja-JP" altLang="en-US" dirty="0"/>
          </a:p>
        </p:txBody>
      </p:sp>
    </p:spTree>
    <p:extLst>
      <p:ext uri="{BB962C8B-B14F-4D97-AF65-F5344CB8AC3E}">
        <p14:creationId xmlns:p14="http://schemas.microsoft.com/office/powerpoint/2010/main" val="3116847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cs typeface="+mn-cs"/>
              </a:rPr>
              <a:t>コロナ禍で、申請されたプロジェクトを実施するのにご苦労されておられるとおもいますが、宜しくお願いします。クラブの中には、申請したイベントが開催できなくなっているクラブも有ると思います。その場合、本年度に限り、申請時の目的と異なり新型コロナウイルス対策事業に変更する事ができます。その際は、一度、補助金小員会にご相談ください。</a:t>
            </a:r>
          </a:p>
          <a:p>
            <a:endParaRPr kumimoji="1" lang="ja-JP" altLang="en-US" dirty="0"/>
          </a:p>
        </p:txBody>
      </p:sp>
    </p:spTree>
    <p:extLst>
      <p:ext uri="{BB962C8B-B14F-4D97-AF65-F5344CB8AC3E}">
        <p14:creationId xmlns:p14="http://schemas.microsoft.com/office/powerpoint/2010/main" val="255176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7EB655-E9E0-4D69-B7CF-F5D76F3DFE57}"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411045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815AA74-00C1-4CB7-96E3-10A92C45AA05}"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368130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9972F7-C1DA-4018-BCC0-FD8AEB24CC0B}"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43745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6FA380-6F51-4FCE-BFCD-CBDD9FBB17B8}"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77358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B3B7B3-04A0-4454-9E48-12890CFEB253}"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364751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38148E-C350-415A-9545-EB066FAE3415}" type="datetime1">
              <a:rPr kumimoji="1" lang="ja-JP" altLang="en-US" smtClean="0"/>
              <a:t>2020/11/18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65681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5A9588-F971-447C-8D7E-486D7926D8B6}" type="datetime1">
              <a:rPr kumimoji="1" lang="ja-JP" altLang="en-US" smtClean="0"/>
              <a:t>2020/11/18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76963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8C9873-573D-4C79-A88B-B2D97ECC2091}" type="datetime1">
              <a:rPr kumimoji="1" lang="ja-JP" altLang="en-US" smtClean="0"/>
              <a:t>2020/11/18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00909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6A1F4-75BC-462A-8D5E-765EC07A8C2E}" type="datetime1">
              <a:rPr kumimoji="1" lang="ja-JP" altLang="en-US" smtClean="0"/>
              <a:t>2020/11/18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322208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D2C330-A09B-42EC-931A-8C8B66A9F627}" type="datetime1">
              <a:rPr kumimoji="1" lang="ja-JP" altLang="en-US" smtClean="0"/>
              <a:t>2020/11/18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269846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4D6128-8A67-4332-96DC-0E823C34A5D5}" type="datetime1">
              <a:rPr kumimoji="1" lang="ja-JP" altLang="en-US" smtClean="0"/>
              <a:t>2020/11/18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BF9AF0-11B8-4022-87B8-A06825183306}" type="slidenum">
              <a:rPr kumimoji="1" lang="ja-JP" altLang="en-US" smtClean="0"/>
              <a:t>‹#›</a:t>
            </a:fld>
            <a:endParaRPr kumimoji="1" lang="ja-JP" altLang="en-US"/>
          </a:p>
        </p:txBody>
      </p:sp>
    </p:spTree>
    <p:extLst>
      <p:ext uri="{BB962C8B-B14F-4D97-AF65-F5344CB8AC3E}">
        <p14:creationId xmlns:p14="http://schemas.microsoft.com/office/powerpoint/2010/main" val="414208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F7084005-00B0-4181-BC0A-2DEF399120A8}" type="datetime1">
              <a:rPr kumimoji="1" lang="ja-JP" altLang="en-US" smtClean="0"/>
              <a:t>2020/11/18</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D9BF9AF0-11B8-4022-87B8-A06825183306}" type="slidenum">
              <a:rPr kumimoji="1" lang="ja-JP" altLang="en-US" smtClean="0"/>
              <a:pPr/>
              <a:t>‹#›</a:t>
            </a:fld>
            <a:endParaRPr kumimoji="1" lang="ja-JP" altLang="en-US" dirty="0"/>
          </a:p>
        </p:txBody>
      </p:sp>
    </p:spTree>
    <p:extLst>
      <p:ext uri="{BB962C8B-B14F-4D97-AF65-F5344CB8AC3E}">
        <p14:creationId xmlns:p14="http://schemas.microsoft.com/office/powerpoint/2010/main" val="2338982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0834" y="3074357"/>
            <a:ext cx="8192021" cy="854902"/>
          </a:xfrm>
          <a:solidFill>
            <a:srgbClr val="0000FF"/>
          </a:solidFill>
        </p:spPr>
        <p:txBody>
          <a:bodyPr anchor="ctr">
            <a:normAutofit/>
          </a:bodyPr>
          <a:lstStyle/>
          <a:p>
            <a:r>
              <a:rPr lang="ja-JP" altLang="en-US" sz="3600" dirty="0">
                <a:solidFill>
                  <a:schemeClr val="bg1"/>
                </a:solidFill>
                <a:latin typeface="HG丸ｺﾞｼｯｸM-PRO" panose="020F0600000000000000" pitchFamily="50" charset="-128"/>
              </a:rPr>
              <a:t>ロータリー財団の補助金</a:t>
            </a:r>
          </a:p>
        </p:txBody>
      </p:sp>
      <p:pic>
        <p:nvPicPr>
          <p:cNvPr id="4" name="図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833" y="1608811"/>
            <a:ext cx="2557915" cy="1256576"/>
          </a:xfrm>
          <a:prstGeom prst="rect">
            <a:avLst/>
          </a:prstGeom>
        </p:spPr>
      </p:pic>
    </p:spTree>
    <p:extLst>
      <p:ext uri="{BB962C8B-B14F-4D97-AF65-F5344CB8AC3E}">
        <p14:creationId xmlns:p14="http://schemas.microsoft.com/office/powerpoint/2010/main" val="1061147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EFEA781A-6D7E-44F7-9084-20BF76E7D990}"/>
              </a:ext>
            </a:extLst>
          </p:cNvPr>
          <p:cNvGraphicFramePr>
            <a:graphicFrameLocks noGrp="1"/>
          </p:cNvGraphicFramePr>
          <p:nvPr>
            <p:extLst/>
          </p:nvPr>
        </p:nvGraphicFramePr>
        <p:xfrm>
          <a:off x="107553" y="788395"/>
          <a:ext cx="8848196" cy="5645060"/>
        </p:xfrm>
        <a:graphic>
          <a:graphicData uri="http://schemas.openxmlformats.org/drawingml/2006/table">
            <a:tbl>
              <a:tblPr firstRow="1" bandRow="1">
                <a:tableStyleId>{5C22544A-7EE6-4342-B048-85BDC9FD1C3A}</a:tableStyleId>
              </a:tblPr>
              <a:tblGrid>
                <a:gridCol w="480685">
                  <a:extLst>
                    <a:ext uri="{9D8B030D-6E8A-4147-A177-3AD203B41FA5}">
                      <a16:colId xmlns:a16="http://schemas.microsoft.com/office/drawing/2014/main" val="1050131175"/>
                    </a:ext>
                  </a:extLst>
                </a:gridCol>
                <a:gridCol w="1246720">
                  <a:extLst>
                    <a:ext uri="{9D8B030D-6E8A-4147-A177-3AD203B41FA5}">
                      <a16:colId xmlns:a16="http://schemas.microsoft.com/office/drawing/2014/main" val="2863772403"/>
                    </a:ext>
                  </a:extLst>
                </a:gridCol>
                <a:gridCol w="5064060">
                  <a:extLst>
                    <a:ext uri="{9D8B030D-6E8A-4147-A177-3AD203B41FA5}">
                      <a16:colId xmlns:a16="http://schemas.microsoft.com/office/drawing/2014/main" val="3401857732"/>
                    </a:ext>
                  </a:extLst>
                </a:gridCol>
                <a:gridCol w="738553">
                  <a:extLst>
                    <a:ext uri="{9D8B030D-6E8A-4147-A177-3AD203B41FA5}">
                      <a16:colId xmlns:a16="http://schemas.microsoft.com/office/drawing/2014/main" val="1528835783"/>
                    </a:ext>
                  </a:extLst>
                </a:gridCol>
                <a:gridCol w="1318178">
                  <a:extLst>
                    <a:ext uri="{9D8B030D-6E8A-4147-A177-3AD203B41FA5}">
                      <a16:colId xmlns:a16="http://schemas.microsoft.com/office/drawing/2014/main" val="2738402020"/>
                    </a:ext>
                  </a:extLst>
                </a:gridCol>
              </a:tblGrid>
              <a:tr h="625419">
                <a:tc>
                  <a:txBody>
                    <a:bodyPr/>
                    <a:lstStyle/>
                    <a:p>
                      <a:pPr algn="ctr">
                        <a:lnSpc>
                          <a:spcPct val="100000"/>
                        </a:lnSpc>
                      </a:pPr>
                      <a:r>
                        <a:rPr kumimoji="1" lang="ja-JP" altLang="en-US" sz="1200" dirty="0">
                          <a:latin typeface="HG丸ｺﾞｼｯｸM-PRO" panose="020F0600000000000000" pitchFamily="50" charset="-128"/>
                          <a:ea typeface="HG丸ｺﾞｼｯｸM-PRO" panose="020F0600000000000000" pitchFamily="50" charset="-128"/>
                        </a:rPr>
                        <a:t>番号</a:t>
                      </a:r>
                      <a:endParaRPr kumimoji="1" lang="en-US" altLang="ja-JP" sz="1200" dirty="0">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500" dirty="0">
                          <a:latin typeface="HG丸ｺﾞｼｯｸM-PRO" panose="020F0600000000000000" pitchFamily="50" charset="-128"/>
                          <a:ea typeface="HG丸ｺﾞｼｯｸM-PRO" panose="020F0600000000000000" pitchFamily="50" charset="-128"/>
                        </a:rPr>
                        <a:t>クラブ名</a:t>
                      </a:r>
                    </a:p>
                  </a:txBody>
                  <a:tcPr marL="68580" marR="68580" marT="34290" marB="34290" anchor="ctr"/>
                </a:tc>
                <a:tc>
                  <a:txBody>
                    <a:bodyPr/>
                    <a:lstStyle/>
                    <a:p>
                      <a:pPr algn="ctr">
                        <a:lnSpc>
                          <a:spcPct val="100000"/>
                        </a:lnSpc>
                      </a:pPr>
                      <a:r>
                        <a:rPr kumimoji="1" lang="ja-JP" altLang="en-US" sz="1500" dirty="0">
                          <a:latin typeface="HG丸ｺﾞｼｯｸM-PRO" panose="020F0600000000000000" pitchFamily="50" charset="-128"/>
                          <a:ea typeface="HG丸ｺﾞｼｯｸM-PRO" panose="020F0600000000000000" pitchFamily="50" charset="-128"/>
                        </a:rPr>
                        <a:t>プロジェクト　略名</a:t>
                      </a:r>
                    </a:p>
                  </a:txBody>
                  <a:tcPr marL="68580" marR="68580" marT="34290" marB="34290" anchor="ctr"/>
                </a:tc>
                <a:tc>
                  <a:txBody>
                    <a:bodyPr/>
                    <a:lstStyle/>
                    <a:p>
                      <a:pPr algn="ctr">
                        <a:lnSpc>
                          <a:spcPct val="100000"/>
                        </a:lnSpc>
                      </a:pPr>
                      <a:r>
                        <a:rPr kumimoji="1" lang="ja-JP" altLang="en-US" sz="1400" dirty="0">
                          <a:latin typeface="HG丸ｺﾞｼｯｸM-PRO" panose="020F0600000000000000" pitchFamily="50" charset="-128"/>
                          <a:ea typeface="HG丸ｺﾞｼｯｸM-PRO" panose="020F0600000000000000" pitchFamily="50" charset="-128"/>
                        </a:rPr>
                        <a:t>活動の</a:t>
                      </a:r>
                      <a:endParaRPr kumimoji="1" lang="en-US" altLang="ja-JP" sz="1400" dirty="0">
                        <a:latin typeface="HG丸ｺﾞｼｯｸM-PRO" panose="020F0600000000000000" pitchFamily="50" charset="-128"/>
                        <a:ea typeface="HG丸ｺﾞｼｯｸM-PRO" panose="020F0600000000000000" pitchFamily="50" charset="-128"/>
                      </a:endParaRPr>
                    </a:p>
                    <a:p>
                      <a:pPr algn="ctr">
                        <a:lnSpc>
                          <a:spcPct val="100000"/>
                        </a:lnSpc>
                      </a:pPr>
                      <a:r>
                        <a:rPr kumimoji="1" lang="ja-JP" altLang="en-US" sz="1400" dirty="0">
                          <a:latin typeface="HG丸ｺﾞｼｯｸM-PRO" panose="020F0600000000000000" pitchFamily="50" charset="-128"/>
                          <a:ea typeface="HG丸ｺﾞｼｯｸM-PRO" panose="020F0600000000000000" pitchFamily="50" charset="-128"/>
                        </a:rPr>
                        <a:t>種類</a:t>
                      </a:r>
                    </a:p>
                  </a:txBody>
                  <a:tcPr marL="68580" marR="68580" marT="34290" marB="34290" anchor="ctr"/>
                </a:tc>
                <a:tc>
                  <a:txBody>
                    <a:bodyPr/>
                    <a:lstStyle/>
                    <a:p>
                      <a:pPr algn="ctr">
                        <a:lnSpc>
                          <a:spcPct val="100000"/>
                        </a:lnSpc>
                      </a:pPr>
                      <a:r>
                        <a:rPr kumimoji="1" lang="ja-JP" altLang="en-US" sz="1400" dirty="0">
                          <a:latin typeface="HG丸ｺﾞｼｯｸM-PRO" panose="020F0600000000000000" pitchFamily="50" charset="-128"/>
                          <a:ea typeface="HG丸ｺﾞｼｯｸM-PRO" panose="020F0600000000000000" pitchFamily="50" charset="-128"/>
                        </a:rPr>
                        <a:t>プロジェクト予算</a:t>
                      </a:r>
                    </a:p>
                  </a:txBody>
                  <a:tcPr marL="68580" marR="68580" marT="34290" marB="34290" anchor="ctr"/>
                </a:tc>
                <a:extLst>
                  <a:ext uri="{0D108BD9-81ED-4DB2-BD59-A6C34878D82A}">
                    <a16:rowId xmlns:a16="http://schemas.microsoft.com/office/drawing/2014/main" val="191511257"/>
                  </a:ext>
                </a:extLst>
              </a:tr>
              <a:tr h="625419">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15</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郡上長良川</a:t>
                      </a:r>
                    </a:p>
                  </a:txBody>
                  <a:tcPr marL="68580" marR="68580" marT="34290" marB="34290" anchor="ctr"/>
                </a:tc>
                <a:tc>
                  <a:txBody>
                    <a:bodyPr/>
                    <a:lstStyle/>
                    <a:p>
                      <a:pPr algn="just">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市内小学生を対象に「くむんだ</a:t>
                      </a: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」の木育講習を</a:t>
                      </a: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CVID-19</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対策事業と共に行う</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\1,002,538</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951565327"/>
                  </a:ext>
                </a:extLst>
              </a:tr>
              <a:tr h="625419">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16</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四日市南</a:t>
                      </a:r>
                    </a:p>
                  </a:txBody>
                  <a:tcPr marL="68580" marR="68580" marT="34290" marB="34290" anchor="ctr"/>
                </a:tc>
                <a:tc>
                  <a:txBody>
                    <a:bodyPr/>
                    <a:lstStyle/>
                    <a:p>
                      <a:pPr algn="l">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COVID-19</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対策事業として知的障害者の為のスポーツ団体に消毒液、フェースシールド、体温計を寄贈</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\670,000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774431711"/>
                  </a:ext>
                </a:extLst>
              </a:tr>
              <a:tr h="625419">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17</a:t>
                      </a: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鈴鹿西</a:t>
                      </a:r>
                    </a:p>
                  </a:txBody>
                  <a:tcPr marL="68580" marR="68580" marT="34290" marB="34290" anchor="ctr"/>
                </a:tc>
                <a:tc>
                  <a:txBody>
                    <a:bodyPr/>
                    <a:lstStyle/>
                    <a:p>
                      <a:pPr algn="just">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知的障がいを持つ子どもたちの自立支援のための環境づくりを　行うふぇ</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\295,680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1294827810"/>
                  </a:ext>
                </a:extLst>
              </a:tr>
              <a:tr h="588870">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18</a:t>
                      </a: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岐阜エトス</a:t>
                      </a:r>
                    </a:p>
                  </a:txBody>
                  <a:tcPr marL="68580" marR="68580" marT="34290" marB="34290" anchor="ctr"/>
                </a:tc>
                <a:tc>
                  <a:txBody>
                    <a:bodyPr/>
                    <a:lstStyle/>
                    <a:p>
                      <a:pPr algn="l">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SDGs</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を知り、学び、実行しよう</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\272,822</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2447310873"/>
                  </a:ext>
                </a:extLst>
              </a:tr>
              <a:tr h="549537">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19</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尾鷲</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l">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地域の子供たち応援事業（吹奏学の楽器修理と演奏会）</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\310,000</a:t>
                      </a:r>
                    </a:p>
                  </a:txBody>
                  <a:tcPr marL="68580" marR="68580" marT="34290" marB="34290" anchor="ctr"/>
                </a:tc>
                <a:extLst>
                  <a:ext uri="{0D108BD9-81ED-4DB2-BD59-A6C34878D82A}">
                    <a16:rowId xmlns:a16="http://schemas.microsoft.com/office/drawing/2014/main" val="1886850496"/>
                  </a:ext>
                </a:extLst>
              </a:tr>
              <a:tr h="694631">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鈴鹿</a:t>
                      </a:r>
                    </a:p>
                  </a:txBody>
                  <a:tcPr marL="68580" marR="68580" marT="34290" marB="34290" anchor="ctr"/>
                </a:tc>
                <a:tc>
                  <a:txBody>
                    <a:bodyPr/>
                    <a:lstStyle/>
                    <a:p>
                      <a:pPr algn="just">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市内中学校にハンドボールの普及を図り、ハンドボール選手（三重バイオレットアイリス）との交流と技術指導を行う</a:t>
                      </a: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\1,158,100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2613632246"/>
                  </a:ext>
                </a:extLst>
              </a:tr>
              <a:tr h="625419">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21</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各務原</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just">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各務原市スポーツ少年団野球部会と野球講習会を通じて少年　野球の普及を図る</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\430,700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1112060625"/>
                  </a:ext>
                </a:extLst>
              </a:tr>
              <a:tr h="684927">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22</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2630</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地区</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just">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COVID-19</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の対応として地区内医療機関にフェースシールドを寄贈する</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\10,000</a:t>
                      </a:r>
                    </a:p>
                  </a:txBody>
                  <a:tcPr marL="68580" marR="68580" marT="34290" marB="34290" anchor="ctr"/>
                </a:tc>
                <a:extLst>
                  <a:ext uri="{0D108BD9-81ED-4DB2-BD59-A6C34878D82A}">
                    <a16:rowId xmlns:a16="http://schemas.microsoft.com/office/drawing/2014/main" val="10008"/>
                  </a:ext>
                </a:extLst>
              </a:tr>
            </a:tbl>
          </a:graphicData>
        </a:graphic>
      </p:graphicFrame>
      <p:sp>
        <p:nvSpPr>
          <p:cNvPr id="4" name="スライド番号プレースホルダー 3"/>
          <p:cNvSpPr>
            <a:spLocks noGrp="1"/>
          </p:cNvSpPr>
          <p:nvPr>
            <p:ph type="sldNum" sz="quarter" idx="12"/>
          </p:nvPr>
        </p:nvSpPr>
        <p:spPr/>
        <p:txBody>
          <a:bodyPr/>
          <a:lstStyle/>
          <a:p>
            <a:pPr defTabSz="685800">
              <a:defRPr/>
            </a:pPr>
            <a:fld id="{D9BF9AF0-11B8-4022-87B8-A06825183306}" type="slidenum">
              <a:rPr lang="ja-JP" altLang="en-US">
                <a:solidFill>
                  <a:prstClr val="black">
                    <a:tint val="75000"/>
                  </a:prstClr>
                </a:solidFill>
                <a:latin typeface="HG丸ｺﾞｼｯｸM-PRO" panose="020F0600000000000000" pitchFamily="50" charset="-128"/>
              </a:rPr>
              <a:pPr defTabSz="685800">
                <a:defRPr/>
              </a:pPr>
              <a:t>10</a:t>
            </a:fld>
            <a:endParaRPr lang="ja-JP" altLang="en-US" dirty="0">
              <a:solidFill>
                <a:prstClr val="black">
                  <a:tint val="75000"/>
                </a:prstClr>
              </a:solidFill>
              <a:latin typeface="HG丸ｺﾞｼｯｸM-PRO" panose="020F0600000000000000" pitchFamily="50" charset="-128"/>
            </a:endParaRPr>
          </a:p>
        </p:txBody>
      </p:sp>
      <p:sp>
        <p:nvSpPr>
          <p:cNvPr id="9" name="正方形/長方形 8">
            <a:extLst>
              <a:ext uri="{FF2B5EF4-FFF2-40B4-BE49-F238E27FC236}">
                <a16:creationId xmlns:a16="http://schemas.microsoft.com/office/drawing/2014/main" id="{DE13441D-0EB6-4880-93AE-F77BFA1017F5}"/>
              </a:ext>
            </a:extLst>
          </p:cNvPr>
          <p:cNvSpPr/>
          <p:nvPr/>
        </p:nvSpPr>
        <p:spPr>
          <a:xfrm>
            <a:off x="0" y="0"/>
            <a:ext cx="9144000" cy="7653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6AB68ED9-A19F-4800-BE6D-487E31E33F2E}"/>
              </a:ext>
            </a:extLst>
          </p:cNvPr>
          <p:cNvSpPr txBox="1"/>
          <p:nvPr/>
        </p:nvSpPr>
        <p:spPr>
          <a:xfrm>
            <a:off x="107554" y="140282"/>
            <a:ext cx="8848195" cy="507831"/>
          </a:xfrm>
          <a:prstGeom prst="rect">
            <a:avLst/>
          </a:prstGeom>
          <a:noFill/>
        </p:spPr>
        <p:txBody>
          <a:bodyPr wrap="square" rtlCol="0">
            <a:spAutoFit/>
          </a:bodyPr>
          <a:lstStyle/>
          <a:p>
            <a:pPr defTabSz="685800">
              <a:defRPr/>
            </a:pPr>
            <a:r>
              <a:rPr lang="en-US" altLang="ja-JP"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2020-21</a:t>
            </a:r>
            <a:r>
              <a:rPr lang="ja-JP" altLang="en-US"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　地区補助金申請一覧</a:t>
            </a:r>
            <a:r>
              <a:rPr lang="ja-JP" altLang="en-US" sz="2700" dirty="0" smtClean="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a:t>
            </a:r>
            <a:endParaRPr lang="ja-JP" altLang="en-US"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823312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E13441D-0EB6-4880-93AE-F77BFA1017F5}"/>
              </a:ext>
            </a:extLst>
          </p:cNvPr>
          <p:cNvSpPr/>
          <p:nvPr/>
        </p:nvSpPr>
        <p:spPr>
          <a:xfrm>
            <a:off x="0" y="-32657"/>
            <a:ext cx="9144000" cy="7653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pPr defTabSz="685800">
              <a:defRPr/>
            </a:pPr>
            <a:fld id="{D9BF9AF0-11B8-4022-87B8-A06825183306}" type="slidenum">
              <a:rPr lang="ja-JP" altLang="en-US">
                <a:solidFill>
                  <a:prstClr val="black">
                    <a:tint val="75000"/>
                  </a:prstClr>
                </a:solidFill>
                <a:latin typeface="HG丸ｺﾞｼｯｸM-PRO" panose="020F0600000000000000" pitchFamily="50" charset="-128"/>
              </a:rPr>
              <a:pPr defTabSz="685800">
                <a:defRPr/>
              </a:pPr>
              <a:t>11</a:t>
            </a:fld>
            <a:endParaRPr lang="ja-JP" altLang="en-US" dirty="0">
              <a:solidFill>
                <a:prstClr val="black">
                  <a:tint val="75000"/>
                </a:prstClr>
              </a:solidFill>
              <a:latin typeface="HG丸ｺﾞｼｯｸM-PRO" panose="020F0600000000000000" pitchFamily="50" charset="-128"/>
            </a:endParaRPr>
          </a:p>
        </p:txBody>
      </p:sp>
      <p:sp>
        <p:nvSpPr>
          <p:cNvPr id="7" name="正方形/長方形 6"/>
          <p:cNvSpPr/>
          <p:nvPr/>
        </p:nvSpPr>
        <p:spPr>
          <a:xfrm>
            <a:off x="0" y="975509"/>
            <a:ext cx="9144000" cy="5123262"/>
          </a:xfrm>
          <a:prstGeom prst="rect">
            <a:avLst/>
          </a:prstGeom>
        </p:spPr>
        <p:txBody>
          <a:bodyPr wrap="square">
            <a:spAutoFit/>
          </a:bodyPr>
          <a:lstStyle/>
          <a:p>
            <a:pPr marL="0" lvl="2" defTabSz="685800">
              <a:lnSpc>
                <a:spcPts val="3300"/>
              </a:lnSpc>
              <a:defRPr/>
            </a:pPr>
            <a:r>
              <a:rPr lang="ja-JP" altLang="en-US" sz="2400" b="1" dirty="0">
                <a:solidFill>
                  <a:srgbClr val="000000"/>
                </a:solidFill>
                <a:latin typeface="HG丸ｺﾞｼｯｸM-PRO" panose="020F0600000000000000" pitchFamily="50" charset="-128"/>
                <a:ea typeface="HG丸ｺﾞｼｯｸM-PRO" panose="020F0600000000000000" pitchFamily="50" charset="-128"/>
              </a:rPr>
              <a:t>地区補助金の支給は、</a:t>
            </a:r>
            <a:r>
              <a:rPr lang="en-US" altLang="ja-JP" sz="2400" b="1"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b="1" dirty="0">
                <a:solidFill>
                  <a:srgbClr val="000000"/>
                </a:solidFill>
                <a:latin typeface="HG丸ｺﾞｼｯｸM-PRO" panose="020F0600000000000000" pitchFamily="50" charset="-128"/>
                <a:ea typeface="HG丸ｺﾞｼｯｸM-PRO" panose="020F0600000000000000" pitchFamily="50" charset="-128"/>
              </a:rPr>
              <a:t>年前の年次寄付（</a:t>
            </a:r>
            <a:r>
              <a:rPr lang="en-US" altLang="ja-JP" sz="2400" b="1" dirty="0">
                <a:solidFill>
                  <a:srgbClr val="000000"/>
                </a:solidFill>
                <a:latin typeface="HG丸ｺﾞｼｯｸM-PRO" panose="020F0600000000000000" pitchFamily="50" charset="-128"/>
                <a:ea typeface="HG丸ｺﾞｼｯｸM-PRO" panose="020F0600000000000000" pitchFamily="50" charset="-128"/>
              </a:rPr>
              <a:t>EREY</a:t>
            </a:r>
            <a:r>
              <a:rPr lang="ja-JP" altLang="en-US" sz="2400" b="1" dirty="0">
                <a:solidFill>
                  <a:srgbClr val="000000"/>
                </a:solidFill>
                <a:latin typeface="HG丸ｺﾞｼｯｸM-PRO" panose="020F0600000000000000" pitchFamily="50" charset="-128"/>
                <a:ea typeface="HG丸ｺﾞｼｯｸM-PRO" panose="020F0600000000000000" pitchFamily="50" charset="-128"/>
              </a:rPr>
              <a:t>）への寄付額に応じて、支給額と支給限度額を決定する。</a:t>
            </a:r>
            <a:endParaRPr lang="en-US" altLang="ja-JP" sz="2400" b="1" dirty="0">
              <a:solidFill>
                <a:srgbClr val="000000"/>
              </a:solidFill>
              <a:latin typeface="HG丸ｺﾞｼｯｸM-PRO" panose="020F0600000000000000" pitchFamily="50" charset="-128"/>
              <a:ea typeface="HG丸ｺﾞｼｯｸM-PRO" panose="020F0600000000000000" pitchFamily="50" charset="-128"/>
            </a:endParaRPr>
          </a:p>
          <a:p>
            <a:pPr marL="804863" lvl="3" indent="-428625" defTabSz="685800">
              <a:lnSpc>
                <a:spcPts val="3300"/>
              </a:lnSpc>
              <a:buFont typeface="+mj-lt"/>
              <a:buAutoNum type="arabicPeriod"/>
              <a:defRPr/>
            </a:pPr>
            <a:r>
              <a:rPr lang="en-US" altLang="ja-JP" sz="2100" dirty="0">
                <a:solidFill>
                  <a:srgbClr val="000000"/>
                </a:solidFill>
                <a:latin typeface="HG丸ｺﾞｼｯｸM-PRO" panose="020F0600000000000000" pitchFamily="50" charset="-128"/>
                <a:ea typeface="HG丸ｺﾞｼｯｸM-PRO" panose="020F0600000000000000" pitchFamily="50" charset="-128"/>
              </a:rPr>
              <a:t>EREY</a:t>
            </a:r>
            <a:r>
              <a:rPr lang="ja-JP" altLang="en-US" sz="2100" dirty="0">
                <a:solidFill>
                  <a:srgbClr val="000000"/>
                </a:solidFill>
                <a:latin typeface="HG丸ｺﾞｼｯｸM-PRO" panose="020F0600000000000000" pitchFamily="50" charset="-128"/>
                <a:ea typeface="HG丸ｺﾞｼｯｸM-PRO" panose="020F0600000000000000" pitchFamily="50" charset="-128"/>
              </a:rPr>
              <a:t>＝</a:t>
            </a:r>
            <a:r>
              <a:rPr lang="en-US" altLang="ja-JP" sz="2100" dirty="0">
                <a:solidFill>
                  <a:srgbClr val="000000"/>
                </a:solidFill>
                <a:latin typeface="HG丸ｺﾞｼｯｸM-PRO" panose="020F0600000000000000" pitchFamily="50" charset="-128"/>
                <a:ea typeface="HG丸ｺﾞｼｯｸM-PRO" panose="020F0600000000000000" pitchFamily="50" charset="-128"/>
              </a:rPr>
              <a:t>0.01</a:t>
            </a:r>
            <a:r>
              <a:rPr lang="ja-JP" altLang="en-US" sz="2100" dirty="0">
                <a:solidFill>
                  <a:srgbClr val="000000"/>
                </a:solidFill>
                <a:latin typeface="HG丸ｺﾞｼｯｸM-PRO" panose="020F0600000000000000" pitchFamily="50" charset="-128"/>
                <a:ea typeface="HG丸ｺﾞｼｯｸM-PRO" panose="020F0600000000000000" pitchFamily="50" charset="-128"/>
              </a:rPr>
              <a:t>ドル～</a:t>
            </a:r>
            <a:r>
              <a:rPr lang="en-US" altLang="ja-JP" sz="2100" dirty="0">
                <a:solidFill>
                  <a:srgbClr val="000000"/>
                </a:solidFill>
                <a:latin typeface="HG丸ｺﾞｼｯｸM-PRO" panose="020F0600000000000000" pitchFamily="50" charset="-128"/>
                <a:ea typeface="HG丸ｺﾞｼｯｸM-PRO" panose="020F0600000000000000" pitchFamily="50" charset="-128"/>
              </a:rPr>
              <a:t>99.99</a:t>
            </a:r>
            <a:r>
              <a:rPr lang="ja-JP" altLang="en-US" sz="2100" dirty="0">
                <a:solidFill>
                  <a:srgbClr val="000000"/>
                </a:solidFill>
                <a:latin typeface="HG丸ｺﾞｼｯｸM-PRO" panose="020F0600000000000000" pitchFamily="50" charset="-128"/>
                <a:ea typeface="HG丸ｺﾞｼｯｸM-PRO" panose="020F0600000000000000" pitchFamily="50" charset="-128"/>
              </a:rPr>
              <a:t>ドルの場合　</a:t>
            </a:r>
            <a:r>
              <a:rPr lang="ja-JP" altLang="en-US" sz="210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2100" b="1" dirty="0" smtClean="0">
                <a:solidFill>
                  <a:srgbClr val="00B0F0"/>
                </a:solidFill>
                <a:latin typeface="HG丸ｺﾞｼｯｸM-PRO" panose="020F0600000000000000" pitchFamily="50" charset="-128"/>
                <a:ea typeface="HG丸ｺﾞｼｯｸM-PRO" panose="020F0600000000000000" pitchFamily="50" charset="-128"/>
              </a:rPr>
              <a:t>（</a:t>
            </a:r>
            <a:r>
              <a:rPr lang="ja-JP" altLang="en-US" sz="2100" b="1" dirty="0">
                <a:solidFill>
                  <a:srgbClr val="00B0F0"/>
                </a:solidFill>
                <a:latin typeface="HG丸ｺﾞｼｯｸM-PRO" panose="020F0600000000000000" pitchFamily="50" charset="-128"/>
                <a:ea typeface="HG丸ｺﾞｼｯｸM-PRO" panose="020F0600000000000000" pitchFamily="50" charset="-128"/>
              </a:rPr>
              <a:t>限度額</a:t>
            </a:r>
            <a:r>
              <a:rPr lang="en-US" altLang="ja-JP" sz="2100" b="1" dirty="0" smtClean="0">
                <a:solidFill>
                  <a:srgbClr val="00B0F0"/>
                </a:solidFill>
                <a:latin typeface="HG丸ｺﾞｼｯｸM-PRO" panose="020F0600000000000000" pitchFamily="50" charset="-128"/>
                <a:ea typeface="HG丸ｺﾞｼｯｸM-PRO" panose="020F0600000000000000" pitchFamily="50" charset="-128"/>
              </a:rPr>
              <a:t>2,000</a:t>
            </a:r>
            <a:r>
              <a:rPr lang="ja-JP" altLang="en-US" sz="2100" b="1" dirty="0">
                <a:solidFill>
                  <a:srgbClr val="00B0F0"/>
                </a:solidFill>
                <a:latin typeface="HG丸ｺﾞｼｯｸM-PRO" panose="020F0600000000000000" pitchFamily="50" charset="-128"/>
                <a:ea typeface="HG丸ｺﾞｼｯｸM-PRO" panose="020F0600000000000000" pitchFamily="50" charset="-128"/>
              </a:rPr>
              <a:t>ドル</a:t>
            </a:r>
            <a:r>
              <a:rPr lang="ja-JP" altLang="en-US" sz="2100" dirty="0">
                <a:solidFill>
                  <a:srgbClr val="00B0F0"/>
                </a:solidFill>
                <a:latin typeface="HG丸ｺﾞｼｯｸM-PRO" panose="020F0600000000000000" pitchFamily="50" charset="-128"/>
                <a:ea typeface="HG丸ｺﾞｼｯｸM-PRO" panose="020F0600000000000000" pitchFamily="50" charset="-128"/>
              </a:rPr>
              <a:t>）</a:t>
            </a:r>
            <a:endParaRPr lang="en-US" altLang="ja-JP" sz="2100" dirty="0">
              <a:solidFill>
                <a:srgbClr val="00B0F0"/>
              </a:solidFill>
              <a:latin typeface="HG丸ｺﾞｼｯｸM-PRO" panose="020F0600000000000000" pitchFamily="50" charset="-128"/>
              <a:ea typeface="HG丸ｺﾞｼｯｸM-PRO" panose="020F0600000000000000" pitchFamily="50" charset="-128"/>
            </a:endParaRPr>
          </a:p>
          <a:p>
            <a:pPr marL="804863" lvl="3" indent="-428625" defTabSz="685800">
              <a:lnSpc>
                <a:spcPts val="3300"/>
              </a:lnSpc>
              <a:defRPr/>
            </a:pPr>
            <a:r>
              <a:rPr lang="ja-JP" altLang="en-US" sz="2100" dirty="0">
                <a:solidFill>
                  <a:srgbClr val="000000"/>
                </a:solidFill>
                <a:latin typeface="HG丸ｺﾞｼｯｸM-PRO" panose="020F0600000000000000" pitchFamily="50" charset="-128"/>
                <a:ea typeface="HG丸ｺﾞｼｯｸM-PRO" panose="020F0600000000000000" pitchFamily="50" charset="-128"/>
              </a:rPr>
              <a:t>　　　</a:t>
            </a:r>
            <a:r>
              <a:rPr lang="ja-JP" altLang="en-US" b="1" dirty="0">
                <a:solidFill>
                  <a:srgbClr val="000000"/>
                </a:solidFill>
                <a:latin typeface="HG丸ｺﾞｼｯｸM-PRO" panose="020F0600000000000000" pitchFamily="50" charset="-128"/>
                <a:ea typeface="HG丸ｺﾞｼｯｸM-PRO" panose="020F0600000000000000" pitchFamily="50" charset="-128"/>
              </a:rPr>
              <a:t>地区補助金額＝「クラブ拠出金額」</a:t>
            </a:r>
            <a:r>
              <a:rPr lang="en-US" altLang="ja-JP" b="1" dirty="0">
                <a:solidFill>
                  <a:srgbClr val="000000"/>
                </a:solidFill>
                <a:latin typeface="HG丸ｺﾞｼｯｸM-PRO" panose="020F0600000000000000" pitchFamily="50" charset="-128"/>
                <a:ea typeface="HG丸ｺﾞｼｯｸM-PRO" panose="020F0600000000000000" pitchFamily="50" charset="-128"/>
              </a:rPr>
              <a:t>×</a:t>
            </a:r>
            <a:r>
              <a:rPr lang="ja-JP" altLang="en-US" b="1" dirty="0">
                <a:solidFill>
                  <a:srgbClr val="000000"/>
                </a:solidFill>
                <a:latin typeface="HG丸ｺﾞｼｯｸM-PRO" panose="020F0600000000000000" pitchFamily="50" charset="-128"/>
                <a:ea typeface="HG丸ｺﾞｼｯｸM-PRO" panose="020F0600000000000000" pitchFamily="50" charset="-128"/>
              </a:rPr>
              <a:t>「</a:t>
            </a:r>
            <a:r>
              <a:rPr lang="en-US" altLang="ja-JP" b="1" dirty="0">
                <a:solidFill>
                  <a:srgbClr val="000000"/>
                </a:solidFill>
                <a:latin typeface="HG丸ｺﾞｼｯｸM-PRO" panose="020F0600000000000000" pitchFamily="50" charset="-128"/>
                <a:ea typeface="HG丸ｺﾞｼｯｸM-PRO" panose="020F0600000000000000" pitchFamily="50" charset="-128"/>
              </a:rPr>
              <a:t>EREY</a:t>
            </a:r>
            <a:r>
              <a:rPr lang="ja-JP" altLang="en-US" b="1" dirty="0">
                <a:solidFill>
                  <a:srgbClr val="000000"/>
                </a:solidFill>
                <a:latin typeface="HG丸ｺﾞｼｯｸM-PRO" panose="020F0600000000000000" pitchFamily="50" charset="-128"/>
                <a:ea typeface="HG丸ｺﾞｼｯｸM-PRO" panose="020F0600000000000000" pitchFamily="50" charset="-128"/>
              </a:rPr>
              <a:t>達成率」</a:t>
            </a:r>
            <a:r>
              <a:rPr lang="ja-JP" altLang="en-US" sz="21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100" dirty="0">
              <a:solidFill>
                <a:srgbClr val="000000"/>
              </a:solidFill>
              <a:latin typeface="HG丸ｺﾞｼｯｸM-PRO" panose="020F0600000000000000" pitchFamily="50" charset="-128"/>
              <a:ea typeface="HG丸ｺﾞｼｯｸM-PRO" panose="020F0600000000000000" pitchFamily="50" charset="-128"/>
            </a:endParaRPr>
          </a:p>
          <a:p>
            <a:pPr marL="804863" lvl="3" indent="-428625" defTabSz="685800">
              <a:lnSpc>
                <a:spcPts val="3300"/>
              </a:lnSpc>
              <a:defRPr/>
            </a:pPr>
            <a:r>
              <a:rPr lang="en-US" altLang="ja-JP" sz="2100" dirty="0">
                <a:solidFill>
                  <a:srgbClr val="000000"/>
                </a:solidFill>
                <a:latin typeface="HG丸ｺﾞｼｯｸM-PRO" panose="020F0600000000000000" pitchFamily="50" charset="-128"/>
                <a:ea typeface="HG丸ｺﾞｼｯｸM-PRO" panose="020F0600000000000000" pitchFamily="50" charset="-128"/>
              </a:rPr>
              <a:t>2.EREY</a:t>
            </a:r>
            <a:r>
              <a:rPr lang="ja-JP" altLang="en-US" sz="2100" dirty="0">
                <a:solidFill>
                  <a:srgbClr val="000000"/>
                </a:solidFill>
                <a:latin typeface="HG丸ｺﾞｼｯｸM-PRO" panose="020F0600000000000000" pitchFamily="50" charset="-128"/>
                <a:ea typeface="HG丸ｺﾞｼｯｸM-PRO" panose="020F0600000000000000" pitchFamily="50" charset="-128"/>
              </a:rPr>
              <a:t>＝</a:t>
            </a:r>
            <a:r>
              <a:rPr lang="en-US" altLang="ja-JP" sz="2100" dirty="0">
                <a:solidFill>
                  <a:srgbClr val="000000"/>
                </a:solidFill>
                <a:latin typeface="HG丸ｺﾞｼｯｸM-PRO" panose="020F0600000000000000" pitchFamily="50" charset="-128"/>
                <a:ea typeface="HG丸ｺﾞｼｯｸM-PRO" panose="020F0600000000000000" pitchFamily="50" charset="-128"/>
              </a:rPr>
              <a:t>100</a:t>
            </a:r>
            <a:r>
              <a:rPr lang="ja-JP" altLang="en-US" sz="2100" dirty="0">
                <a:solidFill>
                  <a:srgbClr val="000000"/>
                </a:solidFill>
                <a:latin typeface="HG丸ｺﾞｼｯｸM-PRO" panose="020F0600000000000000" pitchFamily="50" charset="-128"/>
                <a:ea typeface="HG丸ｺﾞｼｯｸM-PRO" panose="020F0600000000000000" pitchFamily="50" charset="-128"/>
              </a:rPr>
              <a:t>ドル以上</a:t>
            </a:r>
            <a:r>
              <a:rPr lang="en-US" altLang="ja-JP" sz="2100" dirty="0">
                <a:solidFill>
                  <a:srgbClr val="000000"/>
                </a:solidFill>
                <a:latin typeface="HG丸ｺﾞｼｯｸM-PRO" panose="020F0600000000000000" pitchFamily="50" charset="-128"/>
                <a:ea typeface="HG丸ｺﾞｼｯｸM-PRO" panose="020F0600000000000000" pitchFamily="50" charset="-128"/>
              </a:rPr>
              <a:t>150</a:t>
            </a:r>
            <a:r>
              <a:rPr lang="ja-JP" altLang="en-US" sz="2100" dirty="0">
                <a:solidFill>
                  <a:srgbClr val="000000"/>
                </a:solidFill>
                <a:latin typeface="HG丸ｺﾞｼｯｸM-PRO" panose="020F0600000000000000" pitchFamily="50" charset="-128"/>
                <a:ea typeface="HG丸ｺﾞｼｯｸM-PRO" panose="020F0600000000000000" pitchFamily="50" charset="-128"/>
              </a:rPr>
              <a:t>ドル未満の場合 </a:t>
            </a:r>
            <a:r>
              <a:rPr lang="ja-JP" altLang="en-US" sz="2100" b="1" dirty="0">
                <a:solidFill>
                  <a:srgbClr val="00B0F0"/>
                </a:solidFill>
                <a:latin typeface="HG丸ｺﾞｼｯｸM-PRO" panose="020F0600000000000000" pitchFamily="50" charset="-128"/>
                <a:ea typeface="HG丸ｺﾞｼｯｸM-PRO" panose="020F0600000000000000" pitchFamily="50" charset="-128"/>
              </a:rPr>
              <a:t>（限度額</a:t>
            </a:r>
            <a:r>
              <a:rPr lang="en-US" altLang="ja-JP" sz="2100" b="1" dirty="0" smtClean="0">
                <a:solidFill>
                  <a:srgbClr val="00B0F0"/>
                </a:solidFill>
                <a:latin typeface="HG丸ｺﾞｼｯｸM-PRO" panose="020F0600000000000000" pitchFamily="50" charset="-128"/>
                <a:ea typeface="HG丸ｺﾞｼｯｸM-PRO" panose="020F0600000000000000" pitchFamily="50" charset="-128"/>
              </a:rPr>
              <a:t>5,000</a:t>
            </a:r>
            <a:r>
              <a:rPr lang="ja-JP" altLang="en-US" sz="2100" b="1" dirty="0">
                <a:solidFill>
                  <a:srgbClr val="00B0F0"/>
                </a:solidFill>
                <a:latin typeface="HG丸ｺﾞｼｯｸM-PRO" panose="020F0600000000000000" pitchFamily="50" charset="-128"/>
                <a:ea typeface="HG丸ｺﾞｼｯｸM-PRO" panose="020F0600000000000000" pitchFamily="50" charset="-128"/>
              </a:rPr>
              <a:t>ドル）</a:t>
            </a:r>
            <a:endParaRPr lang="en-US" altLang="ja-JP" sz="2100" b="1" dirty="0">
              <a:solidFill>
                <a:srgbClr val="00B0F0"/>
              </a:solidFill>
              <a:latin typeface="HG丸ｺﾞｼｯｸM-PRO" panose="020F0600000000000000" pitchFamily="50" charset="-128"/>
              <a:ea typeface="HG丸ｺﾞｼｯｸM-PRO" panose="020F0600000000000000" pitchFamily="50" charset="-128"/>
            </a:endParaRPr>
          </a:p>
          <a:p>
            <a:pPr marL="804863" lvl="3" indent="-428625" defTabSz="685800">
              <a:lnSpc>
                <a:spcPts val="3300"/>
              </a:lnSpc>
              <a:defRPr/>
            </a:pPr>
            <a:r>
              <a:rPr lang="ja-JP" altLang="en-US" sz="2100" dirty="0">
                <a:solidFill>
                  <a:srgbClr val="000000"/>
                </a:solidFill>
                <a:latin typeface="HG丸ｺﾞｼｯｸM-PRO" panose="020F0600000000000000" pitchFamily="50" charset="-128"/>
                <a:ea typeface="HG丸ｺﾞｼｯｸM-PRO" panose="020F0600000000000000" pitchFamily="50" charset="-128"/>
              </a:rPr>
              <a:t>　　　</a:t>
            </a:r>
            <a:r>
              <a:rPr lang="ja-JP" altLang="en-US" b="1" dirty="0">
                <a:solidFill>
                  <a:srgbClr val="000000"/>
                </a:solidFill>
                <a:latin typeface="HG丸ｺﾞｼｯｸM-PRO" panose="020F0600000000000000" pitchFamily="50" charset="-128"/>
                <a:ea typeface="HG丸ｺﾞｼｯｸM-PRO" panose="020F0600000000000000" pitchFamily="50" charset="-128"/>
              </a:rPr>
              <a:t>地区補助金＝「クラブ拠出金」</a:t>
            </a:r>
            <a:r>
              <a:rPr lang="en-US" altLang="ja-JP" b="1" dirty="0">
                <a:solidFill>
                  <a:srgbClr val="000000"/>
                </a:solidFill>
                <a:latin typeface="HG丸ｺﾞｼｯｸM-PRO" panose="020F0600000000000000" pitchFamily="50" charset="-128"/>
                <a:ea typeface="HG丸ｺﾞｼｯｸM-PRO" panose="020F0600000000000000" pitchFamily="50" charset="-128"/>
              </a:rPr>
              <a:t>×</a:t>
            </a:r>
            <a:r>
              <a:rPr lang="ja-JP" altLang="en-US" b="1" dirty="0">
                <a:solidFill>
                  <a:srgbClr val="000000"/>
                </a:solidFill>
                <a:latin typeface="HG丸ｺﾞｼｯｸM-PRO" panose="020F0600000000000000" pitchFamily="50" charset="-128"/>
                <a:ea typeface="HG丸ｺﾞｼｯｸM-PRO" panose="020F0600000000000000" pitchFamily="50" charset="-128"/>
              </a:rPr>
              <a:t>「</a:t>
            </a:r>
            <a:r>
              <a:rPr lang="en-US" altLang="ja-JP" b="1" dirty="0">
                <a:solidFill>
                  <a:srgbClr val="000000"/>
                </a:solidFill>
                <a:latin typeface="HG丸ｺﾞｼｯｸM-PRO" panose="020F0600000000000000" pitchFamily="50" charset="-128"/>
                <a:ea typeface="HG丸ｺﾞｼｯｸM-PRO" panose="020F0600000000000000" pitchFamily="50" charset="-128"/>
              </a:rPr>
              <a:t>EREY</a:t>
            </a:r>
            <a:r>
              <a:rPr lang="ja-JP" altLang="en-US" b="1" dirty="0">
                <a:solidFill>
                  <a:srgbClr val="000000"/>
                </a:solidFill>
                <a:latin typeface="HG丸ｺﾞｼｯｸM-PRO" panose="020F0600000000000000" pitchFamily="50" charset="-128"/>
                <a:ea typeface="HG丸ｺﾞｼｯｸM-PRO" panose="020F0600000000000000" pitchFamily="50" charset="-128"/>
              </a:rPr>
              <a:t>達成率」</a:t>
            </a:r>
            <a:r>
              <a:rPr lang="ja-JP" altLang="en-US" sz="21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100" dirty="0">
              <a:solidFill>
                <a:srgbClr val="000000"/>
              </a:solidFill>
              <a:latin typeface="HG丸ｺﾞｼｯｸM-PRO" panose="020F0600000000000000" pitchFamily="50" charset="-128"/>
              <a:ea typeface="HG丸ｺﾞｼｯｸM-PRO" panose="020F0600000000000000" pitchFamily="50" charset="-128"/>
            </a:endParaRPr>
          </a:p>
          <a:p>
            <a:pPr marL="804863" lvl="3" indent="-428625" defTabSz="685800">
              <a:lnSpc>
                <a:spcPts val="3300"/>
              </a:lnSpc>
              <a:buFont typeface="+mj-lt"/>
              <a:buAutoNum type="arabicPeriod" startAt="3"/>
              <a:defRPr/>
            </a:pPr>
            <a:r>
              <a:rPr lang="en-US" altLang="ja-JP" sz="2100" dirty="0">
                <a:solidFill>
                  <a:srgbClr val="000000"/>
                </a:solidFill>
                <a:latin typeface="HG丸ｺﾞｼｯｸM-PRO" panose="020F0600000000000000" pitchFamily="50" charset="-128"/>
                <a:ea typeface="HG丸ｺﾞｼｯｸM-PRO" panose="020F0600000000000000" pitchFamily="50" charset="-128"/>
              </a:rPr>
              <a:t>EREY</a:t>
            </a:r>
            <a:r>
              <a:rPr lang="ja-JP" altLang="en-US" sz="2100" dirty="0">
                <a:solidFill>
                  <a:srgbClr val="000000"/>
                </a:solidFill>
                <a:latin typeface="HG丸ｺﾞｼｯｸM-PRO" panose="020F0600000000000000" pitchFamily="50" charset="-128"/>
                <a:ea typeface="HG丸ｺﾞｼｯｸM-PRO" panose="020F0600000000000000" pitchFamily="50" charset="-128"/>
              </a:rPr>
              <a:t>＝</a:t>
            </a:r>
            <a:r>
              <a:rPr lang="en-US" altLang="ja-JP" sz="2100" dirty="0">
                <a:solidFill>
                  <a:srgbClr val="000000"/>
                </a:solidFill>
                <a:latin typeface="HG丸ｺﾞｼｯｸM-PRO" panose="020F0600000000000000" pitchFamily="50" charset="-128"/>
                <a:ea typeface="HG丸ｺﾞｼｯｸM-PRO" panose="020F0600000000000000" pitchFamily="50" charset="-128"/>
              </a:rPr>
              <a:t>150</a:t>
            </a:r>
            <a:r>
              <a:rPr lang="ja-JP" altLang="en-US" sz="2100" dirty="0">
                <a:solidFill>
                  <a:srgbClr val="000000"/>
                </a:solidFill>
                <a:latin typeface="HG丸ｺﾞｼｯｸM-PRO" panose="020F0600000000000000" pitchFamily="50" charset="-128"/>
                <a:ea typeface="HG丸ｺﾞｼｯｸM-PRO" panose="020F0600000000000000" pitchFamily="50" charset="-128"/>
              </a:rPr>
              <a:t>ドル以上</a:t>
            </a:r>
            <a:r>
              <a:rPr lang="en-US" altLang="ja-JP" sz="2100" dirty="0">
                <a:solidFill>
                  <a:srgbClr val="000000"/>
                </a:solidFill>
                <a:latin typeface="HG丸ｺﾞｼｯｸM-PRO" panose="020F0600000000000000" pitchFamily="50" charset="-128"/>
                <a:ea typeface="HG丸ｺﾞｼｯｸM-PRO" panose="020F0600000000000000" pitchFamily="50" charset="-128"/>
              </a:rPr>
              <a:t>200</a:t>
            </a:r>
            <a:r>
              <a:rPr lang="ja-JP" altLang="en-US" sz="2100" dirty="0">
                <a:solidFill>
                  <a:srgbClr val="000000"/>
                </a:solidFill>
                <a:latin typeface="HG丸ｺﾞｼｯｸM-PRO" panose="020F0600000000000000" pitchFamily="50" charset="-128"/>
                <a:ea typeface="HG丸ｺﾞｼｯｸM-PRO" panose="020F0600000000000000" pitchFamily="50" charset="-128"/>
              </a:rPr>
              <a:t>ドル未満の</a:t>
            </a:r>
            <a:r>
              <a:rPr lang="ja-JP" altLang="en-US" sz="2100" dirty="0" smtClean="0">
                <a:solidFill>
                  <a:srgbClr val="000000"/>
                </a:solidFill>
                <a:latin typeface="HG丸ｺﾞｼｯｸM-PRO" panose="020F0600000000000000" pitchFamily="50" charset="-128"/>
                <a:ea typeface="HG丸ｺﾞｼｯｸM-PRO" panose="020F0600000000000000" pitchFamily="50" charset="-128"/>
              </a:rPr>
              <a:t>場合</a:t>
            </a:r>
            <a:r>
              <a:rPr lang="ja-JP" altLang="en-US" sz="2100" b="1" dirty="0" smtClean="0">
                <a:solidFill>
                  <a:srgbClr val="00B0F0"/>
                </a:solidFill>
                <a:latin typeface="HG丸ｺﾞｼｯｸM-PRO" panose="020F0600000000000000" pitchFamily="50" charset="-128"/>
                <a:ea typeface="HG丸ｺﾞｼｯｸM-PRO" panose="020F0600000000000000" pitchFamily="50" charset="-128"/>
              </a:rPr>
              <a:t>（</a:t>
            </a:r>
            <a:r>
              <a:rPr lang="ja-JP" altLang="en-US" sz="2100" b="1" dirty="0">
                <a:solidFill>
                  <a:srgbClr val="00B0F0"/>
                </a:solidFill>
                <a:latin typeface="HG丸ｺﾞｼｯｸM-PRO" panose="020F0600000000000000" pitchFamily="50" charset="-128"/>
                <a:ea typeface="HG丸ｺﾞｼｯｸM-PRO" panose="020F0600000000000000" pitchFamily="50" charset="-128"/>
              </a:rPr>
              <a:t>限度額</a:t>
            </a:r>
            <a:r>
              <a:rPr lang="en-US" altLang="ja-JP" sz="2100" b="1" dirty="0" smtClean="0">
                <a:solidFill>
                  <a:srgbClr val="00B0F0"/>
                </a:solidFill>
                <a:latin typeface="HG丸ｺﾞｼｯｸM-PRO" panose="020F0600000000000000" pitchFamily="50" charset="-128"/>
                <a:ea typeface="HG丸ｺﾞｼｯｸM-PRO" panose="020F0600000000000000" pitchFamily="50" charset="-128"/>
              </a:rPr>
              <a:t>10,000</a:t>
            </a:r>
            <a:r>
              <a:rPr lang="ja-JP" altLang="en-US" sz="2100" b="1" dirty="0">
                <a:solidFill>
                  <a:srgbClr val="00B0F0"/>
                </a:solidFill>
                <a:latin typeface="HG丸ｺﾞｼｯｸM-PRO" panose="020F0600000000000000" pitchFamily="50" charset="-128"/>
                <a:ea typeface="HG丸ｺﾞｼｯｸM-PRO" panose="020F0600000000000000" pitchFamily="50" charset="-128"/>
              </a:rPr>
              <a:t>ドル）</a:t>
            </a:r>
            <a:endParaRPr lang="en-US" altLang="ja-JP" sz="2100" b="1" dirty="0">
              <a:solidFill>
                <a:srgbClr val="00B0F0"/>
              </a:solidFill>
              <a:latin typeface="HG丸ｺﾞｼｯｸM-PRO" panose="020F0600000000000000" pitchFamily="50" charset="-128"/>
              <a:ea typeface="HG丸ｺﾞｼｯｸM-PRO" panose="020F0600000000000000" pitchFamily="50" charset="-128"/>
            </a:endParaRPr>
          </a:p>
          <a:p>
            <a:pPr marL="804863" lvl="3" indent="-428625" defTabSz="685800">
              <a:lnSpc>
                <a:spcPts val="3300"/>
              </a:lnSpc>
              <a:defRPr/>
            </a:pPr>
            <a:r>
              <a:rPr lang="ja-JP" altLang="en-US" sz="2100" dirty="0">
                <a:solidFill>
                  <a:srgbClr val="000000"/>
                </a:solidFill>
                <a:latin typeface="HG丸ｺﾞｼｯｸM-PRO" panose="020F0600000000000000" pitchFamily="50" charset="-128"/>
                <a:ea typeface="HG丸ｺﾞｼｯｸM-PRO" panose="020F0600000000000000" pitchFamily="50" charset="-128"/>
              </a:rPr>
              <a:t>　　　</a:t>
            </a:r>
            <a:r>
              <a:rPr lang="ja-JP" altLang="en-US" b="1" dirty="0">
                <a:solidFill>
                  <a:srgbClr val="000000"/>
                </a:solidFill>
                <a:latin typeface="HG丸ｺﾞｼｯｸM-PRO" panose="020F0600000000000000" pitchFamily="50" charset="-128"/>
                <a:ea typeface="HG丸ｺﾞｼｯｸM-PRO" panose="020F0600000000000000" pitchFamily="50" charset="-128"/>
              </a:rPr>
              <a:t>地区補助金＝「クラブ拠出金」</a:t>
            </a:r>
            <a:r>
              <a:rPr lang="en-US" altLang="ja-JP" b="1" dirty="0">
                <a:solidFill>
                  <a:srgbClr val="000000"/>
                </a:solidFill>
                <a:latin typeface="HG丸ｺﾞｼｯｸM-PRO" panose="020F0600000000000000" pitchFamily="50" charset="-128"/>
                <a:ea typeface="HG丸ｺﾞｼｯｸM-PRO" panose="020F0600000000000000" pitchFamily="50" charset="-128"/>
              </a:rPr>
              <a:t>×</a:t>
            </a:r>
            <a:r>
              <a:rPr lang="ja-JP" altLang="en-US" b="1" dirty="0">
                <a:solidFill>
                  <a:srgbClr val="000000"/>
                </a:solidFill>
                <a:latin typeface="HG丸ｺﾞｼｯｸM-PRO" panose="020F0600000000000000" pitchFamily="50" charset="-128"/>
                <a:ea typeface="HG丸ｺﾞｼｯｸM-PRO" panose="020F0600000000000000" pitchFamily="50" charset="-128"/>
              </a:rPr>
              <a:t>「</a:t>
            </a:r>
            <a:r>
              <a:rPr lang="en-US" altLang="ja-JP" b="1" dirty="0">
                <a:solidFill>
                  <a:srgbClr val="000000"/>
                </a:solidFill>
                <a:latin typeface="HG丸ｺﾞｼｯｸM-PRO" panose="020F0600000000000000" pitchFamily="50" charset="-128"/>
                <a:ea typeface="HG丸ｺﾞｼｯｸM-PRO" panose="020F0600000000000000" pitchFamily="50" charset="-128"/>
              </a:rPr>
              <a:t>EREY</a:t>
            </a:r>
            <a:r>
              <a:rPr lang="ja-JP" altLang="en-US" b="1" dirty="0">
                <a:solidFill>
                  <a:srgbClr val="000000"/>
                </a:solidFill>
                <a:latin typeface="HG丸ｺﾞｼｯｸM-PRO" panose="020F0600000000000000" pitchFamily="50" charset="-128"/>
                <a:ea typeface="HG丸ｺﾞｼｯｸM-PRO" panose="020F0600000000000000" pitchFamily="50" charset="-128"/>
              </a:rPr>
              <a:t>達成率」</a:t>
            </a:r>
            <a:r>
              <a:rPr lang="en-US" altLang="ja-JP" b="1" dirty="0">
                <a:solidFill>
                  <a:srgbClr val="000000"/>
                </a:solidFill>
                <a:latin typeface="HG丸ｺﾞｼｯｸM-PRO" panose="020F0600000000000000" pitchFamily="50" charset="-128"/>
                <a:ea typeface="HG丸ｺﾞｼｯｸM-PRO" panose="020F0600000000000000" pitchFamily="50" charset="-128"/>
              </a:rPr>
              <a:t>×</a:t>
            </a:r>
            <a:r>
              <a:rPr lang="en-US" altLang="ja-JP" b="1" dirty="0">
                <a:solidFill>
                  <a:srgbClr val="FF0000"/>
                </a:solidFill>
                <a:latin typeface="HG丸ｺﾞｼｯｸM-PRO" panose="020F0600000000000000" pitchFamily="50" charset="-128"/>
                <a:ea typeface="HG丸ｺﾞｼｯｸM-PRO" panose="020F0600000000000000" pitchFamily="50" charset="-128"/>
              </a:rPr>
              <a:t>1.5</a:t>
            </a:r>
          </a:p>
          <a:p>
            <a:pPr marL="804863" lvl="3" indent="-428625" defTabSz="685800">
              <a:lnSpc>
                <a:spcPts val="3300"/>
              </a:lnSpc>
              <a:buFont typeface="+mj-lt"/>
              <a:buAutoNum type="arabicPeriod" startAt="4"/>
              <a:defRPr/>
            </a:pPr>
            <a:r>
              <a:rPr lang="en-US" altLang="ja-JP" sz="2100" dirty="0">
                <a:solidFill>
                  <a:srgbClr val="000000"/>
                </a:solidFill>
                <a:latin typeface="HG丸ｺﾞｼｯｸM-PRO" panose="020F0600000000000000" pitchFamily="50" charset="-128"/>
                <a:ea typeface="HG丸ｺﾞｼｯｸM-PRO" panose="020F0600000000000000" pitchFamily="50" charset="-128"/>
              </a:rPr>
              <a:t>EREY</a:t>
            </a:r>
            <a:r>
              <a:rPr lang="ja-JP" altLang="en-US" sz="2100" dirty="0">
                <a:solidFill>
                  <a:srgbClr val="000000"/>
                </a:solidFill>
                <a:latin typeface="HG丸ｺﾞｼｯｸM-PRO" panose="020F0600000000000000" pitchFamily="50" charset="-128"/>
                <a:ea typeface="HG丸ｺﾞｼｯｸM-PRO" panose="020F0600000000000000" pitchFamily="50" charset="-128"/>
              </a:rPr>
              <a:t>＝</a:t>
            </a:r>
            <a:r>
              <a:rPr lang="en-US" altLang="ja-JP" sz="2100" dirty="0">
                <a:solidFill>
                  <a:srgbClr val="000000"/>
                </a:solidFill>
                <a:latin typeface="HG丸ｺﾞｼｯｸM-PRO" panose="020F0600000000000000" pitchFamily="50" charset="-128"/>
                <a:ea typeface="HG丸ｺﾞｼｯｸM-PRO" panose="020F0600000000000000" pitchFamily="50" charset="-128"/>
              </a:rPr>
              <a:t>200</a:t>
            </a:r>
            <a:r>
              <a:rPr lang="ja-JP" altLang="en-US" sz="2100" dirty="0">
                <a:solidFill>
                  <a:srgbClr val="000000"/>
                </a:solidFill>
                <a:latin typeface="HG丸ｺﾞｼｯｸM-PRO" panose="020F0600000000000000" pitchFamily="50" charset="-128"/>
                <a:ea typeface="HG丸ｺﾞｼｯｸM-PRO" panose="020F0600000000000000" pitchFamily="50" charset="-128"/>
              </a:rPr>
              <a:t>ドル以上の場合　　　　　　</a:t>
            </a:r>
            <a:r>
              <a:rPr lang="ja-JP" altLang="en-US" sz="2100" b="1" dirty="0">
                <a:solidFill>
                  <a:srgbClr val="00B0F0"/>
                </a:solidFill>
                <a:latin typeface="HG丸ｺﾞｼｯｸM-PRO" panose="020F0600000000000000" pitchFamily="50" charset="-128"/>
                <a:ea typeface="HG丸ｺﾞｼｯｸM-PRO" panose="020F0600000000000000" pitchFamily="50" charset="-128"/>
              </a:rPr>
              <a:t>（限度額</a:t>
            </a:r>
            <a:r>
              <a:rPr lang="en-US" altLang="ja-JP" sz="2100" b="1" dirty="0" smtClean="0">
                <a:solidFill>
                  <a:srgbClr val="00B0F0"/>
                </a:solidFill>
                <a:latin typeface="HG丸ｺﾞｼｯｸM-PRO" panose="020F0600000000000000" pitchFamily="50" charset="-128"/>
                <a:ea typeface="HG丸ｺﾞｼｯｸM-PRO" panose="020F0600000000000000" pitchFamily="50" charset="-128"/>
              </a:rPr>
              <a:t>12,000</a:t>
            </a:r>
            <a:r>
              <a:rPr lang="ja-JP" altLang="en-US" sz="2100" b="1" dirty="0">
                <a:solidFill>
                  <a:srgbClr val="00B0F0"/>
                </a:solidFill>
                <a:latin typeface="HG丸ｺﾞｼｯｸM-PRO" panose="020F0600000000000000" pitchFamily="50" charset="-128"/>
                <a:ea typeface="HG丸ｺﾞｼｯｸM-PRO" panose="020F0600000000000000" pitchFamily="50" charset="-128"/>
              </a:rPr>
              <a:t>ドル</a:t>
            </a:r>
            <a:r>
              <a:rPr lang="ja-JP" altLang="en-US" sz="2100" b="1" dirty="0" smtClean="0">
                <a:solidFill>
                  <a:srgbClr val="00B0F0"/>
                </a:solidFill>
                <a:latin typeface="HG丸ｺﾞｼｯｸM-PRO" panose="020F0600000000000000" pitchFamily="50" charset="-128"/>
                <a:ea typeface="HG丸ｺﾞｼｯｸM-PRO" panose="020F0600000000000000" pitchFamily="50" charset="-128"/>
              </a:rPr>
              <a:t>）</a:t>
            </a:r>
            <a:endParaRPr lang="en-US" altLang="ja-JP" sz="2100" b="1" dirty="0" smtClean="0">
              <a:solidFill>
                <a:srgbClr val="00B0F0"/>
              </a:solidFill>
              <a:latin typeface="HG丸ｺﾞｼｯｸM-PRO" panose="020F0600000000000000" pitchFamily="50" charset="-128"/>
              <a:ea typeface="HG丸ｺﾞｼｯｸM-PRO" panose="020F0600000000000000" pitchFamily="50" charset="-128"/>
            </a:endParaRPr>
          </a:p>
          <a:p>
            <a:pPr marL="804863" lvl="3" indent="-428625" defTabSz="685800">
              <a:lnSpc>
                <a:spcPts val="3300"/>
              </a:lnSpc>
              <a:defRPr/>
            </a:pPr>
            <a:r>
              <a:rPr lang="ja-JP" altLang="en-US" sz="2100" dirty="0" smtClean="0">
                <a:solidFill>
                  <a:srgbClr val="7030A0"/>
                </a:solidFill>
                <a:latin typeface="HG丸ｺﾞｼｯｸM-PRO" panose="020F0600000000000000" pitchFamily="50" charset="-128"/>
                <a:ea typeface="HG丸ｺﾞｼｯｸM-PRO" panose="020F0600000000000000" pitchFamily="50" charset="-128"/>
              </a:rPr>
              <a:t>　　　</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地区</a:t>
            </a:r>
            <a:r>
              <a:rPr lang="ja-JP" altLang="en-US" b="1" dirty="0">
                <a:solidFill>
                  <a:srgbClr val="000000"/>
                </a:solidFill>
                <a:latin typeface="HG丸ｺﾞｼｯｸM-PRO" panose="020F0600000000000000" pitchFamily="50" charset="-128"/>
                <a:ea typeface="HG丸ｺﾞｼｯｸM-PRO" panose="020F0600000000000000" pitchFamily="50" charset="-128"/>
              </a:rPr>
              <a:t>補助金＝「クラブ拠出金」</a:t>
            </a:r>
            <a:r>
              <a:rPr lang="en-US" altLang="ja-JP" b="1" dirty="0">
                <a:solidFill>
                  <a:srgbClr val="000000"/>
                </a:solidFill>
                <a:latin typeface="HG丸ｺﾞｼｯｸM-PRO" panose="020F0600000000000000" pitchFamily="50" charset="-128"/>
                <a:ea typeface="HG丸ｺﾞｼｯｸM-PRO" panose="020F0600000000000000" pitchFamily="50" charset="-128"/>
              </a:rPr>
              <a:t>×</a:t>
            </a:r>
            <a:r>
              <a:rPr lang="ja-JP" altLang="en-US" b="1" dirty="0">
                <a:solidFill>
                  <a:srgbClr val="000000"/>
                </a:solidFill>
                <a:latin typeface="HG丸ｺﾞｼｯｸM-PRO" panose="020F0600000000000000" pitchFamily="50" charset="-128"/>
                <a:ea typeface="HG丸ｺﾞｼｯｸM-PRO" panose="020F0600000000000000" pitchFamily="50" charset="-128"/>
              </a:rPr>
              <a:t>「</a:t>
            </a:r>
            <a:r>
              <a:rPr lang="en-US" altLang="ja-JP" b="1" dirty="0">
                <a:solidFill>
                  <a:srgbClr val="000000"/>
                </a:solidFill>
                <a:latin typeface="HG丸ｺﾞｼｯｸM-PRO" panose="020F0600000000000000" pitchFamily="50" charset="-128"/>
                <a:ea typeface="HG丸ｺﾞｼｯｸM-PRO" panose="020F0600000000000000" pitchFamily="50" charset="-128"/>
              </a:rPr>
              <a:t>EREY</a:t>
            </a:r>
            <a:r>
              <a:rPr lang="ja-JP" altLang="en-US" b="1" dirty="0">
                <a:solidFill>
                  <a:srgbClr val="000000"/>
                </a:solidFill>
                <a:latin typeface="HG丸ｺﾞｼｯｸM-PRO" panose="020F0600000000000000" pitchFamily="50" charset="-128"/>
                <a:ea typeface="HG丸ｺﾞｼｯｸM-PRO" panose="020F0600000000000000" pitchFamily="50" charset="-128"/>
              </a:rPr>
              <a:t>達成率」</a:t>
            </a:r>
            <a:r>
              <a:rPr lang="en-US" altLang="ja-JP" b="1" dirty="0">
                <a:solidFill>
                  <a:srgbClr val="000000"/>
                </a:solidFill>
                <a:latin typeface="HG丸ｺﾞｼｯｸM-PRO" panose="020F0600000000000000" pitchFamily="50" charset="-128"/>
                <a:ea typeface="HG丸ｺﾞｼｯｸM-PRO" panose="020F0600000000000000" pitchFamily="50" charset="-128"/>
              </a:rPr>
              <a:t>×</a:t>
            </a:r>
            <a:r>
              <a:rPr lang="en-US" altLang="ja-JP" b="1" dirty="0">
                <a:solidFill>
                  <a:srgbClr val="FF0000"/>
                </a:solidFill>
                <a:latin typeface="HG丸ｺﾞｼｯｸM-PRO" panose="020F0600000000000000" pitchFamily="50" charset="-128"/>
                <a:ea typeface="HG丸ｺﾞｼｯｸM-PRO" panose="020F0600000000000000" pitchFamily="50" charset="-128"/>
              </a:rPr>
              <a:t>2.0</a:t>
            </a:r>
            <a:endParaRPr lang="en-US" altLang="ja-JP" sz="1050" dirty="0">
              <a:solidFill>
                <a:srgbClr val="7030A0"/>
              </a:solidFill>
              <a:latin typeface="HG丸ｺﾞｼｯｸM-PRO" panose="020F0600000000000000" pitchFamily="50" charset="-128"/>
              <a:ea typeface="HG丸ｺﾞｼｯｸM-PRO" panose="020F0600000000000000" pitchFamily="50" charset="-128"/>
            </a:endParaRPr>
          </a:p>
          <a:p>
            <a:pPr marL="804863" lvl="3" indent="-428625" defTabSz="685800">
              <a:lnSpc>
                <a:spcPts val="3300"/>
              </a:lnSpc>
              <a:buFont typeface="Wingdings" panose="05000000000000000000" pitchFamily="2" charset="2"/>
              <a:buChar char="ü"/>
              <a:defRPr/>
            </a:pPr>
            <a:endParaRPr lang="en-US" altLang="ja-JP" sz="1050" dirty="0" smtClean="0">
              <a:solidFill>
                <a:srgbClr val="FF0000"/>
              </a:solidFill>
              <a:latin typeface="HG丸ｺﾞｼｯｸM-PRO" panose="020F0600000000000000" pitchFamily="50" charset="-128"/>
              <a:ea typeface="HG丸ｺﾞｼｯｸM-PRO" panose="020F0600000000000000" pitchFamily="50" charset="-128"/>
            </a:endParaRPr>
          </a:p>
          <a:p>
            <a:pPr marL="804863" lvl="3" indent="-428625" defTabSz="685800">
              <a:lnSpc>
                <a:spcPts val="3300"/>
              </a:lnSpc>
              <a:buFont typeface="Wingdings" panose="05000000000000000000" pitchFamily="2" charset="2"/>
              <a:buChar char="ü"/>
              <a:defRPr/>
            </a:pPr>
            <a:r>
              <a:rPr lang="ja-JP" altLang="en-US" sz="2700" b="1" dirty="0" smtClean="0">
                <a:solidFill>
                  <a:srgbClr val="FF0000"/>
                </a:solidFill>
                <a:latin typeface="HG丸ｺﾞｼｯｸM-PRO" panose="020F0600000000000000" pitchFamily="50" charset="-128"/>
                <a:ea typeface="HG丸ｺﾞｼｯｸM-PRO" panose="020F0600000000000000" pitchFamily="50" charset="-128"/>
              </a:rPr>
              <a:t>クラブ</a:t>
            </a:r>
            <a:r>
              <a:rPr lang="ja-JP" altLang="en-US" sz="2700" b="1" dirty="0">
                <a:solidFill>
                  <a:srgbClr val="FF0000"/>
                </a:solidFill>
                <a:latin typeface="HG丸ｺﾞｼｯｸM-PRO" panose="020F0600000000000000" pitchFamily="50" charset="-128"/>
                <a:ea typeface="HG丸ｺﾞｼｯｸM-PRO" panose="020F0600000000000000" pitchFamily="50" charset="-128"/>
              </a:rPr>
              <a:t>拠出金額は</a:t>
            </a:r>
            <a:r>
              <a:rPr lang="en-US" altLang="ja-JP" sz="2700" b="1" dirty="0">
                <a:solidFill>
                  <a:srgbClr val="FF0000"/>
                </a:solidFill>
                <a:latin typeface="HG丸ｺﾞｼｯｸM-PRO" panose="020F0600000000000000" pitchFamily="50" charset="-128"/>
                <a:ea typeface="HG丸ｺﾞｼｯｸM-PRO" panose="020F0600000000000000" pitchFamily="50" charset="-128"/>
              </a:rPr>
              <a:t>500</a:t>
            </a:r>
            <a:r>
              <a:rPr lang="ja-JP" altLang="en-US" sz="2700" b="1" dirty="0">
                <a:solidFill>
                  <a:srgbClr val="FF0000"/>
                </a:solidFill>
                <a:latin typeface="HG丸ｺﾞｼｯｸM-PRO" panose="020F0600000000000000" pitchFamily="50" charset="-128"/>
                <a:ea typeface="HG丸ｺﾞｼｯｸM-PRO" panose="020F0600000000000000" pitchFamily="50" charset="-128"/>
              </a:rPr>
              <a:t>ドル以上</a:t>
            </a:r>
            <a:endParaRPr lang="en-US" altLang="ja-JP" sz="27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44553" y="108332"/>
            <a:ext cx="7997313" cy="507831"/>
          </a:xfrm>
          <a:prstGeom prst="rect">
            <a:avLst/>
          </a:prstGeom>
          <a:noFill/>
        </p:spPr>
        <p:txBody>
          <a:bodyPr wrap="square" rtlCol="0">
            <a:spAutoFit/>
          </a:bodyPr>
          <a:lstStyle/>
          <a:p>
            <a:pPr defTabSz="685800">
              <a:defRPr/>
            </a:pPr>
            <a:r>
              <a:rPr lang="en-US" altLang="ja-JP" sz="2700" dirty="0">
                <a:solidFill>
                  <a:prstClr val="white"/>
                </a:solidFill>
                <a:latin typeface="HG丸ｺﾞｼｯｸM-PRO" panose="020F0600000000000000" pitchFamily="50" charset="-128"/>
                <a:ea typeface="HG丸ｺﾞｼｯｸM-PRO" panose="020F0600000000000000" pitchFamily="50" charset="-128"/>
              </a:rPr>
              <a:t>2630</a:t>
            </a:r>
            <a:r>
              <a:rPr lang="ja-JP" altLang="en-US" sz="2700" dirty="0">
                <a:solidFill>
                  <a:prstClr val="white"/>
                </a:solidFill>
                <a:latin typeface="HG丸ｺﾞｼｯｸM-PRO" panose="020F0600000000000000" pitchFamily="50" charset="-128"/>
                <a:ea typeface="HG丸ｺﾞｼｯｸM-PRO" panose="020F0600000000000000" pitchFamily="50" charset="-128"/>
              </a:rPr>
              <a:t>地区補助金支給規定</a:t>
            </a:r>
            <a:endParaRPr lang="en-US" altLang="ja-JP" sz="2700" dirty="0">
              <a:solidFill>
                <a:prstClr val="white"/>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676336" y="6141152"/>
            <a:ext cx="5651255" cy="369332"/>
          </a:xfrm>
          <a:prstGeom prst="rect">
            <a:avLst/>
          </a:prstGeom>
          <a:noFill/>
        </p:spPr>
        <p:txBody>
          <a:bodyPr wrap="square" rtlCol="0">
            <a:spAutoFit/>
          </a:bodyPr>
          <a:lstStyle/>
          <a:p>
            <a:pPr algn="r" defTabSz="685800">
              <a:defRPr/>
            </a:pPr>
            <a:r>
              <a:rPr lang="en-US" altLang="ja-JP" b="1" dirty="0">
                <a:solidFill>
                  <a:srgbClr val="00B0F0"/>
                </a:solidFill>
                <a:latin typeface="HG丸ｺﾞｼｯｸM-PRO" panose="020F0600000000000000" pitchFamily="50" charset="-128"/>
                <a:ea typeface="HG丸ｺﾞｼｯｸM-PRO" panose="020F0600000000000000" pitchFamily="50" charset="-128"/>
              </a:rPr>
              <a:t>EREY</a:t>
            </a:r>
            <a:r>
              <a:rPr lang="ja-JP" altLang="en-US" b="1" dirty="0">
                <a:solidFill>
                  <a:srgbClr val="00B0F0"/>
                </a:solidFill>
                <a:latin typeface="HG丸ｺﾞｼｯｸM-PRO" panose="020F0600000000000000" pitchFamily="50" charset="-128"/>
                <a:ea typeface="HG丸ｺﾞｼｯｸM-PRO" panose="020F0600000000000000" pitchFamily="50" charset="-128"/>
              </a:rPr>
              <a:t>：</a:t>
            </a:r>
            <a:r>
              <a:rPr lang="en-US" altLang="ja-JP" b="1" dirty="0">
                <a:solidFill>
                  <a:srgbClr val="00B0F0"/>
                </a:solidFill>
                <a:latin typeface="HG丸ｺﾞｼｯｸM-PRO" panose="020F0600000000000000" pitchFamily="50" charset="-128"/>
                <a:ea typeface="HG丸ｺﾞｼｯｸM-PRO" panose="020F0600000000000000" pitchFamily="50" charset="-128"/>
              </a:rPr>
              <a:t>150</a:t>
            </a:r>
            <a:r>
              <a:rPr lang="ja-JP" altLang="en-US" b="1" dirty="0">
                <a:solidFill>
                  <a:srgbClr val="00B0F0"/>
                </a:solidFill>
                <a:latin typeface="HG丸ｺﾞｼｯｸM-PRO" panose="020F0600000000000000" pitchFamily="50" charset="-128"/>
                <a:ea typeface="HG丸ｺﾞｼｯｸM-PRO" panose="020F0600000000000000" pitchFamily="50" charset="-128"/>
              </a:rPr>
              <a:t>＄／</a:t>
            </a:r>
            <a:r>
              <a:rPr lang="en-US" altLang="ja-JP" b="1" dirty="0">
                <a:solidFill>
                  <a:srgbClr val="00B0F0"/>
                </a:solidFill>
                <a:latin typeface="HG丸ｺﾞｼｯｸM-PRO" panose="020F0600000000000000" pitchFamily="50" charset="-128"/>
                <a:ea typeface="HG丸ｺﾞｼｯｸM-PRO" panose="020F0600000000000000" pitchFamily="50" charset="-128"/>
              </a:rPr>
              <a:t>1</a:t>
            </a:r>
            <a:r>
              <a:rPr lang="ja-JP" altLang="en-US" b="1" dirty="0">
                <a:solidFill>
                  <a:srgbClr val="00B0F0"/>
                </a:solidFill>
                <a:latin typeface="HG丸ｺﾞｼｯｸM-PRO" panose="020F0600000000000000" pitchFamily="50" charset="-128"/>
                <a:ea typeface="HG丸ｺﾞｼｯｸM-PRO" panose="020F0600000000000000" pitchFamily="50" charset="-128"/>
              </a:rPr>
              <a:t>人を目標とした年次基金寄付</a:t>
            </a:r>
            <a:endParaRPr lang="en-US" altLang="ja-JP" b="1" dirty="0">
              <a:solidFill>
                <a:srgbClr val="00B0F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70507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E13441D-0EB6-4880-93AE-F77BFA1017F5}"/>
              </a:ext>
            </a:extLst>
          </p:cNvPr>
          <p:cNvSpPr/>
          <p:nvPr/>
        </p:nvSpPr>
        <p:spPr>
          <a:xfrm>
            <a:off x="0" y="0"/>
            <a:ext cx="9143999" cy="7653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100" spc="225"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2100" spc="225"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2021-22</a:t>
            </a:r>
            <a:r>
              <a:rPr lang="ja-JP" altLang="en-US" sz="2100" spc="225"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年度実施、地区補助金事業のスケジュール</a:t>
            </a:r>
            <a:endParaRPr lang="ja-JP" altLang="en-US" sz="2100" dirty="0">
              <a:solidFill>
                <a:prstClr val="white"/>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pPr defTabSz="685800">
              <a:defRPr/>
            </a:pPr>
            <a:fld id="{D9BF9AF0-11B8-4022-87B8-A06825183306}" type="slidenum">
              <a:rPr lang="ja-JP" altLang="en-US">
                <a:solidFill>
                  <a:prstClr val="black">
                    <a:tint val="75000"/>
                  </a:prstClr>
                </a:solidFill>
                <a:latin typeface="HG丸ｺﾞｼｯｸM-PRO" panose="020F0600000000000000" pitchFamily="50" charset="-128"/>
              </a:rPr>
              <a:pPr defTabSz="685800">
                <a:defRPr/>
              </a:pPr>
              <a:t>12</a:t>
            </a:fld>
            <a:endParaRPr lang="ja-JP" altLang="en-US" dirty="0">
              <a:solidFill>
                <a:prstClr val="black">
                  <a:tint val="75000"/>
                </a:prstClr>
              </a:solidFill>
              <a:latin typeface="HG丸ｺﾞｼｯｸM-PRO" panose="020F0600000000000000" pitchFamily="50" charset="-128"/>
            </a:endParaRPr>
          </a:p>
        </p:txBody>
      </p:sp>
      <p:sp>
        <p:nvSpPr>
          <p:cNvPr id="6" name="コンテンツ プレースホルダー 4"/>
          <p:cNvSpPr txBox="1">
            <a:spLocks/>
          </p:cNvSpPr>
          <p:nvPr/>
        </p:nvSpPr>
        <p:spPr>
          <a:xfrm>
            <a:off x="368490" y="1009577"/>
            <a:ext cx="2592190" cy="2349361"/>
          </a:xfrm>
          <a:prstGeom prst="rect">
            <a:avLst/>
          </a:prstGeom>
        </p:spPr>
        <p:txBody>
          <a:bodyPr wrap="square"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indent="-171450" algn="dist" defTabSz="685800">
              <a:lnSpc>
                <a:spcPct val="100000"/>
              </a:lnSpc>
              <a:spcBef>
                <a:spcPts val="750"/>
              </a:spcBef>
              <a:buFont typeface="Wingdings" panose="05000000000000000000" pitchFamily="2" charset="2"/>
              <a:buChar char="Ø"/>
              <a:defRPr/>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申請期間</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marL="171450" indent="-171450" algn="dist" defTabSz="685800">
              <a:lnSpc>
                <a:spcPct val="100000"/>
              </a:lnSpc>
              <a:spcBef>
                <a:spcPts val="750"/>
              </a:spcBef>
              <a:buFont typeface="Wingdings" panose="05000000000000000000" pitchFamily="2" charset="2"/>
              <a:buChar char="Ø"/>
              <a:defRPr/>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審査</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marL="171450" indent="-171450" algn="dist" defTabSz="685800">
              <a:lnSpc>
                <a:spcPct val="100000"/>
              </a:lnSpc>
              <a:spcBef>
                <a:spcPts val="750"/>
              </a:spcBef>
              <a:buFont typeface="Wingdings" panose="05000000000000000000" pitchFamily="2" charset="2"/>
              <a:buChar char="Ø"/>
              <a:defRPr/>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審査結果報告</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marL="171450" indent="-171450" algn="dist" defTabSz="685800">
              <a:lnSpc>
                <a:spcPct val="100000"/>
              </a:lnSpc>
              <a:spcBef>
                <a:spcPts val="750"/>
              </a:spcBef>
              <a:buFont typeface="Wingdings" panose="05000000000000000000" pitchFamily="2" charset="2"/>
              <a:buChar char="Ø"/>
              <a:defRPr/>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事業実施期間</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marL="171450" indent="-171450" algn="dist" defTabSz="685800">
              <a:lnSpc>
                <a:spcPct val="100000"/>
              </a:lnSpc>
              <a:spcBef>
                <a:spcPts val="750"/>
              </a:spcBef>
              <a:buFont typeface="Wingdings" panose="05000000000000000000" pitchFamily="2" charset="2"/>
              <a:buChar char="Ø"/>
              <a:defRPr/>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報告書提出期限 </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コンテンツ プレースホルダー 4"/>
          <p:cNvSpPr txBox="1">
            <a:spLocks/>
          </p:cNvSpPr>
          <p:nvPr/>
        </p:nvSpPr>
        <p:spPr>
          <a:xfrm>
            <a:off x="3078953" y="1021119"/>
            <a:ext cx="5642164" cy="2326278"/>
          </a:xfrm>
          <a:prstGeom prst="rect">
            <a:avLst/>
          </a:prstGeom>
        </p:spPr>
        <p:txBody>
          <a:bodyPr vert="horz" wrap="square" lIns="68580" tIns="34290" rIns="68580" bIns="3429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685800">
              <a:lnSpc>
                <a:spcPct val="100000"/>
              </a:lnSpc>
              <a:spcBef>
                <a:spcPts val="750"/>
              </a:spcBef>
              <a:buNone/>
              <a:defRPr/>
            </a:pPr>
            <a:r>
              <a:rPr lang="en-US" altLang="ja-JP" sz="2400" b="1" dirty="0">
                <a:solidFill>
                  <a:prstClr val="black"/>
                </a:solidFill>
                <a:latin typeface="HG丸ｺﾞｼｯｸM-PRO" panose="020F0600000000000000" pitchFamily="50" charset="-128"/>
                <a:ea typeface="HG丸ｺﾞｼｯｸM-PRO" panose="020F0600000000000000" pitchFamily="50" charset="-128"/>
              </a:rPr>
              <a:t>2020</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年</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12</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月</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1</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日～</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2021</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年</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1</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月</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31</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日</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marL="0" indent="0" defTabSz="685800">
              <a:lnSpc>
                <a:spcPct val="100000"/>
              </a:lnSpc>
              <a:spcBef>
                <a:spcPts val="750"/>
              </a:spcBef>
              <a:buNone/>
              <a:defRPr/>
            </a:pPr>
            <a:r>
              <a:rPr lang="en-US" altLang="ja-JP" sz="2400" b="1" dirty="0">
                <a:solidFill>
                  <a:prstClr val="black"/>
                </a:solidFill>
                <a:latin typeface="HG丸ｺﾞｼｯｸM-PRO" panose="020F0600000000000000" pitchFamily="50" charset="-128"/>
                <a:ea typeface="HG丸ｺﾞｼｯｸM-PRO" panose="020F0600000000000000" pitchFamily="50" charset="-128"/>
              </a:rPr>
              <a:t>2021</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年</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3</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月末</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marL="0" indent="0" defTabSz="685800">
              <a:lnSpc>
                <a:spcPct val="100000"/>
              </a:lnSpc>
              <a:spcBef>
                <a:spcPts val="750"/>
              </a:spcBef>
              <a:buNone/>
              <a:defRPr/>
            </a:pPr>
            <a:r>
              <a:rPr lang="en-US" altLang="ja-JP" sz="2400" b="1" dirty="0">
                <a:solidFill>
                  <a:prstClr val="black"/>
                </a:solidFill>
                <a:latin typeface="HG丸ｺﾞｼｯｸM-PRO" panose="020F0600000000000000" pitchFamily="50" charset="-128"/>
                <a:ea typeface="HG丸ｺﾞｼｯｸM-PRO" panose="020F0600000000000000" pitchFamily="50" charset="-128"/>
              </a:rPr>
              <a:t>2021</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年</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4</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月中</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marL="0" indent="0" defTabSz="685800">
              <a:lnSpc>
                <a:spcPct val="100000"/>
              </a:lnSpc>
              <a:spcBef>
                <a:spcPts val="750"/>
              </a:spcBef>
              <a:buNone/>
              <a:defRPr/>
            </a:pPr>
            <a:r>
              <a:rPr lang="en-US" altLang="ja-JP" sz="2400" b="1" dirty="0">
                <a:solidFill>
                  <a:prstClr val="black"/>
                </a:solidFill>
                <a:latin typeface="HG丸ｺﾞｼｯｸM-PRO" panose="020F0600000000000000" pitchFamily="50" charset="-128"/>
                <a:ea typeface="HG丸ｺﾞｼｯｸM-PRO" panose="020F0600000000000000" pitchFamily="50" charset="-128"/>
              </a:rPr>
              <a:t>2021</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年</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7</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月</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1</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日から</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2022</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年４月末</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marL="0" indent="0" defTabSz="685800">
              <a:lnSpc>
                <a:spcPct val="100000"/>
              </a:lnSpc>
              <a:spcBef>
                <a:spcPts val="750"/>
              </a:spcBef>
              <a:buNone/>
              <a:defRPr/>
            </a:pPr>
            <a:r>
              <a:rPr lang="en-US" altLang="ja-JP" sz="2400" b="1" dirty="0">
                <a:solidFill>
                  <a:prstClr val="black"/>
                </a:solidFill>
                <a:latin typeface="HG丸ｺﾞｼｯｸM-PRO" panose="020F0600000000000000" pitchFamily="50" charset="-128"/>
                <a:ea typeface="HG丸ｺﾞｼｯｸM-PRO" panose="020F0600000000000000" pitchFamily="50" charset="-128"/>
              </a:rPr>
              <a:t>2022</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年</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5</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月</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日まで</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356327" y="4170093"/>
            <a:ext cx="8364790" cy="523220"/>
          </a:xfrm>
          <a:prstGeom prst="rect">
            <a:avLst/>
          </a:prstGeom>
        </p:spPr>
        <p:txBody>
          <a:bodyPr wrap="none">
            <a:spAutoFit/>
          </a:bodyPr>
          <a:lstStyle/>
          <a:p>
            <a:pPr defTabSz="685800">
              <a:defRPr/>
            </a:pPr>
            <a:r>
              <a:rPr lang="ja-JP" altLang="en-US" sz="2800" b="1" spc="225" dirty="0">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◆ロータリー財団研修</a:t>
            </a:r>
            <a:r>
              <a:rPr lang="ja-JP" altLang="en-US" sz="2800" b="1" spc="225" dirty="0" smtClean="0">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セミナーは</a:t>
            </a:r>
            <a:r>
              <a:rPr lang="ja-JP" altLang="en-US" sz="2800" b="1" spc="225"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ＷＥＢ</a:t>
            </a:r>
            <a:r>
              <a:rPr lang="ja-JP" altLang="en-US" sz="2800" b="1" spc="22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で</a:t>
            </a:r>
            <a:r>
              <a:rPr lang="ja-JP" altLang="en-US" sz="2800" b="1" spc="225"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配信</a:t>
            </a:r>
            <a:endParaRPr lang="ja-JP" altLang="en-US" sz="2800" b="1" spc="225" dirty="0">
              <a:solidFill>
                <a:srgbClr val="7030A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0" name="コンテンツ プレースホルダー 4"/>
          <p:cNvSpPr txBox="1">
            <a:spLocks/>
          </p:cNvSpPr>
          <p:nvPr/>
        </p:nvSpPr>
        <p:spPr>
          <a:xfrm>
            <a:off x="368490" y="4915682"/>
            <a:ext cx="5017594" cy="787395"/>
          </a:xfrm>
          <a:prstGeom prst="rect">
            <a:avLst/>
          </a:prstGeom>
        </p:spPr>
        <p:txBody>
          <a:bodyPr vert="horz" wrap="square" lIns="68580" tIns="34290" rIns="68580" bIns="3429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indent="-171450" algn="dist" defTabSz="685800">
              <a:lnSpc>
                <a:spcPct val="100000"/>
              </a:lnSpc>
              <a:spcBef>
                <a:spcPts val="750"/>
              </a:spcBef>
              <a:buFont typeface="Wingdings" panose="05000000000000000000" pitchFamily="2" charset="2"/>
              <a:buChar char="Ø"/>
              <a:defRPr/>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第１回ロータリー財団研修セミナー</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pPr marL="171450" indent="-171450" algn="dist" defTabSz="685800">
              <a:lnSpc>
                <a:spcPct val="100000"/>
              </a:lnSpc>
              <a:spcBef>
                <a:spcPts val="750"/>
              </a:spcBef>
              <a:buFont typeface="Wingdings" panose="05000000000000000000" pitchFamily="2" charset="2"/>
              <a:buChar char="Ø"/>
              <a:defRPr/>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第２回ロータリー財団研修セミナー</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コンテンツ プレースホルダー 4"/>
          <p:cNvSpPr txBox="1">
            <a:spLocks/>
          </p:cNvSpPr>
          <p:nvPr/>
        </p:nvSpPr>
        <p:spPr>
          <a:xfrm>
            <a:off x="5148331" y="4922336"/>
            <a:ext cx="2071464" cy="787395"/>
          </a:xfrm>
          <a:prstGeom prst="rect">
            <a:avLst/>
          </a:prstGeom>
        </p:spPr>
        <p:txBody>
          <a:bodyPr vert="horz" wrap="square" lIns="68580" tIns="34290" rIns="68580" bIns="3429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685800">
              <a:lnSpc>
                <a:spcPct val="100000"/>
              </a:lnSpc>
              <a:spcBef>
                <a:spcPts val="750"/>
              </a:spcBef>
              <a:buNone/>
              <a:defRPr/>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総論</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pPr marL="0" indent="0" defTabSz="685800">
              <a:lnSpc>
                <a:spcPct val="100000"/>
              </a:lnSpc>
              <a:spcBef>
                <a:spcPts val="750"/>
              </a:spcBef>
              <a:buNone/>
              <a:defRPr/>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（補助金管理）</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コンテンツ プレースホルダー 4"/>
          <p:cNvSpPr txBox="1">
            <a:spLocks/>
          </p:cNvSpPr>
          <p:nvPr/>
        </p:nvSpPr>
        <p:spPr>
          <a:xfrm>
            <a:off x="7110486" y="4941290"/>
            <a:ext cx="1774208" cy="807913"/>
          </a:xfrm>
          <a:prstGeom prst="rect">
            <a:avLst/>
          </a:prstGeom>
        </p:spPr>
        <p:txBody>
          <a:bodyPr vert="horz" wrap="square" lIns="68580" tIns="34290" rIns="68580" bIns="3429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685800">
              <a:lnSpc>
                <a:spcPct val="100000"/>
              </a:lnSpc>
              <a:spcBef>
                <a:spcPts val="750"/>
              </a:spcBef>
              <a:buNone/>
              <a:defRPr/>
            </a:pP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集合</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セミナー</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中止</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6507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E13441D-0EB6-4880-93AE-F77BFA1017F5}"/>
              </a:ext>
            </a:extLst>
          </p:cNvPr>
          <p:cNvSpPr/>
          <p:nvPr/>
        </p:nvSpPr>
        <p:spPr>
          <a:xfrm>
            <a:off x="1" y="0"/>
            <a:ext cx="9144000" cy="7653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100" b="1" dirty="0">
                <a:ln w="11430"/>
                <a:solidFill>
                  <a:prstClr val="white"/>
                </a:solidFill>
                <a:latin typeface="HG丸ｺﾞｼｯｸM-PRO" panose="020F0600000000000000" pitchFamily="50" charset="-128"/>
                <a:ea typeface="HG丸ｺﾞｼｯｸM-PRO" panose="020F0600000000000000" pitchFamily="50" charset="-128"/>
              </a:rPr>
              <a:t>　</a:t>
            </a:r>
            <a:r>
              <a:rPr lang="ja-JP" altLang="en-US" sz="2700" dirty="0" smtClean="0">
                <a:ln w="11430"/>
                <a:solidFill>
                  <a:prstClr val="white"/>
                </a:solidFill>
                <a:latin typeface="HG丸ｺﾞｼｯｸM-PRO" panose="020F0600000000000000" pitchFamily="50" charset="-128"/>
                <a:ea typeface="HG丸ｺﾞｼｯｸM-PRO" panose="020F0600000000000000" pitchFamily="50" charset="-128"/>
              </a:rPr>
              <a:t>地区補助</a:t>
            </a:r>
            <a:r>
              <a:rPr lang="ja-JP" altLang="en-US" sz="2700" dirty="0">
                <a:ln w="11430"/>
                <a:solidFill>
                  <a:prstClr val="white"/>
                </a:solidFill>
                <a:latin typeface="HG丸ｺﾞｼｯｸM-PRO" panose="020F0600000000000000" pitchFamily="50" charset="-128"/>
                <a:ea typeface="HG丸ｺﾞｼｯｸM-PRO" panose="020F0600000000000000" pitchFamily="50" charset="-128"/>
              </a:rPr>
              <a:t>金の対象となる事業とは？</a:t>
            </a:r>
            <a:endParaRPr lang="ja-JP" altLang="en-US" sz="2700" dirty="0">
              <a:solidFill>
                <a:prstClr val="white"/>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pPr defTabSz="685800">
              <a:defRPr/>
            </a:pPr>
            <a:fld id="{D9BF9AF0-11B8-4022-87B8-A06825183306}" type="slidenum">
              <a:rPr lang="ja-JP" altLang="en-US">
                <a:solidFill>
                  <a:prstClr val="black">
                    <a:tint val="75000"/>
                  </a:prstClr>
                </a:solidFill>
                <a:latin typeface="HG丸ｺﾞｼｯｸM-PRO" panose="020F0600000000000000" pitchFamily="50" charset="-128"/>
              </a:rPr>
              <a:pPr defTabSz="685800">
                <a:defRPr/>
              </a:pPr>
              <a:t>13</a:t>
            </a:fld>
            <a:endParaRPr lang="ja-JP" altLang="en-US" dirty="0">
              <a:solidFill>
                <a:prstClr val="black">
                  <a:tint val="75000"/>
                </a:prstClr>
              </a:solidFill>
              <a:latin typeface="HG丸ｺﾞｼｯｸM-PRO" panose="020F0600000000000000" pitchFamily="50" charset="-128"/>
            </a:endParaRPr>
          </a:p>
        </p:txBody>
      </p:sp>
      <p:sp>
        <p:nvSpPr>
          <p:cNvPr id="13" name="テキスト ボックス 3"/>
          <p:cNvSpPr txBox="1">
            <a:spLocks noChangeArrowheads="1"/>
          </p:cNvSpPr>
          <p:nvPr/>
        </p:nvSpPr>
        <p:spPr bwMode="auto">
          <a:xfrm>
            <a:off x="1" y="954092"/>
            <a:ext cx="9143999" cy="5134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indent="-342900" defTabSz="685800">
              <a:lnSpc>
                <a:spcPts val="3500"/>
              </a:lnSpc>
              <a:buFont typeface="Wingdings" panose="05000000000000000000" pitchFamily="2" charset="2"/>
              <a:buChar char="Ø"/>
              <a:defRPr/>
            </a:pPr>
            <a:r>
              <a:rPr lang="ja-JP" altLang="en-US" sz="2400" dirty="0">
                <a:ea typeface="HG丸ｺﾞｼｯｸM-PRO" panose="020F0600000000000000" pitchFamily="50" charset="-128"/>
              </a:rPr>
              <a:t>人道的プロジェクト、奉仕プロジェクト、</a:t>
            </a:r>
            <a:r>
              <a:rPr lang="ja-JP" altLang="en-US" sz="2400" b="1" dirty="0">
                <a:ea typeface="HG丸ｺﾞｼｯｸM-PRO" panose="020F0600000000000000" pitchFamily="50" charset="-128"/>
              </a:rPr>
              <a:t>奨学金</a:t>
            </a:r>
            <a:r>
              <a:rPr lang="ja-JP" altLang="en-US" sz="2400" dirty="0">
                <a:ea typeface="HG丸ｺﾞｼｯｸM-PRO" panose="020F0600000000000000" pitchFamily="50" charset="-128"/>
              </a:rPr>
              <a:t>に使用できる。</a:t>
            </a:r>
            <a:endParaRPr lang="en-US" altLang="ja-JP" sz="2400" dirty="0">
              <a:ea typeface="HG丸ｺﾞｼｯｸM-PRO" panose="020F0600000000000000" pitchFamily="50" charset="-128"/>
            </a:endParaRPr>
          </a:p>
          <a:p>
            <a:pPr marL="342900" indent="-342900" defTabSz="685800">
              <a:lnSpc>
                <a:spcPts val="3500"/>
              </a:lnSpc>
              <a:buFont typeface="Wingdings" panose="05000000000000000000" pitchFamily="2" charset="2"/>
              <a:buChar char="Ø"/>
              <a:defRPr/>
            </a:pPr>
            <a:r>
              <a:rPr lang="ja-JP" altLang="en-US" sz="2400" dirty="0">
                <a:ea typeface="HG丸ｺﾞｼｯｸM-PRO" panose="020F0600000000000000" pitchFamily="50" charset="-128"/>
              </a:rPr>
              <a:t>「財団の使命」に関連していること。</a:t>
            </a:r>
            <a:endParaRPr lang="en-US" altLang="ja-JP" sz="2400" dirty="0">
              <a:ea typeface="HG丸ｺﾞｼｯｸM-PRO" panose="020F0600000000000000" pitchFamily="50" charset="-128"/>
            </a:endParaRPr>
          </a:p>
          <a:p>
            <a:pPr marL="557213" lvl="1" indent="-214313" defTabSz="685800">
              <a:defRPr/>
            </a:pPr>
            <a:r>
              <a:rPr lang="ja-JP" altLang="en-US" sz="2100" dirty="0">
                <a:ea typeface="HG丸ｺﾞｼｯｸM-PRO" panose="020F0600000000000000" pitchFamily="50" charset="-128"/>
              </a:rPr>
              <a:t>　</a:t>
            </a:r>
            <a:r>
              <a:rPr lang="ja-JP" altLang="en-US" sz="1600" b="1" dirty="0" smtClean="0">
                <a:solidFill>
                  <a:srgbClr val="00B0F0"/>
                </a:solidFill>
                <a:latin typeface="HG丸ｺﾞｼｯｸM-PRO" panose="020F0600000000000000" pitchFamily="50" charset="-128"/>
                <a:ea typeface="HG丸ｺﾞｼｯｸM-PRO" panose="020F0600000000000000" pitchFamily="50" charset="-128"/>
              </a:rPr>
              <a:t>財団</a:t>
            </a:r>
            <a:r>
              <a:rPr lang="ja-JP" altLang="en-US" sz="1600" b="1" dirty="0">
                <a:solidFill>
                  <a:srgbClr val="00B0F0"/>
                </a:solidFill>
                <a:latin typeface="HG丸ｺﾞｼｯｸM-PRO" panose="020F0600000000000000" pitchFamily="50" charset="-128"/>
                <a:ea typeface="HG丸ｺﾞｼｯｸM-PRO" panose="020F0600000000000000" pitchFamily="50" charset="-128"/>
              </a:rPr>
              <a:t>の使命「ロータリアンが人々の健康状態を改善し、教育への支援を高め、貧困を救済する事を通じて、世界理解、親善、平和を達成できるようにする事。」</a:t>
            </a:r>
            <a:endParaRPr lang="en-US" altLang="ja-JP" sz="1600" b="1" dirty="0">
              <a:solidFill>
                <a:srgbClr val="00B0F0"/>
              </a:solidFill>
              <a:latin typeface="HG丸ｺﾞｼｯｸM-PRO" panose="020F0600000000000000" pitchFamily="50" charset="-128"/>
              <a:ea typeface="HG丸ｺﾞｼｯｸM-PRO" panose="020F0600000000000000" pitchFamily="50" charset="-128"/>
            </a:endParaRPr>
          </a:p>
          <a:p>
            <a:pPr marL="342900" indent="-342900" defTabSz="685800">
              <a:lnSpc>
                <a:spcPts val="3500"/>
              </a:lnSpc>
              <a:buFont typeface="Wingdings" panose="05000000000000000000" pitchFamily="2" charset="2"/>
              <a:buChar char="Ø"/>
              <a:defRPr/>
            </a:pPr>
            <a:r>
              <a:rPr lang="ja-JP" altLang="en-US" sz="2400" dirty="0">
                <a:ea typeface="HG丸ｺﾞｼｯｸM-PRO" panose="020F0600000000000000" pitchFamily="50" charset="-128"/>
              </a:rPr>
              <a:t>ロータリーに対する地域のニーズを掘り起こす事業に使用する。</a:t>
            </a:r>
            <a:endParaRPr lang="en-US" altLang="ja-JP" sz="2400" dirty="0">
              <a:ea typeface="HG丸ｺﾞｼｯｸM-PRO" panose="020F0600000000000000" pitchFamily="50" charset="-128"/>
            </a:endParaRPr>
          </a:p>
          <a:p>
            <a:pPr marL="342900" indent="-342900" defTabSz="685800">
              <a:lnSpc>
                <a:spcPts val="3500"/>
              </a:lnSpc>
              <a:buFont typeface="Wingdings" panose="05000000000000000000" pitchFamily="2" charset="2"/>
              <a:buChar char="Ø"/>
              <a:defRPr/>
            </a:pPr>
            <a:r>
              <a:rPr lang="ja-JP" altLang="en-US" sz="2400" dirty="0">
                <a:ea typeface="HG丸ｺﾞｼｯｸM-PRO" panose="020F0600000000000000" pitchFamily="50" charset="-128"/>
              </a:rPr>
              <a:t>○○周年記念事業には使用できない。</a:t>
            </a:r>
            <a:endParaRPr lang="en-US" altLang="ja-JP" sz="2400" dirty="0">
              <a:ea typeface="HG丸ｺﾞｼｯｸM-PRO" panose="020F0600000000000000" pitchFamily="50" charset="-128"/>
            </a:endParaRPr>
          </a:p>
          <a:p>
            <a:pPr defTabSz="685800">
              <a:lnSpc>
                <a:spcPts val="3500"/>
              </a:lnSpc>
              <a:defRPr/>
            </a:pPr>
            <a:r>
              <a:rPr lang="ja-JP" altLang="en-US" b="1" dirty="0">
                <a:latin typeface="HG丸ｺﾞｼｯｸM-PRO" panose="020F0600000000000000" pitchFamily="50" charset="-128"/>
                <a:ea typeface="HG丸ｺﾞｼｯｸM-PRO" panose="020F0600000000000000" pitchFamily="50" charset="-128"/>
              </a:rPr>
              <a:t>　　</a:t>
            </a:r>
            <a:r>
              <a:rPr lang="ja-JP" altLang="en-US" b="1" dirty="0">
                <a:solidFill>
                  <a:srgbClr val="00B0F0"/>
                </a:solidFill>
                <a:latin typeface="HG丸ｺﾞｼｯｸM-PRO" panose="020F0600000000000000" pitchFamily="50" charset="-128"/>
                <a:ea typeface="HG丸ｺﾞｼｯｸM-PRO" panose="020F0600000000000000" pitchFamily="50" charset="-128"/>
              </a:rPr>
              <a:t>（地域ニーズに応えるための事業であれば</a:t>
            </a:r>
            <a:r>
              <a:rPr lang="en-US" altLang="ja-JP" b="1" dirty="0">
                <a:solidFill>
                  <a:srgbClr val="00B0F0"/>
                </a:solidFill>
                <a:latin typeface="HG丸ｺﾞｼｯｸM-PRO" panose="020F0600000000000000" pitchFamily="50" charset="-128"/>
                <a:ea typeface="HG丸ｺﾞｼｯｸM-PRO" panose="020F0600000000000000" pitchFamily="50" charset="-128"/>
              </a:rPr>
              <a:t>OK</a:t>
            </a:r>
            <a:r>
              <a:rPr lang="ja-JP" altLang="en-US" b="1" dirty="0">
                <a:solidFill>
                  <a:srgbClr val="00B0F0"/>
                </a:solidFill>
                <a:latin typeface="HG丸ｺﾞｼｯｸM-PRO" panose="020F0600000000000000" pitchFamily="50" charset="-128"/>
                <a:ea typeface="HG丸ｺﾞｼｯｸM-PRO" panose="020F0600000000000000" pitchFamily="50" charset="-128"/>
              </a:rPr>
              <a:t>）</a:t>
            </a:r>
            <a:endParaRPr lang="en-US" altLang="ja-JP" b="1" dirty="0">
              <a:solidFill>
                <a:srgbClr val="00B0F0"/>
              </a:solidFill>
              <a:latin typeface="HG丸ｺﾞｼｯｸM-PRO" panose="020F0600000000000000" pitchFamily="50" charset="-128"/>
              <a:ea typeface="HG丸ｺﾞｼｯｸM-PRO" panose="020F0600000000000000" pitchFamily="50" charset="-128"/>
            </a:endParaRPr>
          </a:p>
          <a:p>
            <a:pPr marL="342900" indent="-342900" defTabSz="685800">
              <a:lnSpc>
                <a:spcPts val="3500"/>
              </a:lnSpc>
              <a:buFont typeface="Wingdings" panose="05000000000000000000" pitchFamily="2" charset="2"/>
              <a:buChar char="Ø"/>
              <a:defRPr/>
            </a:pPr>
            <a:r>
              <a:rPr lang="ja-JP" altLang="en-US" sz="2400" dirty="0">
                <a:ea typeface="HG丸ｺﾞｼｯｸM-PRO" panose="020F0600000000000000" pitchFamily="50" charset="-128"/>
              </a:rPr>
              <a:t>継続事業には使用できない。</a:t>
            </a:r>
            <a:r>
              <a:rPr lang="ja-JP" altLang="en-US" b="1" dirty="0">
                <a:ea typeface="HG丸ｺﾞｼｯｸM-PRO" panose="020F0600000000000000" pitchFamily="50" charset="-128"/>
              </a:rPr>
              <a:t>（対象や規模が変われば</a:t>
            </a:r>
            <a:r>
              <a:rPr lang="en-US" altLang="ja-JP" b="1" dirty="0">
                <a:ea typeface="HG丸ｺﾞｼｯｸM-PRO" panose="020F0600000000000000" pitchFamily="50" charset="-128"/>
              </a:rPr>
              <a:t>OK</a:t>
            </a:r>
            <a:r>
              <a:rPr lang="ja-JP" altLang="en-US" b="1" dirty="0">
                <a:ea typeface="HG丸ｺﾞｼｯｸM-PRO" panose="020F0600000000000000" pitchFamily="50" charset="-128"/>
              </a:rPr>
              <a:t>）</a:t>
            </a:r>
            <a:endParaRPr lang="en-US" altLang="ja-JP" b="1" dirty="0">
              <a:ea typeface="HG丸ｺﾞｼｯｸM-PRO" panose="020F0600000000000000" pitchFamily="50" charset="-128"/>
            </a:endParaRPr>
          </a:p>
          <a:p>
            <a:pPr marL="342900" indent="-342900" defTabSz="685800">
              <a:lnSpc>
                <a:spcPts val="3500"/>
              </a:lnSpc>
              <a:buFont typeface="Wingdings" panose="05000000000000000000" pitchFamily="2" charset="2"/>
              <a:buChar char="Ø"/>
              <a:defRPr/>
            </a:pPr>
            <a:r>
              <a:rPr lang="ja-JP" altLang="en-US" sz="2400" dirty="0">
                <a:ea typeface="HG丸ｺﾞｼｯｸM-PRO" panose="020F0600000000000000" pitchFamily="50" charset="-128"/>
              </a:rPr>
              <a:t>寄付行為や単なる物品の寄贈は対象にならない。</a:t>
            </a:r>
            <a:endParaRPr lang="en-US" altLang="ja-JP" sz="2400" dirty="0">
              <a:ea typeface="HG丸ｺﾞｼｯｸM-PRO" panose="020F0600000000000000" pitchFamily="50" charset="-128"/>
            </a:endParaRPr>
          </a:p>
          <a:p>
            <a:pPr defTabSz="685800">
              <a:lnSpc>
                <a:spcPts val="3500"/>
              </a:lnSpc>
              <a:defRPr/>
            </a:pPr>
            <a:r>
              <a:rPr lang="ja-JP" altLang="en-US" sz="2100" dirty="0">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ロータリアンが主体的に活動する事業になっているか？</a:t>
            </a:r>
            <a:endParaRPr lang="en-US" altLang="ja-JP" b="1" dirty="0">
              <a:latin typeface="HG丸ｺﾞｼｯｸM-PRO" panose="020F0600000000000000" pitchFamily="50" charset="-128"/>
              <a:ea typeface="HG丸ｺﾞｼｯｸM-PRO" panose="020F0600000000000000" pitchFamily="50" charset="-128"/>
            </a:endParaRPr>
          </a:p>
          <a:p>
            <a:pPr defTabSz="685800">
              <a:lnSpc>
                <a:spcPts val="3500"/>
              </a:lnSpc>
              <a:defRPr/>
            </a:pPr>
            <a:r>
              <a:rPr lang="en-US" altLang="ja-JP" b="1" dirty="0">
                <a:solidFill>
                  <a:srgbClr val="00B0F0"/>
                </a:solidFill>
                <a:latin typeface="HG丸ｺﾞｼｯｸM-PRO" panose="020F0600000000000000" pitchFamily="50" charset="-128"/>
                <a:ea typeface="HG丸ｺﾞｼｯｸM-PRO" panose="020F0600000000000000" pitchFamily="50" charset="-128"/>
              </a:rPr>
              <a:t>      </a:t>
            </a:r>
            <a:r>
              <a:rPr lang="ja-JP" altLang="en-US" b="1" dirty="0">
                <a:solidFill>
                  <a:srgbClr val="00B0F0"/>
                </a:solidFill>
                <a:latin typeface="HG丸ｺﾞｼｯｸM-PRO" panose="020F0600000000000000" pitchFamily="50" charset="-128"/>
                <a:ea typeface="HG丸ｺﾞｼｯｸM-PRO" panose="020F0600000000000000" pitchFamily="50" charset="-128"/>
              </a:rPr>
              <a:t>（例会、贈呈式だけは</a:t>
            </a:r>
            <a:r>
              <a:rPr lang="en-US" altLang="ja-JP" b="1" dirty="0">
                <a:solidFill>
                  <a:srgbClr val="00B0F0"/>
                </a:solidFill>
                <a:latin typeface="HG丸ｺﾞｼｯｸM-PRO" panose="020F0600000000000000" pitchFamily="50" charset="-128"/>
                <a:ea typeface="HG丸ｺﾞｼｯｸM-PRO" panose="020F0600000000000000" pitchFamily="50" charset="-128"/>
              </a:rPr>
              <a:t>×</a:t>
            </a:r>
            <a:r>
              <a:rPr lang="ja-JP" altLang="en-US" b="1" dirty="0">
                <a:solidFill>
                  <a:srgbClr val="00B0F0"/>
                </a:solidFill>
                <a:latin typeface="HG丸ｺﾞｼｯｸM-PRO" panose="020F0600000000000000" pitchFamily="50" charset="-128"/>
                <a:ea typeface="HG丸ｺﾞｼｯｸM-PRO" panose="020F0600000000000000" pitchFamily="50" charset="-128"/>
              </a:rPr>
              <a:t>）</a:t>
            </a:r>
            <a:endParaRPr lang="en-US" altLang="ja-JP" b="1" dirty="0">
              <a:solidFill>
                <a:srgbClr val="00B0F0"/>
              </a:solidFill>
              <a:latin typeface="HG丸ｺﾞｼｯｸM-PRO" panose="020F0600000000000000" pitchFamily="50" charset="-128"/>
              <a:ea typeface="HG丸ｺﾞｼｯｸM-PRO" panose="020F0600000000000000" pitchFamily="50" charset="-128"/>
            </a:endParaRPr>
          </a:p>
          <a:p>
            <a:pPr marL="342900" indent="-342900" defTabSz="685800">
              <a:lnSpc>
                <a:spcPts val="3500"/>
              </a:lnSpc>
              <a:buFont typeface="Wingdings" panose="05000000000000000000" pitchFamily="2" charset="2"/>
              <a:buChar char="Ø"/>
              <a:defRPr/>
            </a:pPr>
            <a:r>
              <a:rPr lang="ja-JP" altLang="en-US" sz="2400" dirty="0">
                <a:ea typeface="HG丸ｺﾞｼｯｸM-PRO" panose="020F0600000000000000" pitchFamily="50" charset="-128"/>
              </a:rPr>
              <a:t>他団体への相乗りでは認められません。</a:t>
            </a:r>
          </a:p>
        </p:txBody>
      </p:sp>
    </p:spTree>
    <p:extLst>
      <p:ext uri="{BB962C8B-B14F-4D97-AF65-F5344CB8AC3E}">
        <p14:creationId xmlns:p14="http://schemas.microsoft.com/office/powerpoint/2010/main" val="1469180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0834" y="3074357"/>
            <a:ext cx="8192021" cy="854902"/>
          </a:xfrm>
          <a:solidFill>
            <a:srgbClr val="0000FF"/>
          </a:solidFill>
        </p:spPr>
        <p:txBody>
          <a:bodyPr anchor="ctr">
            <a:normAutofit/>
          </a:bodyPr>
          <a:lstStyle/>
          <a:p>
            <a:r>
              <a:rPr lang="ja-JP" altLang="en-US" sz="3600" b="1" dirty="0">
                <a:solidFill>
                  <a:schemeClr val="bg1"/>
                </a:solidFill>
                <a:latin typeface="HG丸ｺﾞｼｯｸM-PRO" panose="020F0600000000000000" pitchFamily="50" charset="-128"/>
                <a:ea typeface="HG丸ｺﾞｼｯｸM-PRO" panose="020F0600000000000000" pitchFamily="50" charset="-128"/>
              </a:rPr>
              <a:t>グローバル補助</a:t>
            </a:r>
            <a:r>
              <a:rPr lang="ja-JP" altLang="en-US" sz="3600" b="1" dirty="0" smtClean="0">
                <a:solidFill>
                  <a:schemeClr val="bg1"/>
                </a:solidFill>
                <a:latin typeface="HG丸ｺﾞｼｯｸM-PRO" panose="020F0600000000000000" pitchFamily="50" charset="-128"/>
                <a:ea typeface="HG丸ｺﾞｼｯｸM-PRO" panose="020F0600000000000000" pitchFamily="50" charset="-128"/>
              </a:rPr>
              <a:t>金</a:t>
            </a:r>
            <a:endParaRPr lang="ja-JP" altLang="en-US" sz="3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pPr defTabSz="685800">
              <a:defRPr/>
            </a:pPr>
            <a:fld id="{B4FE0FA4-CD31-45FC-BF47-DCC683EC56FD}" type="slidenum">
              <a:rPr lang="ja-JP" altLang="en-US">
                <a:solidFill>
                  <a:prstClr val="black">
                    <a:tint val="75000"/>
                  </a:prstClr>
                </a:solidFill>
                <a:latin typeface="HG丸ｺﾞｼｯｸM-PRO" panose="020F0600000000000000" pitchFamily="50" charset="-128"/>
              </a:rPr>
              <a:pPr defTabSz="685800">
                <a:defRPr/>
              </a:pPr>
              <a:t>14</a:t>
            </a:fld>
            <a:endParaRPr lang="ja-JP" altLang="en-US" dirty="0">
              <a:solidFill>
                <a:prstClr val="black">
                  <a:tint val="75000"/>
                </a:prstClr>
              </a:solidFill>
              <a:latin typeface="HG丸ｺﾞｼｯｸM-PRO" panose="020F0600000000000000" pitchFamily="50" charset="-128"/>
            </a:endParaRPr>
          </a:p>
        </p:txBody>
      </p:sp>
      <p:pic>
        <p:nvPicPr>
          <p:cNvPr id="4" name="図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833" y="1608811"/>
            <a:ext cx="2557915" cy="1256576"/>
          </a:xfrm>
          <a:prstGeom prst="rect">
            <a:avLst/>
          </a:prstGeom>
        </p:spPr>
      </p:pic>
    </p:spTree>
    <p:extLst>
      <p:ext uri="{BB962C8B-B14F-4D97-AF65-F5344CB8AC3E}">
        <p14:creationId xmlns:p14="http://schemas.microsoft.com/office/powerpoint/2010/main" val="745750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34C846D7-FD8B-40A4-A7A1-10FCF44662C3}"/>
              </a:ext>
            </a:extLst>
          </p:cNvPr>
          <p:cNvSpPr txBox="1"/>
          <p:nvPr/>
        </p:nvSpPr>
        <p:spPr>
          <a:xfrm>
            <a:off x="639452" y="892881"/>
            <a:ext cx="8640434" cy="461665"/>
          </a:xfrm>
          <a:prstGeom prst="rect">
            <a:avLst/>
          </a:prstGeom>
          <a:noFill/>
        </p:spPr>
        <p:txBody>
          <a:bodyPr wrap="square" rtlCol="0">
            <a:spAutoFit/>
          </a:bodyPr>
          <a:lstStyle/>
          <a:p>
            <a:pPr lvl="0">
              <a:defRPr/>
            </a:pPr>
            <a:r>
              <a:rPr lang="ja-JP" altLang="en-US" sz="2400" dirty="0">
                <a:solidFill>
                  <a:srgbClr val="00B0F0"/>
                </a:solidFill>
                <a:latin typeface="HG丸ｺﾞｼｯｸM-PRO" panose="020F0600000000000000" pitchFamily="50" charset="-128"/>
                <a:ea typeface="HG丸ｺﾞｼｯｸM-PRO" panose="020F0600000000000000" pitchFamily="50" charset="-128"/>
              </a:rPr>
              <a:t>世界で必要とされる人道的な問題を重点的に取り上げる</a:t>
            </a:r>
            <a:endParaRPr lang="en-US" altLang="ja-JP" sz="24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423A49E5-3911-4188-93EA-EED0C675FB85}"/>
              </a:ext>
            </a:extLst>
          </p:cNvPr>
          <p:cNvSpPr txBox="1"/>
          <p:nvPr/>
        </p:nvSpPr>
        <p:spPr>
          <a:xfrm>
            <a:off x="801871" y="1405268"/>
            <a:ext cx="6879089" cy="4629472"/>
          </a:xfrm>
          <a:prstGeom prst="rect">
            <a:avLst/>
          </a:prstGeom>
          <a:noFill/>
        </p:spPr>
        <p:txBody>
          <a:bodyPr wrap="square">
            <a:spAutoFit/>
          </a:bodyPr>
          <a:lstStyle/>
          <a:p>
            <a:r>
              <a:rPr lang="ja-JP" altLang="en-US" sz="2400" dirty="0">
                <a:solidFill>
                  <a:srgbClr val="002060"/>
                </a:solidFill>
                <a:latin typeface="HG丸ｺﾞｼｯｸM-PRO" panose="020F0600000000000000" pitchFamily="50" charset="-128"/>
                <a:ea typeface="HG丸ｺﾞｼｯｸM-PRO" panose="020F0600000000000000" pitchFamily="50" charset="-128"/>
              </a:rPr>
              <a:t>　</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a:lnSpc>
                <a:spcPts val="2500"/>
              </a:lnSpc>
            </a:pPr>
            <a:r>
              <a:rPr lang="ja-JP" altLang="en-US" sz="2400" dirty="0">
                <a:latin typeface="HG丸ｺﾞｼｯｸM-PRO" panose="020F0600000000000000" pitchFamily="50" charset="-128"/>
                <a:ea typeface="HG丸ｺﾞｼｯｸM-PRO" panose="020F0600000000000000" pitchFamily="50" charset="-128"/>
              </a:rPr>
              <a:t>　　　・平和構築と紛争予防</a:t>
            </a:r>
          </a:p>
          <a:p>
            <a:pPr>
              <a:lnSpc>
                <a:spcPts val="2500"/>
              </a:lnSpc>
            </a:pPr>
            <a:endParaRPr lang="ja-JP" altLang="en-US" sz="2400" dirty="0">
              <a:latin typeface="HG丸ｺﾞｼｯｸM-PRO" panose="020F0600000000000000" pitchFamily="50" charset="-128"/>
              <a:ea typeface="HG丸ｺﾞｼｯｸM-PRO" panose="020F0600000000000000" pitchFamily="50" charset="-128"/>
            </a:endParaRPr>
          </a:p>
          <a:p>
            <a:pPr>
              <a:lnSpc>
                <a:spcPts val="2500"/>
              </a:lnSpc>
            </a:pPr>
            <a:r>
              <a:rPr lang="ja-JP" altLang="en-US" sz="2400" dirty="0">
                <a:latin typeface="HG丸ｺﾞｼｯｸM-PRO" panose="020F0600000000000000" pitchFamily="50" charset="-128"/>
                <a:ea typeface="HG丸ｺﾞｼｯｸM-PRO" panose="020F0600000000000000" pitchFamily="50" charset="-128"/>
              </a:rPr>
              <a:t>　　　・疾病予防と治療　</a:t>
            </a:r>
            <a:endParaRPr lang="en-US" altLang="ja-JP" sz="2400" dirty="0">
              <a:latin typeface="HG丸ｺﾞｼｯｸM-PRO" panose="020F0600000000000000" pitchFamily="50" charset="-128"/>
              <a:ea typeface="HG丸ｺﾞｼｯｸM-PRO" panose="020F0600000000000000" pitchFamily="50" charset="-128"/>
            </a:endParaRPr>
          </a:p>
          <a:p>
            <a:pPr>
              <a:lnSpc>
                <a:spcPts val="2500"/>
              </a:lnSpc>
            </a:pPr>
            <a:endParaRPr lang="ja-JP" altLang="en-US" sz="2400" dirty="0">
              <a:latin typeface="HG丸ｺﾞｼｯｸM-PRO" panose="020F0600000000000000" pitchFamily="50" charset="-128"/>
              <a:ea typeface="HG丸ｺﾞｼｯｸM-PRO" panose="020F0600000000000000" pitchFamily="50" charset="-128"/>
            </a:endParaRPr>
          </a:p>
          <a:p>
            <a:pPr>
              <a:lnSpc>
                <a:spcPts val="2500"/>
              </a:lnSpc>
            </a:pPr>
            <a:r>
              <a:rPr lang="ja-JP" altLang="en-US" sz="2400" dirty="0">
                <a:latin typeface="HG丸ｺﾞｼｯｸM-PRO" panose="020F0600000000000000" pitchFamily="50" charset="-128"/>
                <a:ea typeface="HG丸ｺﾞｼｯｸM-PRO" panose="020F0600000000000000" pitchFamily="50" charset="-128"/>
              </a:rPr>
              <a:t>　　　・水と衛生　</a:t>
            </a:r>
            <a:endParaRPr lang="en-US" altLang="ja-JP" sz="2400" dirty="0">
              <a:latin typeface="HG丸ｺﾞｼｯｸM-PRO" panose="020F0600000000000000" pitchFamily="50" charset="-128"/>
              <a:ea typeface="HG丸ｺﾞｼｯｸM-PRO" panose="020F0600000000000000" pitchFamily="50" charset="-128"/>
            </a:endParaRPr>
          </a:p>
          <a:p>
            <a:pPr>
              <a:lnSpc>
                <a:spcPts val="2500"/>
              </a:lnSpc>
            </a:pPr>
            <a:endParaRPr lang="ja-JP" altLang="en-US" sz="2400" dirty="0">
              <a:latin typeface="HG丸ｺﾞｼｯｸM-PRO" panose="020F0600000000000000" pitchFamily="50" charset="-128"/>
              <a:ea typeface="HG丸ｺﾞｼｯｸM-PRO" panose="020F0600000000000000" pitchFamily="50" charset="-128"/>
            </a:endParaRPr>
          </a:p>
          <a:p>
            <a:pPr>
              <a:lnSpc>
                <a:spcPts val="2500"/>
              </a:lnSpc>
            </a:pPr>
            <a:r>
              <a:rPr lang="ja-JP" altLang="en-US" sz="2400" dirty="0">
                <a:latin typeface="HG丸ｺﾞｼｯｸM-PRO" panose="020F0600000000000000" pitchFamily="50" charset="-128"/>
                <a:ea typeface="HG丸ｺﾞｼｯｸM-PRO" panose="020F0600000000000000" pitchFamily="50" charset="-128"/>
              </a:rPr>
              <a:t>　　　・母子の健康</a:t>
            </a:r>
            <a:endParaRPr lang="en-US" altLang="ja-JP" sz="2400" dirty="0">
              <a:latin typeface="HG丸ｺﾞｼｯｸM-PRO" panose="020F0600000000000000" pitchFamily="50" charset="-128"/>
              <a:ea typeface="HG丸ｺﾞｼｯｸM-PRO" panose="020F0600000000000000" pitchFamily="50" charset="-128"/>
            </a:endParaRPr>
          </a:p>
          <a:p>
            <a:pPr>
              <a:lnSpc>
                <a:spcPts val="2500"/>
              </a:lnSpc>
            </a:pPr>
            <a:endParaRPr lang="ja-JP" altLang="en-US" sz="2400" dirty="0">
              <a:latin typeface="HG丸ｺﾞｼｯｸM-PRO" panose="020F0600000000000000" pitchFamily="50" charset="-128"/>
              <a:ea typeface="HG丸ｺﾞｼｯｸM-PRO" panose="020F0600000000000000" pitchFamily="50" charset="-128"/>
            </a:endParaRPr>
          </a:p>
          <a:p>
            <a:pPr>
              <a:lnSpc>
                <a:spcPts val="2500"/>
              </a:lnSpc>
            </a:pPr>
            <a:r>
              <a:rPr lang="ja-JP" altLang="en-US" sz="2400" dirty="0">
                <a:latin typeface="HG丸ｺﾞｼｯｸM-PRO" panose="020F0600000000000000" pitchFamily="50" charset="-128"/>
                <a:ea typeface="HG丸ｺﾞｼｯｸM-PRO" panose="020F0600000000000000" pitchFamily="50" charset="-128"/>
              </a:rPr>
              <a:t>　　　・基本的教育と識字率向上</a:t>
            </a:r>
            <a:endParaRPr lang="en-US" altLang="ja-JP" sz="2400" dirty="0">
              <a:latin typeface="HG丸ｺﾞｼｯｸM-PRO" panose="020F0600000000000000" pitchFamily="50" charset="-128"/>
              <a:ea typeface="HG丸ｺﾞｼｯｸM-PRO" panose="020F0600000000000000" pitchFamily="50" charset="-128"/>
            </a:endParaRPr>
          </a:p>
          <a:p>
            <a:pPr>
              <a:lnSpc>
                <a:spcPts val="2500"/>
              </a:lnSpc>
            </a:pPr>
            <a:endParaRPr lang="ja-JP" altLang="en-US" sz="2400" dirty="0">
              <a:latin typeface="HG丸ｺﾞｼｯｸM-PRO" panose="020F0600000000000000" pitchFamily="50" charset="-128"/>
              <a:ea typeface="HG丸ｺﾞｼｯｸM-PRO" panose="020F0600000000000000" pitchFamily="50" charset="-128"/>
            </a:endParaRPr>
          </a:p>
          <a:p>
            <a:pPr>
              <a:lnSpc>
                <a:spcPts val="2500"/>
              </a:lnSpc>
            </a:pPr>
            <a:r>
              <a:rPr lang="ja-JP" altLang="en-US" sz="2400" dirty="0">
                <a:latin typeface="HG丸ｺﾞｼｯｸM-PRO" panose="020F0600000000000000" pitchFamily="50" charset="-128"/>
                <a:ea typeface="HG丸ｺﾞｼｯｸM-PRO" panose="020F0600000000000000" pitchFamily="50" charset="-128"/>
              </a:rPr>
              <a:t>　　　・地域社会の経済発展</a:t>
            </a:r>
            <a:endParaRPr lang="en-US" altLang="ja-JP" sz="2400" dirty="0">
              <a:latin typeface="HG丸ｺﾞｼｯｸM-PRO" panose="020F0600000000000000" pitchFamily="50" charset="-128"/>
              <a:ea typeface="HG丸ｺﾞｼｯｸM-PRO" panose="020F0600000000000000" pitchFamily="50" charset="-128"/>
            </a:endParaRPr>
          </a:p>
          <a:p>
            <a:pPr>
              <a:lnSpc>
                <a:spcPts val="2500"/>
              </a:lnSpc>
            </a:pPr>
            <a:endParaRPr lang="ja-JP" altLang="en-US" sz="2400" dirty="0">
              <a:latin typeface="HG丸ｺﾞｼｯｸM-PRO" panose="020F0600000000000000" pitchFamily="50" charset="-128"/>
              <a:ea typeface="HG丸ｺﾞｼｯｸM-PRO" panose="020F0600000000000000" pitchFamily="50" charset="-128"/>
            </a:endParaRPr>
          </a:p>
          <a:p>
            <a:pPr>
              <a:lnSpc>
                <a:spcPts val="25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00B0F0"/>
                </a:solidFill>
                <a:latin typeface="HG丸ｺﾞｼｯｸM-PRO" panose="020F0600000000000000" pitchFamily="50" charset="-128"/>
                <a:ea typeface="HG丸ｺﾞｼｯｸM-PRO" panose="020F0600000000000000" pitchFamily="50" charset="-128"/>
              </a:rPr>
              <a:t>・環境の保全</a:t>
            </a:r>
            <a:r>
              <a:rPr lang="en-US" altLang="ja-JP" sz="2400" dirty="0">
                <a:solidFill>
                  <a:srgbClr val="00B0F0"/>
                </a:solidFill>
                <a:latin typeface="HG丸ｺﾞｼｯｸM-PRO" panose="020F0600000000000000" pitchFamily="50" charset="-128"/>
                <a:ea typeface="HG丸ｺﾞｼｯｸM-PRO" panose="020F0600000000000000" pitchFamily="50" charset="-128"/>
              </a:rPr>
              <a:t>(2021</a:t>
            </a:r>
            <a:r>
              <a:rPr lang="ja-JP" altLang="en-US" sz="2400" dirty="0">
                <a:solidFill>
                  <a:srgbClr val="00B0F0"/>
                </a:solidFill>
                <a:latin typeface="HG丸ｺﾞｼｯｸM-PRO" panose="020F0600000000000000" pitchFamily="50" charset="-128"/>
                <a:ea typeface="HG丸ｺﾞｼｯｸM-PRO" panose="020F0600000000000000" pitchFamily="50" charset="-128"/>
              </a:rPr>
              <a:t>年</a:t>
            </a:r>
            <a:r>
              <a:rPr lang="en-US" altLang="ja-JP" sz="2400" dirty="0">
                <a:solidFill>
                  <a:srgbClr val="00B0F0"/>
                </a:solidFill>
                <a:latin typeface="HG丸ｺﾞｼｯｸM-PRO" panose="020F0600000000000000" pitchFamily="50" charset="-128"/>
                <a:ea typeface="HG丸ｺﾞｼｯｸM-PRO" panose="020F0600000000000000" pitchFamily="50" charset="-128"/>
              </a:rPr>
              <a:t>7</a:t>
            </a:r>
            <a:r>
              <a:rPr lang="ja-JP" altLang="en-US" sz="2400" dirty="0">
                <a:solidFill>
                  <a:srgbClr val="00B0F0"/>
                </a:solidFill>
                <a:latin typeface="HG丸ｺﾞｼｯｸM-PRO" panose="020F0600000000000000" pitchFamily="50" charset="-128"/>
                <a:ea typeface="HG丸ｺﾞｼｯｸM-PRO" panose="020F0600000000000000" pitchFamily="50" charset="-128"/>
              </a:rPr>
              <a:t>月より</a:t>
            </a:r>
            <a:r>
              <a:rPr lang="en-US" altLang="ja-JP" sz="2400" dirty="0">
                <a:solidFill>
                  <a:srgbClr val="00B0F0"/>
                </a:solidFill>
                <a:latin typeface="HG丸ｺﾞｼｯｸM-PRO" panose="020F0600000000000000" pitchFamily="50" charset="-128"/>
                <a:ea typeface="HG丸ｺﾞｼｯｸM-PRO" panose="020F0600000000000000" pitchFamily="50" charset="-128"/>
              </a:rPr>
              <a:t>)</a:t>
            </a:r>
            <a:endParaRPr lang="ja-JP" altLang="en-US" sz="2400" dirty="0">
              <a:solidFill>
                <a:srgbClr val="00B0F0"/>
              </a:solidFill>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a:xfrm>
            <a:off x="0" y="-62764"/>
            <a:ext cx="9144000" cy="677946"/>
          </a:xfrm>
          <a:prstGeom prst="rect">
            <a:avLst/>
          </a:prstGeom>
          <a:solidFill>
            <a:srgbClr val="0000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chemeClr val="bg1"/>
                </a:solidFill>
                <a:latin typeface="HG丸ｺﾞｼｯｸM-PRO" panose="020F0600000000000000" pitchFamily="50" charset="-128"/>
                <a:ea typeface="HG丸ｺﾞｼｯｸM-PRO" panose="020F0600000000000000" pitchFamily="50" charset="-128"/>
              </a:rPr>
              <a:t>　</a:t>
            </a:r>
            <a:r>
              <a:rPr lang="en-US" altLang="ja-JP" sz="2400" dirty="0">
                <a:solidFill>
                  <a:schemeClr val="bg1"/>
                </a:solidFill>
                <a:latin typeface="HG丸ｺﾞｼｯｸM-PRO" panose="020F0600000000000000" pitchFamily="50" charset="-128"/>
                <a:ea typeface="HG丸ｺﾞｼｯｸM-PRO" panose="020F0600000000000000" pitchFamily="50" charset="-128"/>
              </a:rPr>
              <a:t>[</a:t>
            </a:r>
            <a:r>
              <a:rPr lang="ja-JP" altLang="en-US" sz="2400" dirty="0">
                <a:solidFill>
                  <a:schemeClr val="bg1"/>
                </a:solidFill>
                <a:latin typeface="HG丸ｺﾞｼｯｸM-PRO" panose="020F0600000000000000" pitchFamily="50" charset="-128"/>
                <a:ea typeface="HG丸ｺﾞｼｯｸM-PRO" panose="020F0600000000000000" pitchFamily="50" charset="-128"/>
              </a:rPr>
              <a:t>グローバル補助金</a:t>
            </a:r>
            <a:r>
              <a:rPr lang="en-US" altLang="ja-JP" sz="2400" dirty="0">
                <a:solidFill>
                  <a:schemeClr val="bg1"/>
                </a:solidFill>
                <a:latin typeface="HG丸ｺﾞｼｯｸM-PRO" panose="020F0600000000000000" pitchFamily="50" charset="-128"/>
                <a:ea typeface="HG丸ｺﾞｼｯｸM-PRO" panose="020F0600000000000000" pitchFamily="50" charset="-128"/>
              </a:rPr>
              <a:t>] </a:t>
            </a:r>
            <a:r>
              <a:rPr lang="ja-JP" altLang="en-US" sz="2400" dirty="0">
                <a:solidFill>
                  <a:schemeClr val="bg1"/>
                </a:solidFill>
                <a:latin typeface="HG丸ｺﾞｼｯｸM-PRO" panose="020F0600000000000000" pitchFamily="50" charset="-128"/>
                <a:ea typeface="HG丸ｺﾞｼｯｸM-PRO" panose="020F0600000000000000" pitchFamily="50" charset="-128"/>
              </a:rPr>
              <a:t>ロータリーの重点分野</a:t>
            </a:r>
          </a:p>
        </p:txBody>
      </p:sp>
    </p:spTree>
    <p:extLst>
      <p:ext uri="{BB962C8B-B14F-4D97-AF65-F5344CB8AC3E}">
        <p14:creationId xmlns:p14="http://schemas.microsoft.com/office/powerpoint/2010/main" val="1331472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34C846D7-FD8B-40A4-A7A1-10FCF44662C3}"/>
              </a:ext>
            </a:extLst>
          </p:cNvPr>
          <p:cNvSpPr txBox="1"/>
          <p:nvPr/>
        </p:nvSpPr>
        <p:spPr>
          <a:xfrm>
            <a:off x="650239" y="994482"/>
            <a:ext cx="8549763" cy="461665"/>
          </a:xfrm>
          <a:prstGeom prst="rect">
            <a:avLst/>
          </a:prstGeom>
          <a:noFill/>
        </p:spPr>
        <p:txBody>
          <a:bodyPr wrap="square" rtlCol="0">
            <a:spAutoFit/>
          </a:bodyPr>
          <a:lstStyle/>
          <a:p>
            <a:pPr lvl="0">
              <a:defRPr/>
            </a:pPr>
            <a:r>
              <a:rPr lang="ja-JP" altLang="en-US" sz="2400" dirty="0">
                <a:solidFill>
                  <a:srgbClr val="00B0F0"/>
                </a:solidFill>
                <a:latin typeface="HG丸ｺﾞｼｯｸM-PRO" panose="020F0600000000000000" pitchFamily="50" charset="-128"/>
                <a:ea typeface="HG丸ｺﾞｼｯｸM-PRO" panose="020F0600000000000000" pitchFamily="50" charset="-128"/>
              </a:rPr>
              <a:t>実施国クラブと援助国クラブで</a:t>
            </a:r>
            <a:r>
              <a:rPr lang="en-US" altLang="ja-JP" sz="2400" dirty="0">
                <a:solidFill>
                  <a:srgbClr val="00B0F0"/>
                </a:solidFill>
                <a:latin typeface="HG丸ｺﾞｼｯｸM-PRO" panose="020F0600000000000000" pitchFamily="50" charset="-128"/>
                <a:ea typeface="HG丸ｺﾞｼｯｸM-PRO" panose="020F0600000000000000" pitchFamily="50" charset="-128"/>
              </a:rPr>
              <a:t>3</a:t>
            </a:r>
            <a:r>
              <a:rPr lang="ja-JP" altLang="en-US" sz="2400" dirty="0">
                <a:solidFill>
                  <a:srgbClr val="00B0F0"/>
                </a:solidFill>
                <a:latin typeface="HG丸ｺﾞｼｯｸM-PRO" panose="020F0600000000000000" pitchFamily="50" charset="-128"/>
                <a:ea typeface="HG丸ｺﾞｼｯｸM-PRO" panose="020F0600000000000000" pitchFamily="50" charset="-128"/>
              </a:rPr>
              <a:t>万ドル以上のプロジェクト</a:t>
            </a:r>
            <a:endParaRPr lang="en-US" altLang="ja-JP" sz="24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423A49E5-3911-4188-93EA-EED0C675FB85}"/>
              </a:ext>
            </a:extLst>
          </p:cNvPr>
          <p:cNvSpPr txBox="1"/>
          <p:nvPr/>
        </p:nvSpPr>
        <p:spPr>
          <a:xfrm>
            <a:off x="763178" y="1534030"/>
            <a:ext cx="7811862" cy="5029330"/>
          </a:xfrm>
          <a:prstGeom prst="rect">
            <a:avLst/>
          </a:prstGeom>
          <a:noFill/>
        </p:spPr>
        <p:txBody>
          <a:bodyPr wrap="square">
            <a:noAutofit/>
          </a:bodyPr>
          <a:lstStyle/>
          <a:p>
            <a:pPr>
              <a:lnSpc>
                <a:spcPct val="150000"/>
              </a:lnSpc>
            </a:pPr>
            <a:r>
              <a:rPr lang="ja-JP" altLang="en-US" sz="2400" dirty="0">
                <a:latin typeface="HG丸ｺﾞｼｯｸM-PRO" panose="020F0600000000000000" pitchFamily="50" charset="-128"/>
                <a:ea typeface="HG丸ｺﾞｼｯｸM-PRO" panose="020F0600000000000000" pitchFamily="50" charset="-128"/>
              </a:rPr>
              <a:t>・地域社会のニーズを調査</a:t>
            </a:r>
            <a:endParaRPr lang="en-US" altLang="ja-JP" sz="24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a:latin typeface="HG丸ｺﾞｼｯｸM-PRO" panose="020F0600000000000000" pitchFamily="50" charset="-128"/>
                <a:ea typeface="HG丸ｺﾞｼｯｸM-PRO" panose="020F0600000000000000" pitchFamily="50" charset="-128"/>
              </a:rPr>
              <a:t>・贈呈する物品の調達方法</a:t>
            </a:r>
            <a:endParaRPr lang="en-US" altLang="ja-JP" sz="24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a:latin typeface="HG丸ｺﾞｼｯｸM-PRO" panose="020F0600000000000000" pitchFamily="50" charset="-128"/>
                <a:ea typeface="HG丸ｺﾞｼｯｸM-PRO" panose="020F0600000000000000" pitchFamily="50" charset="-128"/>
              </a:rPr>
              <a:t>・贈呈した物品の維持管理・保守の方法</a:t>
            </a:r>
            <a:endParaRPr lang="en-US" altLang="ja-JP" sz="24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a:latin typeface="HG丸ｺﾞｼｯｸM-PRO" panose="020F0600000000000000" pitchFamily="50" charset="-128"/>
                <a:ea typeface="HG丸ｺﾞｼｯｸM-PRO" panose="020F0600000000000000" pitchFamily="50" charset="-128"/>
              </a:rPr>
              <a:t>・成果を持続させる方策</a:t>
            </a:r>
            <a:endParaRPr lang="en-US" altLang="ja-JP" sz="24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a:latin typeface="HG丸ｺﾞｼｯｸM-PRO" panose="020F0600000000000000" pitchFamily="50" charset="-128"/>
                <a:ea typeface="HG丸ｺﾞｼｯｸM-PRO" panose="020F0600000000000000" pitchFamily="50" charset="-128"/>
              </a:rPr>
              <a:t>・公共イメージの向上と、その広報の方法</a:t>
            </a:r>
            <a:endParaRPr lang="en-US" altLang="ja-JP" sz="24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a:latin typeface="HG丸ｺﾞｼｯｸM-PRO" panose="020F0600000000000000" pitchFamily="50" charset="-128"/>
                <a:ea typeface="HG丸ｺﾞｼｯｸM-PRO" panose="020F0600000000000000" pitchFamily="50" charset="-128"/>
              </a:rPr>
              <a:t>・成果の測定が可能であること</a:t>
            </a:r>
          </a:p>
          <a:p>
            <a:endParaRPr lang="ja-JP" altLang="en-US"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複数のクラブが資金拠出に加わることもある</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5" name="タイトル 1"/>
          <p:cNvSpPr txBox="1">
            <a:spLocks/>
          </p:cNvSpPr>
          <p:nvPr/>
        </p:nvSpPr>
        <p:spPr>
          <a:xfrm>
            <a:off x="0" y="-27369"/>
            <a:ext cx="9144000" cy="677946"/>
          </a:xfrm>
          <a:prstGeom prst="rect">
            <a:avLst/>
          </a:prstGeom>
          <a:solidFill>
            <a:srgbClr val="0000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chemeClr val="bg1"/>
                </a:solidFill>
                <a:latin typeface="HG丸ｺﾞｼｯｸM-PRO" panose="020F0600000000000000" pitchFamily="50" charset="-128"/>
                <a:ea typeface="HG丸ｺﾞｼｯｸM-PRO" panose="020F0600000000000000" pitchFamily="50" charset="-128"/>
              </a:rPr>
              <a:t>　グローバル補助金を利用するには</a:t>
            </a:r>
          </a:p>
        </p:txBody>
      </p:sp>
    </p:spTree>
    <p:extLst>
      <p:ext uri="{BB962C8B-B14F-4D97-AF65-F5344CB8AC3E}">
        <p14:creationId xmlns:p14="http://schemas.microsoft.com/office/powerpoint/2010/main" val="3231518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69"/>
            <a:ext cx="9144000" cy="677946"/>
          </a:xfrm>
          <a:solidFill>
            <a:srgbClr val="0000FF"/>
          </a:solidFill>
        </p:spPr>
        <p:txBody>
          <a:bodyPr>
            <a:normAutofit fontScale="90000"/>
          </a:bodyPr>
          <a:lstStyle/>
          <a:p>
            <a:r>
              <a:rPr lang="ja-JP" altLang="en-US" sz="2400" dirty="0">
                <a:solidFill>
                  <a:schemeClr val="bg1"/>
                </a:solidFill>
                <a:latin typeface="HG丸ｺﾞｼｯｸM-PRO" panose="020F0600000000000000" pitchFamily="50" charset="-128"/>
              </a:rPr>
              <a:t>　グローバル補助金のプロジェクト資金計画</a:t>
            </a:r>
            <a:r>
              <a:rPr lang="en-US" altLang="ja-JP" sz="2400" dirty="0">
                <a:solidFill>
                  <a:schemeClr val="bg1"/>
                </a:solidFill>
                <a:latin typeface="HG丸ｺﾞｼｯｸM-PRO" panose="020F0600000000000000" pitchFamily="50" charset="-128"/>
              </a:rPr>
              <a:t>(</a:t>
            </a:r>
            <a:r>
              <a:rPr lang="ja-JP" altLang="en-US" sz="2400" dirty="0">
                <a:solidFill>
                  <a:schemeClr val="bg1"/>
                </a:solidFill>
                <a:latin typeface="HG丸ｺﾞｼｯｸM-PRO" panose="020F0600000000000000" pitchFamily="50" charset="-128"/>
              </a:rPr>
              <a:t>例</a:t>
            </a:r>
            <a:r>
              <a:rPr lang="en-US" altLang="ja-JP" sz="2400" dirty="0">
                <a:solidFill>
                  <a:schemeClr val="bg1"/>
                </a:solidFill>
                <a:latin typeface="HG丸ｺﾞｼｯｸM-PRO" panose="020F0600000000000000" pitchFamily="50" charset="-128"/>
              </a:rPr>
              <a:t>)</a:t>
            </a:r>
            <a:r>
              <a:rPr lang="ja-JP" altLang="en-US" sz="2400" dirty="0">
                <a:solidFill>
                  <a:schemeClr val="bg1"/>
                </a:solidFill>
                <a:latin typeface="HG丸ｺﾞｼｯｸM-PRO" panose="020F0600000000000000" pitchFamily="50" charset="-128"/>
              </a:rPr>
              <a:t>　</a:t>
            </a:r>
            <a:r>
              <a:rPr lang="en-US" altLang="ja-JP" sz="2400" dirty="0">
                <a:solidFill>
                  <a:schemeClr val="bg1"/>
                </a:solidFill>
                <a:latin typeface="HG丸ｺﾞｼｯｸM-PRO" panose="020F0600000000000000" pitchFamily="50" charset="-128"/>
              </a:rPr>
              <a:t>【</a:t>
            </a:r>
            <a:r>
              <a:rPr lang="ja-JP" altLang="en-US" sz="2400" dirty="0">
                <a:solidFill>
                  <a:schemeClr val="bg1"/>
                </a:solidFill>
                <a:latin typeface="HG丸ｺﾞｼｯｸM-PRO" panose="020F0600000000000000" pitchFamily="50" charset="-128"/>
              </a:rPr>
              <a:t>概算イメージ</a:t>
            </a:r>
            <a:r>
              <a:rPr lang="en-US" altLang="ja-JP" sz="2400" dirty="0">
                <a:solidFill>
                  <a:schemeClr val="bg1"/>
                </a:solidFill>
                <a:latin typeface="HG丸ｺﾞｼｯｸM-PRO" panose="020F0600000000000000" pitchFamily="50" charset="-128"/>
              </a:rPr>
              <a:t>】</a:t>
            </a:r>
            <a:endParaRPr lang="ja-JP" altLang="en-US" sz="2400" dirty="0">
              <a:solidFill>
                <a:schemeClr val="bg1"/>
              </a:solidFill>
              <a:latin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D9BF9AF0-11B8-4022-87B8-A06825183306}" type="slidenum">
              <a:rPr kumimoji="1" lang="ja-JP" altLang="en-US" smtClean="0"/>
              <a:t>17</a:t>
            </a:fld>
            <a:endParaRPr kumimoji="1" lang="ja-JP" altLang="en-US"/>
          </a:p>
        </p:txBody>
      </p:sp>
      <p:sp>
        <p:nvSpPr>
          <p:cNvPr id="6" name="テキスト ボックス 5"/>
          <p:cNvSpPr txBox="1"/>
          <p:nvPr/>
        </p:nvSpPr>
        <p:spPr>
          <a:xfrm>
            <a:off x="505604" y="1457403"/>
            <a:ext cx="3478271" cy="369332"/>
          </a:xfrm>
          <a:prstGeom prst="rect">
            <a:avLst/>
          </a:prstGeom>
          <a:noFill/>
        </p:spPr>
        <p:txBody>
          <a:bodyPr wrap="square" rtlCol="0">
            <a:spAutoFit/>
          </a:bodyPr>
          <a:lstStyle/>
          <a:p>
            <a:pPr algn="ctr" defTabSz="685800">
              <a:defRPr/>
            </a:pPr>
            <a:r>
              <a:rPr lang="ja-JP" altLang="en-US" dirty="0">
                <a:solidFill>
                  <a:prstClr val="black"/>
                </a:solidFill>
                <a:latin typeface="HG丸ｺﾞｼｯｸM-PRO" panose="020F0600000000000000" pitchFamily="50" charset="-128"/>
                <a:ea typeface="HG丸ｺﾞｼｯｸM-PRO" panose="020F0600000000000000" pitchFamily="50" charset="-128"/>
              </a:rPr>
              <a:t>各クラブ・地区拠出額</a:t>
            </a:r>
          </a:p>
        </p:txBody>
      </p:sp>
      <p:graphicFrame>
        <p:nvGraphicFramePr>
          <p:cNvPr id="9" name="表 8"/>
          <p:cNvGraphicFramePr>
            <a:graphicFrameLocks noGrp="1"/>
          </p:cNvGraphicFramePr>
          <p:nvPr>
            <p:extLst/>
          </p:nvPr>
        </p:nvGraphicFramePr>
        <p:xfrm>
          <a:off x="505605" y="2959087"/>
          <a:ext cx="3968055" cy="810036"/>
        </p:xfrm>
        <a:graphic>
          <a:graphicData uri="http://schemas.openxmlformats.org/drawingml/2006/table">
            <a:tbl>
              <a:tblPr firstRow="1" bandRow="1">
                <a:tableStyleId>{5C22544A-7EE6-4342-B048-85BDC9FD1C3A}</a:tableStyleId>
              </a:tblPr>
              <a:tblGrid>
                <a:gridCol w="1362296">
                  <a:extLst>
                    <a:ext uri="{9D8B030D-6E8A-4147-A177-3AD203B41FA5}">
                      <a16:colId xmlns:a16="http://schemas.microsoft.com/office/drawing/2014/main" val="20000"/>
                    </a:ext>
                  </a:extLst>
                </a:gridCol>
                <a:gridCol w="2605759">
                  <a:extLst>
                    <a:ext uri="{9D8B030D-6E8A-4147-A177-3AD203B41FA5}">
                      <a16:colId xmlns:a16="http://schemas.microsoft.com/office/drawing/2014/main" val="20001"/>
                    </a:ext>
                  </a:extLst>
                </a:gridCol>
              </a:tblGrid>
              <a:tr h="512856">
                <a:tc rowSpan="2">
                  <a:txBody>
                    <a:bodyPr/>
                    <a:lstStyle/>
                    <a:p>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　援助国</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EREY150</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以上</a:t>
                      </a:r>
                    </a:p>
                  </a:txBody>
                  <a:tcPr marL="68580" marR="68580" marT="34290" marB="34290" anchor="ctr">
                    <a:solidFill>
                      <a:schemeClr val="accent1">
                        <a:lumMod val="40000"/>
                        <a:lumOff val="60000"/>
                      </a:schemeClr>
                    </a:solidFill>
                  </a:tcPr>
                </a:tc>
                <a:tc>
                  <a:txBody>
                    <a:bodyPr/>
                    <a:lstStyle/>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現金拠出  </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クラブ：</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2,000</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ドル</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0000"/>
                  </a:ext>
                </a:extLst>
              </a:tr>
              <a:tr h="297180">
                <a:tc vMerge="1">
                  <a:txBody>
                    <a:bodyPr/>
                    <a:lstStyle/>
                    <a:p>
                      <a:endParaRPr kumimoji="1" lang="ja-JP" altLang="en-US" dirty="0"/>
                    </a:p>
                  </a:txBody>
                  <a:tcPr/>
                </a:tc>
                <a:tc>
                  <a:txBody>
                    <a:bodyPr/>
                    <a:lstStyle/>
                    <a:p>
                      <a:pPr algn="ctr"/>
                      <a:r>
                        <a:rPr kumimoji="1" lang="en-US" altLang="ja-JP" sz="1000" b="1" dirty="0">
                          <a:latin typeface="HG丸ｺﾞｼｯｸM-PRO" panose="020F0600000000000000" pitchFamily="50" charset="-128"/>
                          <a:ea typeface="HG丸ｺﾞｼｯｸM-PRO" panose="020F0600000000000000" pitchFamily="50" charset="-128"/>
                        </a:rPr>
                        <a:t>DDF</a:t>
                      </a:r>
                      <a:r>
                        <a:rPr kumimoji="1" lang="ja-JP" altLang="en-US" sz="1000" b="1" dirty="0">
                          <a:latin typeface="HG丸ｺﾞｼｯｸM-PRO" panose="020F0600000000000000" pitchFamily="50" charset="-128"/>
                          <a:ea typeface="HG丸ｺﾞｼｯｸM-PRO" panose="020F0600000000000000" pitchFamily="50" charset="-128"/>
                        </a:rPr>
                        <a:t>　　</a:t>
                      </a:r>
                      <a:r>
                        <a:rPr kumimoji="1" lang="ja-JP" altLang="en-US" sz="1500" b="1" dirty="0">
                          <a:latin typeface="HG丸ｺﾞｼｯｸM-PRO" panose="020F0600000000000000" pitchFamily="50" charset="-128"/>
                          <a:ea typeface="HG丸ｺﾞｼｯｸM-PRO" panose="020F0600000000000000" pitchFamily="50" charset="-128"/>
                        </a:rPr>
                        <a:t> </a:t>
                      </a:r>
                      <a:r>
                        <a:rPr kumimoji="1" lang="en-US" altLang="ja-JP" sz="1500" b="1" dirty="0">
                          <a:latin typeface="HG丸ｺﾞｼｯｸM-PRO" panose="020F0600000000000000" pitchFamily="50" charset="-128"/>
                          <a:ea typeface="HG丸ｺﾞｼｯｸM-PRO" panose="020F0600000000000000" pitchFamily="50" charset="-128"/>
                        </a:rPr>
                        <a:t>10,000</a:t>
                      </a:r>
                      <a:r>
                        <a:rPr kumimoji="1" lang="ja-JP" altLang="en-US" sz="1500" b="1" dirty="0">
                          <a:latin typeface="HG丸ｺﾞｼｯｸM-PRO" panose="020F0600000000000000" pitchFamily="50" charset="-128"/>
                          <a:ea typeface="HG丸ｺﾞｼｯｸM-PRO" panose="020F0600000000000000" pitchFamily="50" charset="-128"/>
                        </a:rPr>
                        <a:t>ドル</a:t>
                      </a:r>
                      <a:endParaRPr kumimoji="1" lang="ja-JP" altLang="en-US" sz="1000" b="1" dirty="0">
                        <a:latin typeface="HG丸ｺﾞｼｯｸM-PRO" panose="020F0600000000000000" pitchFamily="50" charset="-128"/>
                        <a:ea typeface="HG丸ｺﾞｼｯｸM-PRO" panose="020F0600000000000000" pitchFamily="50" charset="-128"/>
                      </a:endParaRPr>
                    </a:p>
                  </a:txBody>
                  <a:tcPr marL="68580" marR="68580" marT="34290" marB="34290" anchor="c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nvPr>
        </p:nvGraphicFramePr>
        <p:xfrm>
          <a:off x="5249592" y="2044498"/>
          <a:ext cx="3426625" cy="1645920"/>
        </p:xfrm>
        <a:graphic>
          <a:graphicData uri="http://schemas.openxmlformats.org/drawingml/2006/table">
            <a:tbl>
              <a:tblPr firstRow="1" bandRow="1">
                <a:tableStyleId>{5C22544A-7EE6-4342-B048-85BDC9FD1C3A}</a:tableStyleId>
              </a:tblPr>
              <a:tblGrid>
                <a:gridCol w="3426625">
                  <a:extLst>
                    <a:ext uri="{9D8B030D-6E8A-4147-A177-3AD203B41FA5}">
                      <a16:colId xmlns:a16="http://schemas.microsoft.com/office/drawing/2014/main" val="20000"/>
                    </a:ext>
                  </a:extLst>
                </a:gridCol>
              </a:tblGrid>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dirty="0" smtClean="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HG丸ｺﾞｼｯｸM-PRO" panose="020F0600000000000000" pitchFamily="50" charset="-128"/>
                          <a:ea typeface="HG丸ｺﾞｼｯｸM-PRO" panose="020F0600000000000000" pitchFamily="50" charset="-128"/>
                        </a:rPr>
                        <a:t>実施</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国 </a:t>
                      </a:r>
                      <a:r>
                        <a:rPr kumimoji="1" lang="en-US" altLang="ja-JP" sz="1800" b="1" dirty="0">
                          <a:solidFill>
                            <a:schemeClr val="tx1"/>
                          </a:solidFill>
                          <a:latin typeface="HG丸ｺﾞｼｯｸM-PRO" panose="020F0600000000000000" pitchFamily="50" charset="-128"/>
                          <a:ea typeface="HG丸ｺﾞｼｯｸM-PRO" panose="020F0600000000000000" pitchFamily="50" charset="-128"/>
                        </a:rPr>
                        <a:t>DDF</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と同額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800" b="1" dirty="0">
                          <a:solidFill>
                            <a:schemeClr val="tx1"/>
                          </a:solidFill>
                          <a:latin typeface="HG丸ｺﾞｼｯｸM-PRO" panose="020F0600000000000000" pitchFamily="50" charset="-128"/>
                          <a:ea typeface="HG丸ｺﾞｼｯｸM-PRO" panose="020F0600000000000000" pitchFamily="50" charset="-128"/>
                        </a:rPr>
                        <a:t>5,000</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ドル</a:t>
                      </a: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solidFill>
                      <a:schemeClr val="bg1">
                        <a:lumMod val="85000"/>
                      </a:schemeClr>
                    </a:solidFill>
                  </a:tcPr>
                </a:tc>
                <a:extLst>
                  <a:ext uri="{0D108BD9-81ED-4DB2-BD59-A6C34878D82A}">
                    <a16:rowId xmlns:a16="http://schemas.microsoft.com/office/drawing/2014/main" val="10000"/>
                  </a:ext>
                </a:extLst>
              </a:tr>
              <a:tr h="822960">
                <a:tc>
                  <a:txBody>
                    <a:bodyPr/>
                    <a:lstStyle/>
                    <a:p>
                      <a:pPr algn="ctr"/>
                      <a:endParaRPr kumimoji="1" lang="en-US" altLang="ja-JP" sz="800" b="1" dirty="0" smtClean="0">
                        <a:latin typeface="HG丸ｺﾞｼｯｸM-PRO" panose="020F0600000000000000" pitchFamily="50" charset="-128"/>
                        <a:ea typeface="HG丸ｺﾞｼｯｸM-PRO" panose="020F0600000000000000" pitchFamily="50" charset="-128"/>
                      </a:endParaRPr>
                    </a:p>
                    <a:p>
                      <a:pPr algn="ctr"/>
                      <a:r>
                        <a:rPr kumimoji="1" lang="ja-JP" altLang="en-US" sz="1800" b="1" dirty="0" smtClean="0">
                          <a:latin typeface="HG丸ｺﾞｼｯｸM-PRO" panose="020F0600000000000000" pitchFamily="50" charset="-128"/>
                          <a:ea typeface="HG丸ｺﾞｼｯｸM-PRO" panose="020F0600000000000000" pitchFamily="50" charset="-128"/>
                        </a:rPr>
                        <a:t>援助</a:t>
                      </a:r>
                      <a:r>
                        <a:rPr kumimoji="1" lang="ja-JP" altLang="en-US" sz="1800" b="1" dirty="0">
                          <a:latin typeface="HG丸ｺﾞｼｯｸM-PRO" panose="020F0600000000000000" pitchFamily="50" charset="-128"/>
                          <a:ea typeface="HG丸ｺﾞｼｯｸM-PRO" panose="020F0600000000000000" pitchFamily="50" charset="-128"/>
                        </a:rPr>
                        <a:t>国 </a:t>
                      </a:r>
                      <a:r>
                        <a:rPr kumimoji="1" lang="en-US" altLang="ja-JP" sz="1800" b="1" dirty="0">
                          <a:latin typeface="HG丸ｺﾞｼｯｸM-PRO" panose="020F0600000000000000" pitchFamily="50" charset="-128"/>
                          <a:ea typeface="HG丸ｺﾞｼｯｸM-PRO" panose="020F0600000000000000" pitchFamily="50" charset="-128"/>
                        </a:rPr>
                        <a:t>DDF</a:t>
                      </a:r>
                      <a:r>
                        <a:rPr kumimoji="1" lang="ja-JP" altLang="en-US" sz="1800" b="1" dirty="0">
                          <a:latin typeface="HG丸ｺﾞｼｯｸM-PRO" panose="020F0600000000000000" pitchFamily="50" charset="-128"/>
                          <a:ea typeface="HG丸ｺﾞｼｯｸM-PRO" panose="020F0600000000000000" pitchFamily="50" charset="-128"/>
                        </a:rPr>
                        <a:t>と同額</a:t>
                      </a:r>
                    </a:p>
                    <a:p>
                      <a:r>
                        <a:rPr kumimoji="1" lang="ja-JP" altLang="en-US" sz="1800" b="1" dirty="0">
                          <a:latin typeface="HG丸ｺﾞｼｯｸM-PRO" panose="020F0600000000000000" pitchFamily="50" charset="-128"/>
                          <a:ea typeface="HG丸ｺﾞｼｯｸM-PRO" panose="020F0600000000000000" pitchFamily="50" charset="-128"/>
                        </a:rPr>
                        <a:t>　　　　　 </a:t>
                      </a:r>
                      <a:r>
                        <a:rPr kumimoji="1" lang="en-US" altLang="ja-JP" sz="1800" b="1" dirty="0">
                          <a:latin typeface="HG丸ｺﾞｼｯｸM-PRO" panose="020F0600000000000000" pitchFamily="50" charset="-128"/>
                          <a:ea typeface="HG丸ｺﾞｼｯｸM-PRO" panose="020F0600000000000000" pitchFamily="50" charset="-128"/>
                        </a:rPr>
                        <a:t>10,000</a:t>
                      </a:r>
                      <a:r>
                        <a:rPr kumimoji="1" lang="ja-JP" altLang="en-US" sz="1800" b="1" dirty="0">
                          <a:latin typeface="HG丸ｺﾞｼｯｸM-PRO" panose="020F0600000000000000" pitchFamily="50" charset="-128"/>
                          <a:ea typeface="HG丸ｺﾞｼｯｸM-PRO" panose="020F0600000000000000" pitchFamily="50" charset="-128"/>
                        </a:rPr>
                        <a:t>ドル </a:t>
                      </a:r>
                    </a:p>
                  </a:txBody>
                  <a:tcPr marL="68580" marR="68580" marT="34290" marB="34290">
                    <a:solidFill>
                      <a:schemeClr val="bg1">
                        <a:lumMod val="85000"/>
                      </a:schemeClr>
                    </a:solidFill>
                  </a:tcPr>
                </a:tc>
                <a:extLst>
                  <a:ext uri="{0D108BD9-81ED-4DB2-BD59-A6C34878D82A}">
                    <a16:rowId xmlns:a16="http://schemas.microsoft.com/office/drawing/2014/main" val="10001"/>
                  </a:ext>
                </a:extLst>
              </a:tr>
            </a:tbl>
          </a:graphicData>
        </a:graphic>
      </p:graphicFrame>
      <p:sp>
        <p:nvSpPr>
          <p:cNvPr id="11" name="テキスト ボックス 10"/>
          <p:cNvSpPr txBox="1"/>
          <p:nvPr/>
        </p:nvSpPr>
        <p:spPr>
          <a:xfrm>
            <a:off x="5120507" y="1385161"/>
            <a:ext cx="3718693" cy="577081"/>
          </a:xfrm>
          <a:prstGeom prst="rect">
            <a:avLst/>
          </a:prstGeom>
          <a:noFill/>
        </p:spPr>
        <p:txBody>
          <a:bodyPr wrap="square" rtlCol="0">
            <a:spAutoFit/>
          </a:bodyPr>
          <a:lstStyle/>
          <a:p>
            <a:pPr defTabSz="685800">
              <a:defRPr/>
            </a:pP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WF</a:t>
            </a:r>
            <a:r>
              <a:rPr lang="ja-JP" altLang="en-US" dirty="0">
                <a:solidFill>
                  <a:prstClr val="black"/>
                </a:solidFill>
                <a:latin typeface="HG丸ｺﾞｼｯｸM-PRO" panose="020F0600000000000000" pitchFamily="50" charset="-128"/>
                <a:ea typeface="HG丸ｺﾞｼｯｸM-PRO" panose="020F0600000000000000" pitchFamily="50" charset="-128"/>
              </a:rPr>
              <a:t>上乗せ額　</a:t>
            </a:r>
          </a:p>
          <a:p>
            <a:pPr defTabSz="685800">
              <a:defRPr/>
            </a:pP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すべての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DDF</a:t>
            </a:r>
            <a:r>
              <a:rPr lang="ja-JP" altLang="en-US" sz="1350" dirty="0">
                <a:solidFill>
                  <a:prstClr val="black"/>
                </a:solidFill>
                <a:latin typeface="HG丸ｺﾞｼｯｸM-PRO" panose="020F0600000000000000" pitchFamily="50" charset="-128"/>
                <a:ea typeface="HG丸ｺﾞｼｯｸM-PRO" panose="020F0600000000000000" pitchFamily="50" charset="-128"/>
              </a:rPr>
              <a:t>寄贈に対して同額の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WF</a:t>
            </a:r>
            <a:r>
              <a:rPr lang="ja-JP" altLang="en-US" sz="1350" dirty="0">
                <a:solidFill>
                  <a:prstClr val="black"/>
                </a:solidFill>
                <a:latin typeface="HG丸ｺﾞｼｯｸM-PRO" panose="020F0600000000000000" pitchFamily="50" charset="-128"/>
                <a:ea typeface="HG丸ｺﾞｼｯｸM-PRO" panose="020F0600000000000000" pitchFamily="50" charset="-128"/>
              </a:rPr>
              <a:t>を提供</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endParaRPr lang="ja-JP" altLang="en-US" sz="135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2" name="表 11"/>
          <p:cNvGraphicFramePr>
            <a:graphicFrameLocks noGrp="1"/>
          </p:cNvGraphicFramePr>
          <p:nvPr>
            <p:extLst/>
          </p:nvPr>
        </p:nvGraphicFramePr>
        <p:xfrm>
          <a:off x="1909884" y="4437779"/>
          <a:ext cx="5222632" cy="459624"/>
        </p:xfrm>
        <a:graphic>
          <a:graphicData uri="http://schemas.openxmlformats.org/drawingml/2006/table">
            <a:tbl>
              <a:tblPr firstRow="1" bandRow="1">
                <a:tableStyleId>{5C22544A-7EE6-4342-B048-85BDC9FD1C3A}</a:tableStyleId>
              </a:tblPr>
              <a:tblGrid>
                <a:gridCol w="5222632">
                  <a:extLst>
                    <a:ext uri="{9D8B030D-6E8A-4147-A177-3AD203B41FA5}">
                      <a16:colId xmlns:a16="http://schemas.microsoft.com/office/drawing/2014/main" val="20000"/>
                    </a:ext>
                  </a:extLst>
                </a:gridCol>
              </a:tblGrid>
              <a:tr h="459624">
                <a:tc>
                  <a:txBody>
                    <a:bodyPr/>
                    <a:lstStyle/>
                    <a:p>
                      <a:pPr algn="ctr"/>
                      <a:r>
                        <a:rPr kumimoji="1" lang="ja-JP" altLang="en-US" sz="2100" dirty="0">
                          <a:solidFill>
                            <a:srgbClr val="FF0000"/>
                          </a:solidFill>
                          <a:latin typeface="HG丸ｺﾞｼｯｸM-PRO" panose="020F0600000000000000" pitchFamily="50" charset="-128"/>
                          <a:ea typeface="HG丸ｺﾞｼｯｸM-PRO" panose="020F0600000000000000" pitchFamily="50" charset="-128"/>
                        </a:rPr>
                        <a:t>総額　</a:t>
                      </a:r>
                      <a:r>
                        <a:rPr kumimoji="1" lang="en-US" altLang="ja-JP" sz="2400" dirty="0">
                          <a:solidFill>
                            <a:srgbClr val="FF0000"/>
                          </a:solidFill>
                          <a:latin typeface="HG丸ｺﾞｼｯｸM-PRO" panose="020F0600000000000000" pitchFamily="50" charset="-128"/>
                          <a:ea typeface="HG丸ｺﾞｼｯｸM-PRO" panose="020F0600000000000000" pitchFamily="50" charset="-128"/>
                        </a:rPr>
                        <a:t>35,000</a:t>
                      </a:r>
                      <a:r>
                        <a:rPr kumimoji="1" lang="ja-JP" altLang="en-US" sz="2400" dirty="0">
                          <a:solidFill>
                            <a:srgbClr val="FF0000"/>
                          </a:solidFill>
                        </a:rPr>
                        <a:t>ドル</a:t>
                      </a:r>
                      <a:r>
                        <a:rPr kumimoji="1" lang="ja-JP" altLang="en-US" sz="2100" dirty="0">
                          <a:solidFill>
                            <a:srgbClr val="FF0000"/>
                          </a:solidFill>
                        </a:rPr>
                        <a:t>のプロジェクト予算</a:t>
                      </a:r>
                    </a:p>
                  </a:txBody>
                  <a:tcPr marL="68580" marR="68580" marT="34290" marB="34290" anchor="ct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cxnSp>
        <p:nvCxnSpPr>
          <p:cNvPr id="28" name="直線矢印コネクタ 27"/>
          <p:cNvCxnSpPr>
            <a:cxnSpLocks/>
          </p:cNvCxnSpPr>
          <p:nvPr/>
        </p:nvCxnSpPr>
        <p:spPr>
          <a:xfrm flipV="1">
            <a:off x="4459084" y="2512236"/>
            <a:ext cx="790508" cy="31163"/>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a:stCxn id="10" idx="2"/>
          </p:cNvCxnSpPr>
          <p:nvPr/>
        </p:nvCxnSpPr>
        <p:spPr>
          <a:xfrm flipH="1">
            <a:off x="6296390" y="3690418"/>
            <a:ext cx="666514" cy="2971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665260" y="3987588"/>
            <a:ext cx="3631130" cy="33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cxnSpLocks/>
          </p:cNvCxnSpPr>
          <p:nvPr/>
        </p:nvCxnSpPr>
        <p:spPr>
          <a:xfrm>
            <a:off x="4521200" y="3995026"/>
            <a:ext cx="0" cy="3181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0A9AC2D-7BAB-4217-9C64-88AC031D245F}"/>
              </a:ext>
            </a:extLst>
          </p:cNvPr>
          <p:cNvSpPr txBox="1"/>
          <p:nvPr/>
        </p:nvSpPr>
        <p:spPr>
          <a:xfrm>
            <a:off x="491031" y="4180523"/>
            <a:ext cx="4629476" cy="276999"/>
          </a:xfrm>
          <a:prstGeom prst="rect">
            <a:avLst/>
          </a:prstGeom>
          <a:noFill/>
        </p:spPr>
        <p:txBody>
          <a:bodyPr wrap="square" rtlCol="0">
            <a:spAutoFit/>
          </a:bodyPr>
          <a:lstStyle/>
          <a:p>
            <a:pPr defTabSz="685800">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別途、現金拠出額の５％</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審査手数料</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が必要</a:t>
            </a:r>
          </a:p>
        </p:txBody>
      </p:sp>
      <p:sp>
        <p:nvSpPr>
          <p:cNvPr id="23" name="正方形/長方形 22"/>
          <p:cNvSpPr/>
          <p:nvPr/>
        </p:nvSpPr>
        <p:spPr>
          <a:xfrm>
            <a:off x="505604" y="5366818"/>
            <a:ext cx="5819921" cy="784830"/>
          </a:xfrm>
          <a:prstGeom prst="rect">
            <a:avLst/>
          </a:prstGeom>
        </p:spPr>
        <p:txBody>
          <a:bodyPr wrap="square">
            <a:spAutoFit/>
          </a:bodyPr>
          <a:lstStyle/>
          <a:p>
            <a:pPr defTabSz="685800">
              <a:defRPr/>
            </a:pPr>
            <a:r>
              <a:rPr lang="en-US" altLang="ja-JP" sz="1500" dirty="0" smtClean="0">
                <a:latin typeface="HG丸ｺﾞｼｯｸM-PRO" panose="020F0600000000000000" pitchFamily="50" charset="-128"/>
                <a:ea typeface="HG丸ｺﾞｼｯｸM-PRO" panose="020F0600000000000000" pitchFamily="50" charset="-128"/>
              </a:rPr>
              <a:t>DDF</a:t>
            </a:r>
            <a:r>
              <a:rPr lang="ja-JP" altLang="en-US" sz="1500" dirty="0" smtClean="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地区財団活動資金 </a:t>
            </a:r>
            <a:endParaRPr lang="en-US" altLang="ja-JP" sz="1500" dirty="0" smtClean="0">
              <a:latin typeface="HG丸ｺﾞｼｯｸM-PRO" panose="020F0600000000000000" pitchFamily="50" charset="-128"/>
              <a:ea typeface="HG丸ｺﾞｼｯｸM-PRO" panose="020F0600000000000000" pitchFamily="50" charset="-128"/>
            </a:endParaRPr>
          </a:p>
          <a:p>
            <a:pPr defTabSz="685800">
              <a:defRPr/>
            </a:pPr>
            <a:r>
              <a:rPr lang="en-US" altLang="ja-JP" sz="1500" dirty="0" smtClean="0">
                <a:latin typeface="HG丸ｺﾞｼｯｸM-PRO" panose="020F0600000000000000" pitchFamily="50" charset="-128"/>
                <a:ea typeface="HG丸ｺﾞｼｯｸM-PRO" panose="020F0600000000000000" pitchFamily="50" charset="-128"/>
              </a:rPr>
              <a:t>WF</a:t>
            </a:r>
            <a:r>
              <a:rPr lang="ja-JP" altLang="en-US" sz="1500" dirty="0" smtClean="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国際財団活動資金   　</a:t>
            </a:r>
            <a:endParaRPr lang="en-US" altLang="ja-JP" sz="1500" dirty="0" smtClean="0">
              <a:latin typeface="HG丸ｺﾞｼｯｸM-PRO" panose="020F0600000000000000" pitchFamily="50" charset="-128"/>
              <a:ea typeface="HG丸ｺﾞｼｯｸM-PRO" panose="020F0600000000000000" pitchFamily="50" charset="-128"/>
            </a:endParaRPr>
          </a:p>
          <a:p>
            <a:pPr defTabSz="685800">
              <a:defRPr/>
            </a:pPr>
            <a:r>
              <a:rPr lang="en-US" altLang="ja-JP" sz="1500" dirty="0" smtClean="0">
                <a:latin typeface="HG丸ｺﾞｼｯｸM-PRO" panose="020F0600000000000000" pitchFamily="50" charset="-128"/>
                <a:ea typeface="HG丸ｺﾞｼｯｸM-PRO" panose="020F0600000000000000" pitchFamily="50" charset="-128"/>
              </a:rPr>
              <a:t>EREY</a:t>
            </a:r>
            <a:r>
              <a:rPr lang="ja-JP" altLang="en-US" sz="800" dirty="0" smtClean="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150</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1</a:t>
            </a:r>
            <a:r>
              <a:rPr lang="ja-JP" altLang="en-US" sz="1500" dirty="0">
                <a:latin typeface="HG丸ｺﾞｼｯｸM-PRO" panose="020F0600000000000000" pitchFamily="50" charset="-128"/>
                <a:ea typeface="HG丸ｺﾞｼｯｸM-PRO" panose="020F0600000000000000" pitchFamily="50" charset="-128"/>
              </a:rPr>
              <a:t>人を目標とした年次基金寄付額</a:t>
            </a:r>
            <a:endParaRPr lang="en-US" altLang="ja-JP" sz="1500" dirty="0">
              <a:latin typeface="HG丸ｺﾞｼｯｸM-PRO" panose="020F0600000000000000" pitchFamily="50" charset="-128"/>
              <a:ea typeface="HG丸ｺﾞｼｯｸM-PRO" panose="020F0600000000000000" pitchFamily="50" charset="-128"/>
            </a:endParaRPr>
          </a:p>
        </p:txBody>
      </p:sp>
      <p:cxnSp>
        <p:nvCxnSpPr>
          <p:cNvPr id="42" name="直線コネクタ 41">
            <a:extLst>
              <a:ext uri="{FF2B5EF4-FFF2-40B4-BE49-F238E27FC236}">
                <a16:creationId xmlns:a16="http://schemas.microsoft.com/office/drawing/2014/main" id="{966D4929-8E92-4431-B65B-944B7842B5C6}"/>
              </a:ext>
            </a:extLst>
          </p:cNvPr>
          <p:cNvCxnSpPr>
            <a:cxnSpLocks/>
            <a:stCxn id="9" idx="2"/>
          </p:cNvCxnSpPr>
          <p:nvPr/>
        </p:nvCxnSpPr>
        <p:spPr>
          <a:xfrm>
            <a:off x="2489632" y="3769123"/>
            <a:ext cx="175627" cy="218465"/>
          </a:xfrm>
          <a:prstGeom prst="line">
            <a:avLst/>
          </a:prstGeom>
          <a:ln w="31750"/>
        </p:spPr>
        <p:style>
          <a:lnRef idx="1">
            <a:schemeClr val="accent1"/>
          </a:lnRef>
          <a:fillRef idx="0">
            <a:schemeClr val="accent1"/>
          </a:fillRef>
          <a:effectRef idx="0">
            <a:schemeClr val="accent1"/>
          </a:effectRef>
          <a:fontRef idx="minor">
            <a:schemeClr val="tx1"/>
          </a:fontRef>
        </p:style>
      </p:cxnSp>
      <p:graphicFrame>
        <p:nvGraphicFramePr>
          <p:cNvPr id="44" name="表 43">
            <a:extLst>
              <a:ext uri="{FF2B5EF4-FFF2-40B4-BE49-F238E27FC236}">
                <a16:creationId xmlns:a16="http://schemas.microsoft.com/office/drawing/2014/main" id="{C9A3622E-3AC2-4C46-92C7-CE08213DAC24}"/>
              </a:ext>
            </a:extLst>
          </p:cNvPr>
          <p:cNvGraphicFramePr>
            <a:graphicFrameLocks noGrp="1"/>
          </p:cNvGraphicFramePr>
          <p:nvPr>
            <p:extLst/>
          </p:nvPr>
        </p:nvGraphicFramePr>
        <p:xfrm>
          <a:off x="491031" y="1873912"/>
          <a:ext cx="3968055" cy="789678"/>
        </p:xfrm>
        <a:graphic>
          <a:graphicData uri="http://schemas.openxmlformats.org/drawingml/2006/table">
            <a:tbl>
              <a:tblPr firstRow="1" bandRow="1">
                <a:tableStyleId>{5C22544A-7EE6-4342-B048-85BDC9FD1C3A}</a:tableStyleId>
              </a:tblPr>
              <a:tblGrid>
                <a:gridCol w="1361458">
                  <a:extLst>
                    <a:ext uri="{9D8B030D-6E8A-4147-A177-3AD203B41FA5}">
                      <a16:colId xmlns:a16="http://schemas.microsoft.com/office/drawing/2014/main" val="20000"/>
                    </a:ext>
                  </a:extLst>
                </a:gridCol>
                <a:gridCol w="2606597">
                  <a:extLst>
                    <a:ext uri="{9D8B030D-6E8A-4147-A177-3AD203B41FA5}">
                      <a16:colId xmlns:a16="http://schemas.microsoft.com/office/drawing/2014/main" val="20001"/>
                    </a:ext>
                  </a:extLst>
                </a:gridCol>
              </a:tblGrid>
              <a:tr h="492498">
                <a:tc rowSpan="2">
                  <a:txBody>
                    <a:bodyPr/>
                    <a:lstStyle/>
                    <a:p>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　実施国</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nchor="ctr">
                    <a:solidFill>
                      <a:schemeClr val="accent1">
                        <a:lumMod val="40000"/>
                        <a:lumOff val="60000"/>
                      </a:schemeClr>
                    </a:solidFill>
                  </a:tcPr>
                </a:tc>
                <a:tc>
                  <a:txBody>
                    <a:bodyPr/>
                    <a:lstStyle/>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現金拠出  </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クラブ：</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3,000</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ドル</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0000"/>
                  </a:ext>
                </a:extLst>
              </a:tr>
              <a:tr h="297180">
                <a:tc vMerge="1">
                  <a:txBody>
                    <a:bodyPr/>
                    <a:lstStyle/>
                    <a:p>
                      <a:endParaRPr kumimoji="1" lang="ja-JP" altLang="en-US" dirty="0"/>
                    </a:p>
                  </a:txBody>
                  <a:tcPr/>
                </a:tc>
                <a:tc>
                  <a:txBody>
                    <a:bodyPr/>
                    <a:lstStyle/>
                    <a:p>
                      <a:pPr algn="ctr"/>
                      <a:r>
                        <a:rPr kumimoji="1" lang="en-US" altLang="ja-JP" sz="1000" b="1" dirty="0">
                          <a:latin typeface="HG丸ｺﾞｼｯｸM-PRO" panose="020F0600000000000000" pitchFamily="50" charset="-128"/>
                          <a:ea typeface="HG丸ｺﾞｼｯｸM-PRO" panose="020F0600000000000000" pitchFamily="50" charset="-128"/>
                        </a:rPr>
                        <a:t>DDF</a:t>
                      </a:r>
                      <a:r>
                        <a:rPr kumimoji="1" lang="ja-JP" altLang="en-US" sz="1000" b="1" dirty="0">
                          <a:latin typeface="HG丸ｺﾞｼｯｸM-PRO" panose="020F0600000000000000" pitchFamily="50" charset="-128"/>
                          <a:ea typeface="HG丸ｺﾞｼｯｸM-PRO" panose="020F0600000000000000" pitchFamily="50" charset="-128"/>
                        </a:rPr>
                        <a:t>　　</a:t>
                      </a:r>
                      <a:r>
                        <a:rPr kumimoji="1" lang="ja-JP" altLang="en-US" sz="1500" b="1" dirty="0">
                          <a:latin typeface="HG丸ｺﾞｼｯｸM-PRO" panose="020F0600000000000000" pitchFamily="50" charset="-128"/>
                          <a:ea typeface="HG丸ｺﾞｼｯｸM-PRO" panose="020F0600000000000000" pitchFamily="50" charset="-128"/>
                        </a:rPr>
                        <a:t>　</a:t>
                      </a:r>
                      <a:r>
                        <a:rPr kumimoji="1" lang="en-US" altLang="ja-JP" sz="1500" b="1" dirty="0">
                          <a:latin typeface="HG丸ｺﾞｼｯｸM-PRO" panose="020F0600000000000000" pitchFamily="50" charset="-128"/>
                          <a:ea typeface="HG丸ｺﾞｼｯｸM-PRO" panose="020F0600000000000000" pitchFamily="50" charset="-128"/>
                        </a:rPr>
                        <a:t>5,000</a:t>
                      </a:r>
                      <a:r>
                        <a:rPr kumimoji="1" lang="ja-JP" altLang="en-US" sz="1500" b="1" dirty="0">
                          <a:latin typeface="HG丸ｺﾞｼｯｸM-PRO" panose="020F0600000000000000" pitchFamily="50" charset="-128"/>
                          <a:ea typeface="HG丸ｺﾞｼｯｸM-PRO" panose="020F0600000000000000" pitchFamily="50" charset="-128"/>
                        </a:rPr>
                        <a:t>ドル</a:t>
                      </a:r>
                      <a:endParaRPr kumimoji="1" lang="ja-JP" altLang="en-US" sz="1000" b="1" dirty="0">
                        <a:latin typeface="HG丸ｺﾞｼｯｸM-PRO" panose="020F0600000000000000" pitchFamily="50" charset="-128"/>
                        <a:ea typeface="HG丸ｺﾞｼｯｸM-PRO" panose="020F0600000000000000" pitchFamily="50" charset="-128"/>
                      </a:endParaRPr>
                    </a:p>
                  </a:txBody>
                  <a:tcPr marL="68580" marR="68580" marT="34290" marB="34290" anchor="ctr">
                    <a:solidFill>
                      <a:schemeClr val="bg1">
                        <a:lumMod val="85000"/>
                      </a:schemeClr>
                    </a:solidFill>
                  </a:tcPr>
                </a:tc>
                <a:extLst>
                  <a:ext uri="{0D108BD9-81ED-4DB2-BD59-A6C34878D82A}">
                    <a16:rowId xmlns:a16="http://schemas.microsoft.com/office/drawing/2014/main" val="10001"/>
                  </a:ext>
                </a:extLst>
              </a:tr>
            </a:tbl>
          </a:graphicData>
        </a:graphic>
      </p:graphicFrame>
      <p:cxnSp>
        <p:nvCxnSpPr>
          <p:cNvPr id="50" name="直線矢印コネクタ 49">
            <a:extLst>
              <a:ext uri="{FF2B5EF4-FFF2-40B4-BE49-F238E27FC236}">
                <a16:creationId xmlns:a16="http://schemas.microsoft.com/office/drawing/2014/main" id="{FDEEED88-EC06-4707-BCE2-689E97D6CB8A}"/>
              </a:ext>
            </a:extLst>
          </p:cNvPr>
          <p:cNvCxnSpPr>
            <a:cxnSpLocks/>
          </p:cNvCxnSpPr>
          <p:nvPr/>
        </p:nvCxnSpPr>
        <p:spPr>
          <a:xfrm flipV="1">
            <a:off x="4480824" y="3368140"/>
            <a:ext cx="768768" cy="235262"/>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164277C7-87B3-47FC-8522-0DFCEDFD5B06}"/>
                  </a:ext>
                </a:extLst>
              </p:cNvPr>
              <p:cNvSpPr txBox="1"/>
              <p:nvPr/>
            </p:nvSpPr>
            <p:spPr>
              <a:xfrm>
                <a:off x="2626633" y="2705818"/>
                <a:ext cx="208390"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500" b="1" i="1">
                          <a:latin typeface="Cambria Math" panose="02040503050406030204" pitchFamily="18" charset="0"/>
                          <a:ea typeface="Cambria Math" panose="02040503050406030204" pitchFamily="18" charset="0"/>
                        </a:rPr>
                        <m:t>+</m:t>
                      </m:r>
                    </m:oMath>
                  </m:oMathPara>
                </a14:m>
                <a:endParaRPr lang="ja-JP" altLang="en-US" sz="1500" b="1" dirty="0">
                  <a:latin typeface="HG丸ｺﾞｼｯｸM-PRO" panose="020F0600000000000000" pitchFamily="50" charset="-128"/>
                  <a:ea typeface="HG丸ｺﾞｼｯｸM-PRO" panose="020F0600000000000000" pitchFamily="50" charset="-128"/>
                </a:endParaRPr>
              </a:p>
            </p:txBody>
          </p:sp>
        </mc:Choice>
        <mc:Fallback xmlns="">
          <p:sp>
            <p:nvSpPr>
              <p:cNvPr id="69" name="テキスト ボックス 68">
                <a:extLst>
                  <a:ext uri="{FF2B5EF4-FFF2-40B4-BE49-F238E27FC236}">
                    <a16:creationId xmlns:a16="http://schemas.microsoft.com/office/drawing/2014/main" id="{164277C7-87B3-47FC-8522-0DFCEDFD5B06}"/>
                  </a:ext>
                </a:extLst>
              </p:cNvPr>
              <p:cNvSpPr txBox="1">
                <a:spLocks noRot="1" noChangeAspect="1" noMove="1" noResize="1" noEditPoints="1" noAdjustHandles="1" noChangeArrowheads="1" noChangeShapeType="1" noTextEdit="1"/>
              </p:cNvSpPr>
              <p:nvPr/>
            </p:nvSpPr>
            <p:spPr>
              <a:xfrm>
                <a:off x="2626633" y="2705818"/>
                <a:ext cx="208390" cy="230832"/>
              </a:xfrm>
              <a:prstGeom prst="rect">
                <a:avLst/>
              </a:prstGeom>
              <a:blipFill>
                <a:blip r:embed="rId3"/>
                <a:stretch>
                  <a:fillRect l="-17647" r="-11765" b="-105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27524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コンテンツ プレースホルダー 2"/>
          <p:cNvSpPr>
            <a:spLocks noGrp="1"/>
          </p:cNvSpPr>
          <p:nvPr>
            <p:ph idx="1"/>
          </p:nvPr>
        </p:nvSpPr>
        <p:spPr bwMode="auto">
          <a:xfrm>
            <a:off x="316085" y="918329"/>
            <a:ext cx="8729944" cy="530975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nSpc>
                <a:spcPts val="3500"/>
              </a:lnSpc>
              <a:buFontTx/>
              <a:buNone/>
            </a:pPr>
            <a:r>
              <a:rPr lang="en-US" altLang="ja-JP" sz="2200" dirty="0">
                <a:latin typeface="HG丸ｺﾞｼｯｸM-PRO" panose="020F0600000000000000" pitchFamily="50" charset="-128"/>
                <a:cs typeface="メイリオ" panose="020B0604030504040204" pitchFamily="50" charset="-128"/>
              </a:rPr>
              <a:t>STEP</a:t>
            </a:r>
            <a:r>
              <a:rPr lang="ja-JP" altLang="en-US" sz="2200" dirty="0">
                <a:latin typeface="HG丸ｺﾞｼｯｸM-PRO" panose="020F0600000000000000" pitchFamily="50" charset="-128"/>
                <a:cs typeface="メイリオ" panose="020B0604030504040204" pitchFamily="50" charset="-128"/>
              </a:rPr>
              <a:t>１　  グローバル補助金</a:t>
            </a:r>
            <a:r>
              <a:rPr lang="en-US" altLang="ja-JP" sz="2200" dirty="0">
                <a:latin typeface="HG丸ｺﾞｼｯｸM-PRO" panose="020F0600000000000000" pitchFamily="50" charset="-128"/>
                <a:cs typeface="メイリオ" panose="020B0604030504040204" pitchFamily="50" charset="-128"/>
              </a:rPr>
              <a:t>(GG)</a:t>
            </a:r>
            <a:r>
              <a:rPr lang="ja-JP" altLang="en-US" sz="2200" dirty="0">
                <a:latin typeface="HG丸ｺﾞｼｯｸM-PRO" panose="020F0600000000000000" pitchFamily="50" charset="-128"/>
                <a:cs typeface="メイリオ" panose="020B0604030504040204" pitchFamily="50" charset="-128"/>
              </a:rPr>
              <a:t>申請事業の立案</a:t>
            </a:r>
          </a:p>
          <a:p>
            <a:pPr>
              <a:lnSpc>
                <a:spcPts val="3500"/>
              </a:lnSpc>
              <a:buFontTx/>
              <a:buNone/>
            </a:pPr>
            <a:r>
              <a:rPr lang="en-US" altLang="ja-JP" sz="2200" dirty="0">
                <a:solidFill>
                  <a:srgbClr val="FF0000"/>
                </a:solidFill>
                <a:latin typeface="HG丸ｺﾞｼｯｸM-PRO" panose="020F0600000000000000" pitchFamily="50" charset="-128"/>
                <a:cs typeface="メイリオ" panose="020B0604030504040204" pitchFamily="50" charset="-128"/>
              </a:rPr>
              <a:t>STEP</a:t>
            </a:r>
            <a:r>
              <a:rPr lang="ja-JP" altLang="en-US" sz="2200" dirty="0">
                <a:solidFill>
                  <a:srgbClr val="FF0000"/>
                </a:solidFill>
                <a:latin typeface="HG丸ｺﾞｼｯｸM-PRO" panose="020F0600000000000000" pitchFamily="50" charset="-128"/>
                <a:cs typeface="メイリオ" panose="020B0604030504040204" pitchFamily="50" charset="-128"/>
              </a:rPr>
              <a:t>２　  ロータリ財団補助金小委員会にＤＤＦ使用申請書提出</a:t>
            </a:r>
          </a:p>
          <a:p>
            <a:pPr>
              <a:lnSpc>
                <a:spcPts val="3500"/>
              </a:lnSpc>
              <a:buFontTx/>
              <a:buNone/>
            </a:pPr>
            <a:r>
              <a:rPr lang="en-US" altLang="ja-JP" sz="2200" dirty="0">
                <a:latin typeface="HG丸ｺﾞｼｯｸM-PRO" panose="020F0600000000000000" pitchFamily="50" charset="-128"/>
                <a:cs typeface="メイリオ" panose="020B0604030504040204" pitchFamily="50" charset="-128"/>
              </a:rPr>
              <a:t>STEP</a:t>
            </a:r>
            <a:r>
              <a:rPr lang="ja-JP" altLang="en-US" sz="2200" dirty="0">
                <a:latin typeface="HG丸ｺﾞｼｯｸM-PRO" panose="020F0600000000000000" pitchFamily="50" charset="-128"/>
                <a:cs typeface="メイリオ" panose="020B0604030504040204" pitchFamily="50" charset="-128"/>
              </a:rPr>
              <a:t>３　  申請書の提出（オンライン）</a:t>
            </a:r>
            <a:endParaRPr lang="en-US" altLang="ja-JP" sz="2200" dirty="0">
              <a:latin typeface="HG丸ｺﾞｼｯｸM-PRO" panose="020F0600000000000000" pitchFamily="50" charset="-128"/>
              <a:cs typeface="メイリオ" panose="020B0604030504040204" pitchFamily="50" charset="-128"/>
            </a:endParaRPr>
          </a:p>
          <a:p>
            <a:pPr>
              <a:lnSpc>
                <a:spcPts val="3500"/>
              </a:lnSpc>
              <a:buFontTx/>
              <a:buNone/>
            </a:pPr>
            <a:r>
              <a:rPr lang="en-US" altLang="ja-JP" sz="2200" dirty="0">
                <a:latin typeface="HG丸ｺﾞｼｯｸM-PRO" panose="020F0600000000000000" pitchFamily="50" charset="-128"/>
                <a:cs typeface="メイリオ" panose="020B0604030504040204" pitchFamily="50" charset="-128"/>
              </a:rPr>
              <a:t>STEP</a:t>
            </a:r>
            <a:r>
              <a:rPr lang="ja-JP" altLang="en-US" sz="2200" dirty="0">
                <a:latin typeface="HG丸ｺﾞｼｯｸM-PRO" panose="020F0600000000000000" pitchFamily="50" charset="-128"/>
                <a:cs typeface="メイリオ" panose="020B0604030504040204" pitchFamily="50" charset="-128"/>
              </a:rPr>
              <a:t>４　  ロータリー財団</a:t>
            </a:r>
            <a:r>
              <a:rPr lang="en-US" altLang="ja-JP" sz="2200" dirty="0">
                <a:latin typeface="HG丸ｺﾞｼｯｸM-PRO" panose="020F0600000000000000" pitchFamily="50" charset="-128"/>
                <a:cs typeface="メイリオ" panose="020B0604030504040204" pitchFamily="50" charset="-128"/>
              </a:rPr>
              <a:t>(TRF)</a:t>
            </a:r>
            <a:r>
              <a:rPr lang="ja-JP" altLang="en-US" sz="2200" dirty="0">
                <a:latin typeface="HG丸ｺﾞｼｯｸM-PRO" panose="020F0600000000000000" pitchFamily="50" charset="-128"/>
                <a:cs typeface="メイリオ" panose="020B0604030504040204" pitchFamily="50" charset="-128"/>
              </a:rPr>
              <a:t>より質問　　　</a:t>
            </a:r>
            <a:endParaRPr lang="en-US" altLang="ja-JP" sz="2200" dirty="0">
              <a:latin typeface="HG丸ｺﾞｼｯｸM-PRO" panose="020F0600000000000000" pitchFamily="50" charset="-128"/>
              <a:cs typeface="メイリオ" panose="020B0604030504040204" pitchFamily="50" charset="-128"/>
            </a:endParaRPr>
          </a:p>
          <a:p>
            <a:pPr>
              <a:lnSpc>
                <a:spcPts val="3500"/>
              </a:lnSpc>
              <a:buFontTx/>
              <a:buNone/>
            </a:pPr>
            <a:r>
              <a:rPr lang="en-US" altLang="ja-JP" sz="2200" dirty="0">
                <a:latin typeface="HG丸ｺﾞｼｯｸM-PRO" panose="020F0600000000000000" pitchFamily="50" charset="-128"/>
                <a:cs typeface="メイリオ" panose="020B0604030504040204" pitchFamily="50" charset="-128"/>
              </a:rPr>
              <a:t>STEP</a:t>
            </a:r>
            <a:r>
              <a:rPr lang="ja-JP" altLang="en-US" sz="2200" dirty="0">
                <a:latin typeface="HG丸ｺﾞｼｯｸM-PRO" panose="020F0600000000000000" pitchFamily="50" charset="-128"/>
                <a:cs typeface="メイリオ" panose="020B0604030504040204" pitchFamily="50" charset="-128"/>
              </a:rPr>
              <a:t>５　  ロータリー財団</a:t>
            </a:r>
            <a:r>
              <a:rPr lang="en-US" altLang="ja-JP" sz="2200" dirty="0">
                <a:latin typeface="HG丸ｺﾞｼｯｸM-PRO" panose="020F0600000000000000" pitchFamily="50" charset="-128"/>
                <a:cs typeface="メイリオ" panose="020B0604030504040204" pitchFamily="50" charset="-128"/>
              </a:rPr>
              <a:t>(TRF)</a:t>
            </a:r>
            <a:r>
              <a:rPr lang="ja-JP" altLang="en-US" sz="2200" dirty="0">
                <a:latin typeface="HG丸ｺﾞｼｯｸM-PRO" panose="020F0600000000000000" pitchFamily="50" charset="-128"/>
                <a:cs typeface="メイリオ" panose="020B0604030504040204" pitchFamily="50" charset="-128"/>
              </a:rPr>
              <a:t>の承認</a:t>
            </a:r>
          </a:p>
          <a:p>
            <a:pPr>
              <a:lnSpc>
                <a:spcPts val="3500"/>
              </a:lnSpc>
              <a:buFontTx/>
              <a:buNone/>
            </a:pPr>
            <a:r>
              <a:rPr lang="en-US" altLang="ja-JP" sz="2200" dirty="0">
                <a:latin typeface="HG丸ｺﾞｼｯｸM-PRO" panose="020F0600000000000000" pitchFamily="50" charset="-128"/>
                <a:cs typeface="メイリオ" panose="020B0604030504040204" pitchFamily="50" charset="-128"/>
              </a:rPr>
              <a:t>STEP</a:t>
            </a:r>
            <a:r>
              <a:rPr lang="ja-JP" altLang="en-US" sz="2200" dirty="0">
                <a:latin typeface="HG丸ｺﾞｼｯｸM-PRO" panose="020F0600000000000000" pitchFamily="50" charset="-128"/>
                <a:cs typeface="メイリオ" panose="020B0604030504040204" pitchFamily="50" charset="-128"/>
              </a:rPr>
              <a:t>６　  クラブ拠出金の振込み</a:t>
            </a:r>
            <a:endParaRPr lang="en-US" altLang="ja-JP" sz="2200" dirty="0">
              <a:latin typeface="HG丸ｺﾞｼｯｸM-PRO" panose="020F0600000000000000" pitchFamily="50" charset="-128"/>
              <a:cs typeface="メイリオ" panose="020B0604030504040204" pitchFamily="50" charset="-128"/>
            </a:endParaRPr>
          </a:p>
          <a:p>
            <a:pPr>
              <a:lnSpc>
                <a:spcPts val="3500"/>
              </a:lnSpc>
              <a:buFontTx/>
              <a:buNone/>
            </a:pPr>
            <a:r>
              <a:rPr lang="en-US" altLang="ja-JP" sz="2200" dirty="0">
                <a:latin typeface="HG丸ｺﾞｼｯｸM-PRO" panose="020F0600000000000000" pitchFamily="50" charset="-128"/>
                <a:cs typeface="メイリオ" panose="020B0604030504040204" pitchFamily="50" charset="-128"/>
              </a:rPr>
              <a:t>STEP</a:t>
            </a:r>
            <a:r>
              <a:rPr lang="ja-JP" altLang="en-US" sz="2200" dirty="0">
                <a:latin typeface="HG丸ｺﾞｼｯｸM-PRO" panose="020F0600000000000000" pitchFamily="50" charset="-128"/>
                <a:cs typeface="メイリオ" panose="020B0604030504040204" pitchFamily="50" charset="-128"/>
              </a:rPr>
              <a:t>７　  ロータリー財団</a:t>
            </a:r>
            <a:r>
              <a:rPr lang="en-US" altLang="ja-JP" sz="2200" dirty="0">
                <a:latin typeface="HG丸ｺﾞｼｯｸM-PRO" panose="020F0600000000000000" pitchFamily="50" charset="-128"/>
                <a:cs typeface="メイリオ" panose="020B0604030504040204" pitchFamily="50" charset="-128"/>
              </a:rPr>
              <a:t>(TRF)</a:t>
            </a:r>
            <a:r>
              <a:rPr lang="ja-JP" altLang="en-US" sz="2200" dirty="0">
                <a:latin typeface="HG丸ｺﾞｼｯｸM-PRO" panose="020F0600000000000000" pitchFamily="50" charset="-128"/>
                <a:cs typeface="メイリオ" panose="020B0604030504040204" pitchFamily="50" charset="-128"/>
              </a:rPr>
              <a:t>よりグローバル補助金</a:t>
            </a:r>
            <a:r>
              <a:rPr lang="en-US" altLang="ja-JP" sz="2200" dirty="0">
                <a:latin typeface="HG丸ｺﾞｼｯｸM-PRO" panose="020F0600000000000000" pitchFamily="50" charset="-128"/>
                <a:cs typeface="メイリオ" panose="020B0604030504040204" pitchFamily="50" charset="-128"/>
              </a:rPr>
              <a:t>(GG)</a:t>
            </a:r>
            <a:r>
              <a:rPr lang="ja-JP" altLang="en-US" sz="2200" dirty="0">
                <a:latin typeface="HG丸ｺﾞｼｯｸM-PRO" panose="020F0600000000000000" pitchFamily="50" charset="-128"/>
                <a:cs typeface="メイリオ" panose="020B0604030504040204" pitchFamily="50" charset="-128"/>
              </a:rPr>
              <a:t>送金　</a:t>
            </a:r>
            <a:endParaRPr lang="en-US" altLang="ja-JP" sz="2200" dirty="0">
              <a:latin typeface="HG丸ｺﾞｼｯｸM-PRO" panose="020F0600000000000000" pitchFamily="50" charset="-128"/>
              <a:cs typeface="メイリオ" panose="020B0604030504040204" pitchFamily="50" charset="-128"/>
            </a:endParaRPr>
          </a:p>
          <a:p>
            <a:pPr>
              <a:lnSpc>
                <a:spcPts val="3500"/>
              </a:lnSpc>
              <a:buFontTx/>
              <a:buNone/>
            </a:pPr>
            <a:r>
              <a:rPr lang="en-US" altLang="ja-JP" sz="2200" dirty="0">
                <a:latin typeface="HG丸ｺﾞｼｯｸM-PRO" panose="020F0600000000000000" pitchFamily="50" charset="-128"/>
                <a:cs typeface="メイリオ" panose="020B0604030504040204" pitchFamily="50" charset="-128"/>
              </a:rPr>
              <a:t>STEP</a:t>
            </a:r>
            <a:r>
              <a:rPr lang="ja-JP" altLang="en-US" sz="2200" dirty="0">
                <a:latin typeface="HG丸ｺﾞｼｯｸM-PRO" panose="020F0600000000000000" pitchFamily="50" charset="-128"/>
                <a:cs typeface="メイリオ" panose="020B0604030504040204" pitchFamily="50" charset="-128"/>
              </a:rPr>
              <a:t>８　  事業の実施</a:t>
            </a:r>
          </a:p>
          <a:p>
            <a:pPr>
              <a:lnSpc>
                <a:spcPts val="3500"/>
              </a:lnSpc>
              <a:buFontTx/>
              <a:buNone/>
            </a:pPr>
            <a:r>
              <a:rPr lang="en-US" altLang="ja-JP" sz="2200" dirty="0">
                <a:latin typeface="HG丸ｺﾞｼｯｸM-PRO" panose="020F0600000000000000" pitchFamily="50" charset="-128"/>
                <a:cs typeface="メイリオ" panose="020B0604030504040204" pitchFamily="50" charset="-128"/>
              </a:rPr>
              <a:t>STEP</a:t>
            </a:r>
            <a:r>
              <a:rPr lang="ja-JP" altLang="en-US" sz="2200" dirty="0">
                <a:latin typeface="HG丸ｺﾞｼｯｸM-PRO" panose="020F0600000000000000" pitchFamily="50" charset="-128"/>
                <a:cs typeface="メイリオ" panose="020B0604030504040204" pitchFamily="50" charset="-128"/>
              </a:rPr>
              <a:t>９　  中間報告・最終報告の提出　</a:t>
            </a:r>
            <a:endParaRPr lang="en-US" altLang="ja-JP" sz="2200" dirty="0">
              <a:latin typeface="HG丸ｺﾞｼｯｸM-PRO" panose="020F06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9BF9AF0-11B8-4022-87B8-A06825183306}" type="slidenum">
              <a:rPr kumimoji="1" lang="ja-JP" altLang="en-US" smtClean="0"/>
              <a:t>18</a:t>
            </a:fld>
            <a:endParaRPr kumimoji="1" lang="ja-JP" altLang="en-US"/>
          </a:p>
        </p:txBody>
      </p:sp>
      <p:sp>
        <p:nvSpPr>
          <p:cNvPr id="2" name="テキスト ボックス 1">
            <a:extLst>
              <a:ext uri="{FF2B5EF4-FFF2-40B4-BE49-F238E27FC236}">
                <a16:creationId xmlns:a16="http://schemas.microsoft.com/office/drawing/2014/main" id="{43983DF2-3E37-469C-A2F5-F277DFB1A3D6}"/>
              </a:ext>
            </a:extLst>
          </p:cNvPr>
          <p:cNvSpPr txBox="1"/>
          <p:nvPr/>
        </p:nvSpPr>
        <p:spPr>
          <a:xfrm>
            <a:off x="5625744" y="2103985"/>
            <a:ext cx="3155755" cy="646331"/>
          </a:xfrm>
          <a:prstGeom prst="rect">
            <a:avLst/>
          </a:prstGeom>
          <a:noFill/>
        </p:spPr>
        <p:txBody>
          <a:bodyPr wrap="square" rtlCol="0">
            <a:spAutoFit/>
          </a:bodyPr>
          <a:lstStyle/>
          <a:p>
            <a:pPr defTabSz="685800">
              <a:defRPr/>
            </a:pPr>
            <a:r>
              <a:rPr lang="en-US" altLang="ja-JP" dirty="0">
                <a:solidFill>
                  <a:srgbClr val="00B0F0"/>
                </a:solidFill>
                <a:latin typeface="HG丸ｺﾞｼｯｸM-PRO" panose="020F0600000000000000" pitchFamily="50" charset="-128"/>
                <a:ea typeface="HG丸ｺﾞｼｯｸM-PRO" panose="020F0600000000000000" pitchFamily="50" charset="-128"/>
              </a:rPr>
              <a:t>※</a:t>
            </a:r>
            <a:r>
              <a:rPr lang="ja-JP" altLang="en-US" dirty="0">
                <a:solidFill>
                  <a:srgbClr val="00B0F0"/>
                </a:solidFill>
                <a:latin typeface="HG丸ｺﾞｼｯｸM-PRO" panose="020F0600000000000000" pitchFamily="50" charset="-128"/>
                <a:ea typeface="HG丸ｺﾞｼｯｸM-PRO" panose="020F0600000000000000" pitchFamily="50" charset="-128"/>
              </a:rPr>
              <a:t>「地域社会調査の</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結果</a:t>
            </a:r>
            <a:endParaRPr lang="en-US" altLang="ja-JP" dirty="0" smtClean="0">
              <a:solidFill>
                <a:srgbClr val="00B0F0"/>
              </a:solidFill>
              <a:latin typeface="HG丸ｺﾞｼｯｸM-PRO" panose="020F0600000000000000" pitchFamily="50" charset="-128"/>
              <a:ea typeface="HG丸ｺﾞｼｯｸM-PRO" panose="020F0600000000000000" pitchFamily="50" charset="-128"/>
            </a:endParaRPr>
          </a:p>
          <a:p>
            <a:pPr defTabSz="685800">
              <a:defRPr/>
            </a:pPr>
            <a:r>
              <a:rPr lang="ja-JP" altLang="en-US" dirty="0">
                <a:solidFill>
                  <a:srgbClr val="00B0F0"/>
                </a:solidFill>
                <a:latin typeface="HG丸ｺﾞｼｯｸM-PRO" panose="020F0600000000000000" pitchFamily="50" charset="-128"/>
                <a:ea typeface="HG丸ｺﾞｼｯｸM-PRO" panose="020F0600000000000000" pitchFamily="50" charset="-128"/>
              </a:rPr>
              <a:t> </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　  フォーム</a:t>
            </a:r>
            <a:r>
              <a:rPr lang="ja-JP" altLang="en-US" dirty="0">
                <a:solidFill>
                  <a:srgbClr val="00B0F0"/>
                </a:solidFill>
                <a:latin typeface="HG丸ｺﾞｼｯｸM-PRO" panose="020F0600000000000000" pitchFamily="50" charset="-128"/>
                <a:ea typeface="HG丸ｺﾞｼｯｸM-PRO" panose="020F0600000000000000" pitchFamily="50" charset="-128"/>
              </a:rPr>
              <a:t>」</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の添付</a:t>
            </a:r>
            <a:r>
              <a:rPr lang="ja-JP" altLang="en-US" dirty="0">
                <a:solidFill>
                  <a:srgbClr val="00B0F0"/>
                </a:solidFill>
                <a:latin typeface="HG丸ｺﾞｼｯｸM-PRO" panose="020F0600000000000000" pitchFamily="50" charset="-128"/>
                <a:ea typeface="HG丸ｺﾞｼｯｸM-PRO" panose="020F0600000000000000" pitchFamily="50" charset="-128"/>
              </a:rPr>
              <a:t>が必要</a:t>
            </a:r>
          </a:p>
        </p:txBody>
      </p:sp>
      <p:sp>
        <p:nvSpPr>
          <p:cNvPr id="5" name="タイトル 1">
            <a:extLst>
              <a:ext uri="{FF2B5EF4-FFF2-40B4-BE49-F238E27FC236}">
                <a16:creationId xmlns:a16="http://schemas.microsoft.com/office/drawing/2014/main" id="{9F9F1D97-C60A-419D-8803-45533A62C26E}"/>
              </a:ext>
            </a:extLst>
          </p:cNvPr>
          <p:cNvSpPr txBox="1">
            <a:spLocks/>
          </p:cNvSpPr>
          <p:nvPr/>
        </p:nvSpPr>
        <p:spPr>
          <a:xfrm>
            <a:off x="0" y="-6349"/>
            <a:ext cx="9144000" cy="654977"/>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グローバル補助金申請のステップ</a:t>
            </a:r>
          </a:p>
        </p:txBody>
      </p:sp>
    </p:spTree>
    <p:extLst>
      <p:ext uri="{BB962C8B-B14F-4D97-AF65-F5344CB8AC3E}">
        <p14:creationId xmlns:p14="http://schemas.microsoft.com/office/powerpoint/2010/main" val="317651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が含まれている画像&#10;&#10;自動的に生成された説明">
            <a:extLst>
              <a:ext uri="{FF2B5EF4-FFF2-40B4-BE49-F238E27FC236}">
                <a16:creationId xmlns:a16="http://schemas.microsoft.com/office/drawing/2014/main" id="{E3BA75C6-A6EF-4F01-A4D8-D482BCC6F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7" y="549910"/>
            <a:ext cx="8922903" cy="5995480"/>
          </a:xfrm>
          <a:prstGeom prst="rect">
            <a:avLst/>
          </a:prstGeom>
        </p:spPr>
      </p:pic>
      <p:sp>
        <p:nvSpPr>
          <p:cNvPr id="2" name="スライド番号プレースホルダー 1"/>
          <p:cNvSpPr>
            <a:spLocks noGrp="1"/>
          </p:cNvSpPr>
          <p:nvPr>
            <p:ph type="sldNum" sz="quarter" idx="12"/>
          </p:nvPr>
        </p:nvSpPr>
        <p:spPr/>
        <p:txBody>
          <a:bodyPr/>
          <a:lstStyle/>
          <a:p>
            <a:fld id="{D9BF9AF0-11B8-4022-87B8-A06825183306}" type="slidenum">
              <a:rPr kumimoji="1" lang="ja-JP" altLang="en-US" smtClean="0"/>
              <a:t>19</a:t>
            </a:fld>
            <a:endParaRPr kumimoji="1" lang="ja-JP" altLang="en-US"/>
          </a:p>
        </p:txBody>
      </p:sp>
      <p:sp>
        <p:nvSpPr>
          <p:cNvPr id="4" name="タイトル 1">
            <a:extLst>
              <a:ext uri="{FF2B5EF4-FFF2-40B4-BE49-F238E27FC236}">
                <a16:creationId xmlns:a16="http://schemas.microsoft.com/office/drawing/2014/main" id="{9F9F1D97-C60A-419D-8803-45533A62C26E}"/>
              </a:ext>
            </a:extLst>
          </p:cNvPr>
          <p:cNvSpPr txBox="1">
            <a:spLocks/>
          </p:cNvSpPr>
          <p:nvPr/>
        </p:nvSpPr>
        <p:spPr>
          <a:xfrm>
            <a:off x="0" y="-15874"/>
            <a:ext cx="9144000" cy="654977"/>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a:t>
            </a:r>
            <a:r>
              <a:rPr lang="ja-JP" altLang="en-US" sz="2700" dirty="0" smtClean="0">
                <a:solidFill>
                  <a:prstClr val="white"/>
                </a:solidFill>
                <a:latin typeface="HG丸ｺﾞｼｯｸM-PRO" panose="020F0600000000000000" pitchFamily="50" charset="-128"/>
                <a:ea typeface="HG丸ｺﾞｼｯｸM-PRO" panose="020F0600000000000000" pitchFamily="50" charset="-128"/>
              </a:rPr>
              <a:t>第２６３０地区 地区財団活動資金使用申請書</a:t>
            </a:r>
            <a:endParaRPr lang="ja-JP" altLang="en-US" sz="2700"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61735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51"/>
            <a:ext cx="9143999" cy="719738"/>
          </a:xfrm>
          <a:solidFill>
            <a:srgbClr val="0000FF"/>
          </a:solidFill>
        </p:spPr>
        <p:txBody>
          <a:bodyPr>
            <a:normAutofit fontScale="90000"/>
          </a:bodyPr>
          <a:lstStyle/>
          <a:p>
            <a:r>
              <a:rPr lang="ja-JP" altLang="en-US" sz="2700" b="1" dirty="0">
                <a:solidFill>
                  <a:schemeClr val="bg1"/>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rPr>
              <a:t>　補助金制度（未来の夢計画）</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2013</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年</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―14</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年度からスタート</a:t>
            </a:r>
          </a:p>
        </p:txBody>
      </p:sp>
      <p:sp>
        <p:nvSpPr>
          <p:cNvPr id="3" name="コンテンツ プレースホルダー 2"/>
          <p:cNvSpPr>
            <a:spLocks noGrp="1"/>
          </p:cNvSpPr>
          <p:nvPr>
            <p:ph idx="1"/>
          </p:nvPr>
        </p:nvSpPr>
        <p:spPr>
          <a:xfrm>
            <a:off x="0" y="1667384"/>
            <a:ext cx="7886700" cy="4351338"/>
          </a:xfrm>
        </p:spPr>
        <p:txBody>
          <a:bodyPr/>
          <a:lstStyle/>
          <a:p>
            <a:pPr marL="0" indent="0">
              <a:buNone/>
            </a:pPr>
            <a:endParaRPr lang="en-US" altLang="ja-JP" sz="2400" dirty="0">
              <a:solidFill>
                <a:srgbClr val="003399"/>
              </a:solidFill>
              <a:latin typeface="HG丸ｺﾞｼｯｸM-PRO" panose="020F0600000000000000" pitchFamily="50" charset="-128"/>
            </a:endParaRPr>
          </a:p>
          <a:p>
            <a:pPr marL="0" indent="0">
              <a:buNone/>
            </a:pPr>
            <a:r>
              <a:rPr lang="ja-JP" altLang="en-US" sz="2400" dirty="0">
                <a:solidFill>
                  <a:srgbClr val="003399"/>
                </a:solidFill>
                <a:latin typeface="HG丸ｺﾞｼｯｸM-PRO" panose="020F0600000000000000" pitchFamily="50" charset="-128"/>
              </a:rPr>
              <a:t>　　　　</a:t>
            </a:r>
            <a:r>
              <a:rPr lang="ja-JP" altLang="en-US" sz="3300" dirty="0">
                <a:solidFill>
                  <a:srgbClr val="003399"/>
                </a:solidFill>
                <a:latin typeface="HG丸ｺﾞｼｯｸM-PRO" panose="020F0600000000000000" pitchFamily="50" charset="-128"/>
              </a:rPr>
              <a:t>優先事項</a:t>
            </a:r>
            <a:endParaRPr lang="ja-JP" altLang="en-US" sz="3300" dirty="0"/>
          </a:p>
        </p:txBody>
      </p:sp>
      <p:grpSp>
        <p:nvGrpSpPr>
          <p:cNvPr id="4" name="Group 11"/>
          <p:cNvGrpSpPr>
            <a:grpSpLocks/>
          </p:cNvGrpSpPr>
          <p:nvPr/>
        </p:nvGrpSpPr>
        <p:grpSpPr bwMode="auto">
          <a:xfrm>
            <a:off x="1171503" y="1565864"/>
            <a:ext cx="6547020" cy="4611416"/>
            <a:chOff x="137" y="96"/>
            <a:chExt cx="5403" cy="3978"/>
          </a:xfrm>
        </p:grpSpPr>
        <p:sp>
          <p:nvSpPr>
            <p:cNvPr id="5" name="Rounded Rectangle 7"/>
            <p:cNvSpPr>
              <a:spLocks noChangeArrowheads="1"/>
            </p:cNvSpPr>
            <p:nvPr/>
          </p:nvSpPr>
          <p:spPr bwMode="auto">
            <a:xfrm>
              <a:off x="137" y="1488"/>
              <a:ext cx="1722" cy="1200"/>
            </a:xfrm>
            <a:prstGeom prst="roundRect">
              <a:avLst>
                <a:gd name="adj" fmla="val 16667"/>
              </a:avLst>
            </a:prstGeom>
            <a:gradFill rotWithShape="1">
              <a:gsLst>
                <a:gs pos="0">
                  <a:srgbClr val="81A6D2"/>
                </a:gs>
                <a:gs pos="100000">
                  <a:srgbClr val="0C53A8"/>
                </a:gs>
              </a:gsLst>
              <a:lin ang="5400000" scaled="1"/>
            </a:gra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CC9900"/>
                  </a:solidFill>
                  <a:round/>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ja-JP" altLang="en-US" sz="1500" b="1" dirty="0">
                  <a:solidFill>
                    <a:srgbClr val="FFC000"/>
                  </a:solidFill>
                  <a:latin typeface="HG丸ｺﾞｼｯｸM-PRO" panose="020F0600000000000000" pitchFamily="50" charset="-128"/>
                  <a:ea typeface="HG丸ｺﾞｼｯｸM-PRO" panose="020F0600000000000000" pitchFamily="50" charset="-128"/>
                </a:rPr>
                <a:t>ロータリーの公共イメージの向上</a:t>
              </a:r>
            </a:p>
            <a:p>
              <a:pPr algn="ctr" eaLnBrk="1" hangingPunct="1"/>
              <a:endParaRPr lang="ja-JP" altLang="en-US" sz="15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Rounded Rectangle 7"/>
            <p:cNvSpPr>
              <a:spLocks noChangeArrowheads="1"/>
            </p:cNvSpPr>
            <p:nvPr/>
          </p:nvSpPr>
          <p:spPr bwMode="auto">
            <a:xfrm>
              <a:off x="1859" y="96"/>
              <a:ext cx="1933" cy="1200"/>
            </a:xfrm>
            <a:prstGeom prst="roundRect">
              <a:avLst>
                <a:gd name="adj" fmla="val 16667"/>
              </a:avLst>
            </a:prstGeom>
            <a:gradFill rotWithShape="1">
              <a:gsLst>
                <a:gs pos="0">
                  <a:srgbClr val="94CF84"/>
                </a:gs>
                <a:gs pos="100000">
                  <a:srgbClr val="31A212"/>
                </a:gs>
              </a:gsLst>
              <a:lin ang="5400000" scaled="1"/>
            </a:gra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CC9900"/>
                  </a:solidFill>
                  <a:round/>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ja-JP" altLang="en-US" sz="1500" b="1" dirty="0">
                  <a:solidFill>
                    <a:schemeClr val="bg1"/>
                  </a:solidFill>
                  <a:latin typeface="HG丸ｺﾞｼｯｸM-PRO" panose="020F0600000000000000" pitchFamily="50" charset="-128"/>
                  <a:ea typeface="HG丸ｺﾞｼｯｸM-PRO" panose="020F0600000000000000" pitchFamily="50" charset="-128"/>
                </a:rPr>
                <a:t>財団プログラムとその手続きを簡素化</a:t>
              </a:r>
              <a:endParaRPr lang="en-US" altLang="ja-JP" sz="1500" b="1" dirty="0">
                <a:solidFill>
                  <a:schemeClr val="bg1"/>
                </a:solidFill>
                <a:latin typeface="HG丸ｺﾞｼｯｸM-PRO" panose="020F0600000000000000" pitchFamily="50" charset="-128"/>
                <a:ea typeface="HG丸ｺﾞｼｯｸM-PRO" panose="020F0600000000000000" pitchFamily="50" charset="-128"/>
              </a:endParaRPr>
            </a:p>
            <a:p>
              <a:pPr eaLnBrk="1" hangingPunct="1"/>
              <a:r>
                <a:rPr lang="ja-JP" altLang="en-US" sz="1050" b="1" dirty="0">
                  <a:solidFill>
                    <a:srgbClr val="002060"/>
                  </a:solidFill>
                  <a:latin typeface="HG丸ｺﾞｼｯｸM-PRO" panose="020F0600000000000000" pitchFamily="50" charset="-128"/>
                  <a:ea typeface="HG丸ｺﾞｼｯｸM-PRO" panose="020F0600000000000000" pitchFamily="50" charset="-128"/>
                </a:rPr>
                <a:t>補助金の事務処理を簡素化</a:t>
              </a:r>
            </a:p>
          </p:txBody>
        </p:sp>
        <p:sp>
          <p:nvSpPr>
            <p:cNvPr id="7" name="Rounded Rectangle 7"/>
            <p:cNvSpPr>
              <a:spLocks noChangeArrowheads="1"/>
            </p:cNvSpPr>
            <p:nvPr/>
          </p:nvSpPr>
          <p:spPr bwMode="auto">
            <a:xfrm>
              <a:off x="3816" y="1477"/>
              <a:ext cx="1724" cy="1200"/>
            </a:xfrm>
            <a:prstGeom prst="roundRect">
              <a:avLst>
                <a:gd name="adj" fmla="val 16667"/>
              </a:avLst>
            </a:prstGeom>
            <a:gradFill rotWithShape="1">
              <a:gsLst>
                <a:gs pos="0">
                  <a:srgbClr val="CD86C3"/>
                </a:gs>
                <a:gs pos="100000">
                  <a:srgbClr val="9E168B"/>
                </a:gs>
              </a:gsLst>
              <a:lin ang="5400000" scaled="1"/>
            </a:gra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CC9900"/>
                  </a:solidFill>
                  <a:round/>
                  <a:headEnd/>
                  <a:tailEnd/>
                </a14:hiddenLine>
              </a:ext>
            </a:extLst>
          </p:spPr>
          <p:txBody>
            <a:bodyPr tIns="240030" bIns="24003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ja-JP" altLang="en-US" sz="1500" dirty="0">
                  <a:solidFill>
                    <a:schemeClr val="bg1"/>
                  </a:solidFill>
                  <a:latin typeface="HG丸ｺﾞｼｯｸM-PRO" panose="020F0600000000000000" pitchFamily="50" charset="-128"/>
                  <a:ea typeface="ヒラギノ角ゴ Pro W3" pitchFamily="1" charset="-128"/>
                </a:rPr>
                <a:t> </a:t>
              </a:r>
              <a:r>
                <a:rPr lang="ja-JP" altLang="en-US" sz="1500" b="1" dirty="0">
                  <a:solidFill>
                    <a:schemeClr val="bg1"/>
                  </a:solidFill>
                  <a:latin typeface="HG丸ｺﾞｼｯｸM-PRO" panose="020F0600000000000000" pitchFamily="50" charset="-128"/>
                  <a:ea typeface="HG丸ｺﾞｼｯｸM-PRO" panose="020F0600000000000000" pitchFamily="50" charset="-128"/>
                </a:rPr>
                <a:t>的を絞った</a:t>
              </a:r>
              <a:r>
                <a:rPr lang="en-US" altLang="ja-JP" sz="1500" dirty="0">
                  <a:solidFill>
                    <a:schemeClr val="bg1"/>
                  </a:solidFill>
                  <a:latin typeface="HG丸ｺﾞｼｯｸM-PRO" panose="020F0600000000000000" pitchFamily="50" charset="-128"/>
                  <a:ea typeface="HG丸ｺﾞｼｯｸM-PRO" panose="020F0600000000000000" pitchFamily="50" charset="-128"/>
                </a:rPr>
                <a:t/>
              </a:r>
              <a:br>
                <a:rPr lang="en-US" altLang="ja-JP" sz="1500" dirty="0">
                  <a:solidFill>
                    <a:schemeClr val="bg1"/>
                  </a:solidFill>
                  <a:latin typeface="HG丸ｺﾞｼｯｸM-PRO" panose="020F0600000000000000" pitchFamily="50" charset="-128"/>
                  <a:ea typeface="HG丸ｺﾞｼｯｸM-PRO" panose="020F0600000000000000" pitchFamily="50" charset="-128"/>
                </a:rPr>
              </a:br>
              <a:r>
                <a:rPr lang="ja-JP" altLang="en-US" sz="1500" b="1" dirty="0">
                  <a:solidFill>
                    <a:schemeClr val="bg1"/>
                  </a:solidFill>
                  <a:latin typeface="HG丸ｺﾞｼｯｸM-PRO" panose="020F0600000000000000" pitchFamily="50" charset="-128"/>
                  <a:ea typeface="HG丸ｺﾞｼｯｸM-PRO" panose="020F0600000000000000" pitchFamily="50" charset="-128"/>
                </a:rPr>
                <a:t>奉仕活動</a:t>
              </a:r>
            </a:p>
            <a:p>
              <a:pPr algn="ctr" eaLnBrk="1" hangingPunct="1"/>
              <a:r>
                <a:rPr lang="ja-JP" altLang="en-US" sz="1050" b="1" dirty="0">
                  <a:solidFill>
                    <a:srgbClr val="002060"/>
                  </a:solidFill>
                  <a:latin typeface="HG丸ｺﾞｼｯｸM-PRO" panose="020F0600000000000000" pitchFamily="50" charset="-128"/>
                  <a:ea typeface="ヒラギノ角ゴ Pro W3" pitchFamily="1" charset="-128"/>
                </a:rPr>
                <a:t>ロータリアンの活動</a:t>
              </a:r>
            </a:p>
          </p:txBody>
        </p:sp>
        <p:sp>
          <p:nvSpPr>
            <p:cNvPr id="8" name="Rounded Rectangle 7"/>
            <p:cNvSpPr>
              <a:spLocks noChangeArrowheads="1"/>
            </p:cNvSpPr>
            <p:nvPr/>
          </p:nvSpPr>
          <p:spPr bwMode="auto">
            <a:xfrm>
              <a:off x="3309" y="2874"/>
              <a:ext cx="1917" cy="1200"/>
            </a:xfrm>
            <a:prstGeom prst="roundRect">
              <a:avLst>
                <a:gd name="adj" fmla="val 16667"/>
              </a:avLst>
            </a:prstGeom>
            <a:gradFill rotWithShape="1">
              <a:gsLst>
                <a:gs pos="0">
                  <a:srgbClr val="7CD4D8"/>
                </a:gs>
                <a:gs pos="100000">
                  <a:srgbClr val="01ABB3"/>
                </a:gs>
              </a:gsLst>
              <a:lin ang="5400000" scaled="1"/>
            </a:gra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CC9900"/>
                  </a:solidFill>
                  <a:round/>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ja-JP" altLang="en-US" sz="1500" b="1" dirty="0">
                  <a:solidFill>
                    <a:schemeClr val="bg1"/>
                  </a:solidFill>
                  <a:latin typeface="HG丸ｺﾞｼｯｸM-PRO" panose="020F0600000000000000" pitchFamily="50" charset="-128"/>
                  <a:ea typeface="HG丸ｺﾞｼｯｸM-PRO" panose="020F0600000000000000" pitchFamily="50" charset="-128"/>
                </a:rPr>
                <a:t>地元・海外両方の奉仕活動の支援</a:t>
              </a:r>
            </a:p>
            <a:p>
              <a:pPr algn="ctr" eaLnBrk="1" hangingPunct="1"/>
              <a:endParaRPr lang="ja-JP" altLang="en-US" sz="1050" b="1" dirty="0">
                <a:solidFill>
                  <a:schemeClr val="bg1"/>
                </a:solidFill>
                <a:latin typeface="HG丸ｺﾞｼｯｸM-PRO" panose="020F0600000000000000" pitchFamily="50" charset="-128"/>
                <a:ea typeface="ヒラギノ角ゴ Pro W3" pitchFamily="1" charset="-128"/>
              </a:endParaRPr>
            </a:p>
          </p:txBody>
        </p:sp>
        <p:sp>
          <p:nvSpPr>
            <p:cNvPr id="9" name="Rounded Rectangle 7"/>
            <p:cNvSpPr>
              <a:spLocks noChangeArrowheads="1"/>
            </p:cNvSpPr>
            <p:nvPr/>
          </p:nvSpPr>
          <p:spPr bwMode="auto">
            <a:xfrm>
              <a:off x="662" y="2853"/>
              <a:ext cx="1719" cy="1200"/>
            </a:xfrm>
            <a:prstGeom prst="roundRect">
              <a:avLst>
                <a:gd name="adj" fmla="val 16667"/>
              </a:avLst>
            </a:prstGeom>
            <a:gradFill rotWithShape="1">
              <a:gsLst>
                <a:gs pos="0">
                  <a:srgbClr val="D87B7B"/>
                </a:gs>
                <a:gs pos="100000">
                  <a:srgbClr val="B40000"/>
                </a:gs>
              </a:gsLst>
              <a:lin ang="5400000" scaled="1"/>
            </a:gradFill>
            <a:ln>
              <a:noFill/>
            </a:ln>
            <a:effectLst>
              <a:outerShdw dist="20000" dir="5400000" rotWithShape="0">
                <a:srgbClr val="000000">
                  <a:alpha val="37999"/>
                </a:srgbClr>
              </a:outerShdw>
            </a:effectLst>
            <a:extLst>
              <a:ext uri="{91240B29-F687-4F45-9708-019B960494DF}">
                <a14:hiddenLine xmlns:a14="http://schemas.microsoft.com/office/drawing/2010/main" w="9525" algn="ctr">
                  <a:solidFill>
                    <a:srgbClr val="CC9900"/>
                  </a:solidFill>
                  <a:round/>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ja-JP" altLang="en-US" sz="1500" b="1" dirty="0">
                  <a:solidFill>
                    <a:schemeClr val="bg1"/>
                  </a:solidFill>
                  <a:latin typeface="HG丸ｺﾞｼｯｸM-PRO" panose="020F0600000000000000" pitchFamily="50" charset="-128"/>
                  <a:ea typeface="HG丸ｺﾞｼｯｸM-PRO" panose="020F0600000000000000" pitchFamily="50" charset="-128"/>
                </a:rPr>
                <a:t>地区の決定権を広げる</a:t>
              </a:r>
              <a:endParaRPr lang="en-US" altLang="ja-JP" sz="1500" b="1" dirty="0">
                <a:solidFill>
                  <a:schemeClr val="bg1"/>
                </a:solidFill>
                <a:latin typeface="HG丸ｺﾞｼｯｸM-PRO" panose="020F0600000000000000" pitchFamily="50" charset="-128"/>
                <a:ea typeface="HG丸ｺﾞｼｯｸM-PRO" panose="020F0600000000000000" pitchFamily="50" charset="-128"/>
              </a:endParaRPr>
            </a:p>
            <a:p>
              <a:pPr algn="ctr" eaLnBrk="1" hangingPunct="1"/>
              <a:r>
                <a:rPr lang="en-US" altLang="ja-JP" sz="1050" b="1" dirty="0">
                  <a:solidFill>
                    <a:srgbClr val="002060"/>
                  </a:solidFill>
                  <a:latin typeface="HG丸ｺﾞｼｯｸM-PRO" panose="020F0600000000000000" pitchFamily="50" charset="-128"/>
                  <a:ea typeface="HG丸ｺﾞｼｯｸM-PRO" panose="020F0600000000000000" pitchFamily="50" charset="-128"/>
                </a:rPr>
                <a:t>DDF</a:t>
              </a:r>
              <a:r>
                <a:rPr lang="ja-JP" altLang="en-US" sz="1050" b="1" dirty="0">
                  <a:solidFill>
                    <a:srgbClr val="002060"/>
                  </a:solidFill>
                  <a:latin typeface="HG丸ｺﾞｼｯｸM-PRO" panose="020F0600000000000000" pitchFamily="50" charset="-128"/>
                  <a:ea typeface="HG丸ｺﾞｼｯｸM-PRO" panose="020F0600000000000000" pitchFamily="50" charset="-128"/>
                </a:rPr>
                <a:t>の使用に関する決定</a:t>
              </a:r>
            </a:p>
            <a:p>
              <a:pPr algn="ctr" eaLnBrk="1" hangingPunct="1"/>
              <a:endParaRPr lang="ja-JP" altLang="en-US" sz="1050" b="1" dirty="0">
                <a:solidFill>
                  <a:schemeClr val="bg1"/>
                </a:solidFill>
                <a:latin typeface="HG丸ｺﾞｼｯｸM-PRO" panose="020F0600000000000000" pitchFamily="50" charset="-128"/>
                <a:ea typeface="ヒラギノ角ゴ Pro W3" pitchFamily="1" charset="-128"/>
              </a:endParaRPr>
            </a:p>
          </p:txBody>
        </p:sp>
        <p:grpSp>
          <p:nvGrpSpPr>
            <p:cNvPr id="10" name="Group 17"/>
            <p:cNvGrpSpPr>
              <a:grpSpLocks/>
            </p:cNvGrpSpPr>
            <p:nvPr/>
          </p:nvGrpSpPr>
          <p:grpSpPr bwMode="auto">
            <a:xfrm>
              <a:off x="1757" y="1106"/>
              <a:ext cx="2163" cy="2142"/>
              <a:chOff x="2861" y="674"/>
              <a:chExt cx="2163" cy="2142"/>
            </a:xfrm>
          </p:grpSpPr>
          <p:sp>
            <p:nvSpPr>
              <p:cNvPr id="11" name="Oval 18"/>
              <p:cNvSpPr>
                <a:spLocks noChangeArrowheads="1"/>
              </p:cNvSpPr>
              <p:nvPr/>
            </p:nvSpPr>
            <p:spPr bwMode="auto">
              <a:xfrm>
                <a:off x="2861" y="674"/>
                <a:ext cx="2163" cy="2142"/>
              </a:xfrm>
              <a:prstGeom prst="ellipse">
                <a:avLst/>
              </a:prstGeom>
              <a:gradFill rotWithShape="1">
                <a:gsLst>
                  <a:gs pos="0">
                    <a:srgbClr val="FFE682"/>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ja-JP" altLang="en-US" sz="1350" dirty="0">
                  <a:ea typeface="HG丸ｺﾞｼｯｸM-PRO" panose="020F0600000000000000" pitchFamily="50" charset="-128"/>
                </a:endParaRPr>
              </a:p>
            </p:txBody>
          </p:sp>
          <p:sp>
            <p:nvSpPr>
              <p:cNvPr id="12" name="TextBox 3"/>
              <p:cNvSpPr txBox="1">
                <a:spLocks noChangeArrowheads="1"/>
              </p:cNvSpPr>
              <p:nvPr/>
            </p:nvSpPr>
            <p:spPr bwMode="auto">
              <a:xfrm>
                <a:off x="3072" y="1488"/>
                <a:ext cx="1824"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ja-JP" altLang="en-US" sz="1500" b="1" dirty="0">
                    <a:solidFill>
                      <a:srgbClr val="C00000"/>
                    </a:solidFill>
                    <a:latin typeface="HG丸ｺﾞｼｯｸM-PRO" panose="020F0600000000000000" pitchFamily="50" charset="-128"/>
                    <a:ea typeface="HG丸ｺﾞｼｯｸM-PRO" panose="020F0600000000000000" pitchFamily="50" charset="-128"/>
                  </a:rPr>
                  <a:t>ロータリー財団の新しい補助金</a:t>
                </a:r>
              </a:p>
            </p:txBody>
          </p:sp>
        </p:grpSp>
      </p:grpSp>
    </p:spTree>
    <p:extLst>
      <p:ext uri="{BB962C8B-B14F-4D97-AF65-F5344CB8AC3E}">
        <p14:creationId xmlns:p14="http://schemas.microsoft.com/office/powerpoint/2010/main" val="2928738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B726825-653C-49B6-AF68-9A6086A2F047}"/>
              </a:ext>
            </a:extLst>
          </p:cNvPr>
          <p:cNvSpPr>
            <a:spLocks noGrp="1"/>
          </p:cNvSpPr>
          <p:nvPr>
            <p:ph type="title"/>
          </p:nvPr>
        </p:nvSpPr>
        <p:spPr>
          <a:xfrm>
            <a:off x="719417" y="950843"/>
            <a:ext cx="7705165" cy="1140548"/>
          </a:xfrm>
          <a:ln w="38100">
            <a:solidFill>
              <a:srgbClr val="0070C0"/>
            </a:solidFill>
          </a:ln>
        </p:spPr>
        <p:txBody>
          <a:bodyPr>
            <a:normAutofit/>
          </a:bodyPr>
          <a:lstStyle/>
          <a:p>
            <a:pPr algn="ctr"/>
            <a:r>
              <a:rPr lang="ja-JP" altLang="en-US" sz="2400" b="1" dirty="0"/>
              <a:t>　　</a:t>
            </a:r>
            <a:r>
              <a:rPr lang="ja-JP" altLang="en-US" sz="2400" b="1" dirty="0">
                <a:latin typeface="HG丸ｺﾞｼｯｸM-PRO" panose="020F0600000000000000" pitchFamily="50" charset="-128"/>
                <a:ea typeface="HG丸ｺﾞｼｯｸM-PRO" panose="020F0600000000000000" pitchFamily="50" charset="-128"/>
              </a:rPr>
              <a:t>岐阜加納ロータリークラブ　</a:t>
            </a:r>
            <a:r>
              <a:rPr lang="ja-JP" altLang="en-US" sz="900" b="1" dirty="0">
                <a:latin typeface="HG丸ｺﾞｼｯｸM-PRO" panose="020F0600000000000000" pitchFamily="50" charset="-128"/>
                <a:ea typeface="HG丸ｺﾞｼｯｸM-PRO" panose="020F0600000000000000" pitchFamily="50" charset="-128"/>
              </a:rPr>
              <a:t/>
            </a:r>
            <a:br>
              <a:rPr lang="ja-JP" altLang="en-US" sz="900" b="1" dirty="0">
                <a:latin typeface="HG丸ｺﾞｼｯｸM-PRO" panose="020F0600000000000000" pitchFamily="50" charset="-128"/>
                <a:ea typeface="HG丸ｺﾞｼｯｸM-PRO" panose="020F0600000000000000" pitchFamily="50" charset="-128"/>
              </a:rPr>
            </a:br>
            <a:r>
              <a:rPr lang="en-US" altLang="ja-JP" sz="900" b="1" dirty="0">
                <a:latin typeface="HG丸ｺﾞｼｯｸM-PRO" panose="020F0600000000000000" pitchFamily="50" charset="-128"/>
                <a:ea typeface="HG丸ｺﾞｼｯｸM-PRO" panose="020F0600000000000000" pitchFamily="50" charset="-128"/>
              </a:rPr>
              <a:t/>
            </a:r>
            <a:br>
              <a:rPr lang="en-US" altLang="ja-JP" sz="900" b="1" dirty="0">
                <a:latin typeface="HG丸ｺﾞｼｯｸM-PRO" panose="020F0600000000000000" pitchFamily="50" charset="-128"/>
                <a:ea typeface="HG丸ｺﾞｼｯｸM-PRO" panose="020F0600000000000000" pitchFamily="50" charset="-128"/>
              </a:rPr>
            </a:br>
            <a:r>
              <a:rPr lang="ja-JP" altLang="en-US" sz="2400" b="1" dirty="0">
                <a:latin typeface="HG丸ｺﾞｼｯｸM-PRO" panose="020F0600000000000000" pitchFamily="50" charset="-128"/>
                <a:ea typeface="HG丸ｺﾞｼｯｸM-PRO" panose="020F0600000000000000" pitchFamily="50" charset="-128"/>
              </a:rPr>
              <a:t>「クラビ病院に高度な救命機器を寄贈」 実施国 タイ　</a:t>
            </a:r>
          </a:p>
        </p:txBody>
      </p:sp>
      <p:sp>
        <p:nvSpPr>
          <p:cNvPr id="3" name="コンテンツ プレースホルダー 2"/>
          <p:cNvSpPr>
            <a:spLocks noGrp="1"/>
          </p:cNvSpPr>
          <p:nvPr>
            <p:ph idx="1"/>
          </p:nvPr>
        </p:nvSpPr>
        <p:spPr>
          <a:xfrm>
            <a:off x="389964" y="2307315"/>
            <a:ext cx="8364070" cy="3932845"/>
          </a:xfrm>
        </p:spPr>
        <p:txBody>
          <a:bodyPr>
            <a:normAutofit lnSpcReduction="10000"/>
          </a:bodyPr>
          <a:lstStyle/>
          <a:p>
            <a:pPr marL="0" indent="0">
              <a:buNone/>
            </a:pPr>
            <a:r>
              <a:rPr lang="ja-JP" altLang="en-US" sz="2400" b="1" dirty="0"/>
              <a:t>　　　</a:t>
            </a:r>
            <a:endParaRPr lang="ja-JP" altLang="en-US" sz="1800" dirty="0"/>
          </a:p>
          <a:p>
            <a:pPr marL="0" lvl="0" indent="0">
              <a:buNone/>
              <a:defRPr/>
            </a:pPr>
            <a:r>
              <a:rPr lang="en-US" altLang="ja-JP" dirty="0">
                <a:solidFill>
                  <a:prstClr val="black"/>
                </a:solidFill>
                <a:latin typeface="HG丸ｺﾞｼｯｸM-PRO" panose="020F0600000000000000" pitchFamily="50" charset="-128"/>
              </a:rPr>
              <a:t>1</a:t>
            </a:r>
            <a:r>
              <a:rPr lang="ja-JP" altLang="en-US" dirty="0">
                <a:solidFill>
                  <a:prstClr val="black"/>
                </a:solidFill>
                <a:latin typeface="HG丸ｺﾞｼｯｸM-PRO" panose="020F0600000000000000" pitchFamily="50" charset="-128"/>
              </a:rPr>
              <a:t>　ビデオ喉頭鏡（病院向け）　  </a:t>
            </a:r>
            <a:r>
              <a:rPr lang="en-US" altLang="ja-JP" dirty="0">
                <a:solidFill>
                  <a:prstClr val="black"/>
                </a:solidFill>
                <a:latin typeface="HG丸ｺﾞｼｯｸM-PRO" panose="020F0600000000000000" pitchFamily="50" charset="-128"/>
              </a:rPr>
              <a:t>17,742</a:t>
            </a:r>
            <a:r>
              <a:rPr lang="ja-JP" altLang="en-US" dirty="0">
                <a:solidFill>
                  <a:prstClr val="black"/>
                </a:solidFill>
                <a:latin typeface="HG丸ｺﾞｼｯｸM-PRO" panose="020F0600000000000000" pitchFamily="50" charset="-128"/>
              </a:rPr>
              <a:t>ドル</a:t>
            </a:r>
            <a:endParaRPr lang="en-US" altLang="ja-JP" dirty="0">
              <a:solidFill>
                <a:prstClr val="black"/>
              </a:solidFill>
              <a:latin typeface="HG丸ｺﾞｼｯｸM-PRO" panose="020F0600000000000000" pitchFamily="50" charset="-128"/>
            </a:endParaRPr>
          </a:p>
          <a:p>
            <a:pPr marL="0" lvl="0" indent="0">
              <a:buNone/>
              <a:defRPr/>
            </a:pPr>
            <a:r>
              <a:rPr lang="en-US" altLang="ja-JP" dirty="0">
                <a:solidFill>
                  <a:prstClr val="black"/>
                </a:solidFill>
                <a:latin typeface="HG丸ｺﾞｼｯｸM-PRO" panose="020F0600000000000000" pitchFamily="50" charset="-128"/>
              </a:rPr>
              <a:t>2</a:t>
            </a:r>
            <a:r>
              <a:rPr lang="ja-JP" altLang="en-US" dirty="0">
                <a:solidFill>
                  <a:prstClr val="black"/>
                </a:solidFill>
                <a:latin typeface="HG丸ｺﾞｼｯｸM-PRO" panose="020F0600000000000000" pitchFamily="50" charset="-128"/>
              </a:rPr>
              <a:t>　除細動器　　（病院向け）　  </a:t>
            </a:r>
            <a:r>
              <a:rPr lang="en-US" altLang="ja-JP" dirty="0">
                <a:solidFill>
                  <a:prstClr val="black"/>
                </a:solidFill>
                <a:latin typeface="HG丸ｺﾞｼｯｸM-PRO" panose="020F0600000000000000" pitchFamily="50" charset="-128"/>
              </a:rPr>
              <a:t>12,097</a:t>
            </a:r>
            <a:r>
              <a:rPr lang="ja-JP" altLang="en-US" dirty="0">
                <a:solidFill>
                  <a:prstClr val="black"/>
                </a:solidFill>
                <a:latin typeface="HG丸ｺﾞｼｯｸM-PRO" panose="020F0600000000000000" pitchFamily="50" charset="-128"/>
              </a:rPr>
              <a:t>ドル</a:t>
            </a:r>
            <a:endParaRPr lang="en-US" altLang="ja-JP" dirty="0">
              <a:solidFill>
                <a:prstClr val="black"/>
              </a:solidFill>
              <a:latin typeface="HG丸ｺﾞｼｯｸM-PRO" panose="020F0600000000000000" pitchFamily="50" charset="-128"/>
            </a:endParaRPr>
          </a:p>
          <a:p>
            <a:pPr marL="0" lvl="0" indent="0">
              <a:buNone/>
              <a:defRPr/>
            </a:pPr>
            <a:r>
              <a:rPr lang="en-US" altLang="ja-JP" dirty="0">
                <a:solidFill>
                  <a:prstClr val="black"/>
                </a:solidFill>
                <a:latin typeface="HG丸ｺﾞｼｯｸM-PRO" panose="020F0600000000000000" pitchFamily="50" charset="-128"/>
              </a:rPr>
              <a:t>3</a:t>
            </a:r>
            <a:r>
              <a:rPr lang="ja-JP" altLang="en-US" dirty="0">
                <a:solidFill>
                  <a:prstClr val="black"/>
                </a:solidFill>
                <a:latin typeface="HG丸ｺﾞｼｯｸM-PRO" panose="020F0600000000000000" pitchFamily="50" charset="-128"/>
              </a:rPr>
              <a:t>　ＡＥＤ２台　（一般向け）       </a:t>
            </a:r>
            <a:r>
              <a:rPr lang="en-US" altLang="ja-JP" dirty="0">
                <a:solidFill>
                  <a:prstClr val="black"/>
                </a:solidFill>
                <a:latin typeface="HG丸ｺﾞｼｯｸM-PRO" panose="020F0600000000000000" pitchFamily="50" charset="-128"/>
              </a:rPr>
              <a:t>4,516</a:t>
            </a:r>
            <a:r>
              <a:rPr lang="ja-JP" altLang="en-US" dirty="0">
                <a:solidFill>
                  <a:prstClr val="black"/>
                </a:solidFill>
                <a:latin typeface="HG丸ｺﾞｼｯｸM-PRO" panose="020F0600000000000000" pitchFamily="50" charset="-128"/>
              </a:rPr>
              <a:t>ドル</a:t>
            </a:r>
            <a:endParaRPr lang="en-US" altLang="ja-JP" dirty="0">
              <a:solidFill>
                <a:prstClr val="black"/>
              </a:solidFill>
              <a:latin typeface="HG丸ｺﾞｼｯｸM-PRO" panose="020F0600000000000000" pitchFamily="50" charset="-128"/>
            </a:endParaRPr>
          </a:p>
          <a:p>
            <a:pPr marL="0" indent="0">
              <a:buNone/>
              <a:defRPr/>
            </a:pPr>
            <a:r>
              <a:rPr lang="en-US" altLang="ja-JP" dirty="0">
                <a:solidFill>
                  <a:prstClr val="black"/>
                </a:solidFill>
                <a:latin typeface="HG丸ｺﾞｼｯｸM-PRO" panose="020F0600000000000000" pitchFamily="50" charset="-128"/>
              </a:rPr>
              <a:t>4</a:t>
            </a:r>
            <a:r>
              <a:rPr lang="ja-JP" altLang="en-US" dirty="0">
                <a:solidFill>
                  <a:prstClr val="black"/>
                </a:solidFill>
                <a:latin typeface="HG丸ｺﾞｼｯｸM-PRO" panose="020F0600000000000000" pitchFamily="50" charset="-128"/>
              </a:rPr>
              <a:t>　３種類の</a:t>
            </a:r>
            <a:r>
              <a:rPr lang="ja-JP" altLang="en-US" b="1" dirty="0">
                <a:solidFill>
                  <a:srgbClr val="00B0F0"/>
                </a:solidFill>
                <a:latin typeface="HG丸ｺﾞｼｯｸM-PRO" panose="020F0600000000000000" pitchFamily="50" charset="-128"/>
              </a:rPr>
              <a:t>研修プログラム</a:t>
            </a:r>
            <a:r>
              <a:rPr lang="ja-JP" altLang="en-US" dirty="0" smtClean="0">
                <a:solidFill>
                  <a:prstClr val="black"/>
                </a:solidFill>
                <a:latin typeface="HG丸ｺﾞｼｯｸM-PRO" panose="020F0600000000000000" pitchFamily="50" charset="-128"/>
              </a:rPr>
              <a:t>実施</a:t>
            </a:r>
            <a:endParaRPr lang="en-US" altLang="ja-JP" dirty="0" smtClean="0">
              <a:solidFill>
                <a:prstClr val="black"/>
              </a:solidFill>
              <a:latin typeface="HG丸ｺﾞｼｯｸM-PRO" panose="020F0600000000000000" pitchFamily="50" charset="-128"/>
            </a:endParaRPr>
          </a:p>
          <a:p>
            <a:pPr marL="0" indent="0">
              <a:buNone/>
              <a:defRPr/>
            </a:pPr>
            <a:r>
              <a:rPr lang="ja-JP" altLang="en-US" dirty="0">
                <a:solidFill>
                  <a:prstClr val="black"/>
                </a:solidFill>
                <a:latin typeface="HG丸ｺﾞｼｯｸM-PRO" panose="020F0600000000000000" pitchFamily="50" charset="-128"/>
              </a:rPr>
              <a:t>　</a:t>
            </a:r>
            <a:r>
              <a:rPr lang="ja-JP" altLang="en-US" dirty="0" smtClean="0">
                <a:solidFill>
                  <a:prstClr val="black"/>
                </a:solidFill>
                <a:latin typeface="HG丸ｺﾞｼｯｸM-PRO" panose="020F0600000000000000" pitchFamily="50" charset="-128"/>
              </a:rPr>
              <a:t>　　　　</a:t>
            </a:r>
            <a:r>
              <a:rPr lang="en-US" altLang="ja-JP" dirty="0" smtClean="0">
                <a:solidFill>
                  <a:prstClr val="black"/>
                </a:solidFill>
                <a:latin typeface="HG丸ｺﾞｼｯｸM-PRO" panose="020F0600000000000000" pitchFamily="50" charset="-128"/>
              </a:rPr>
              <a:t>(</a:t>
            </a:r>
            <a:r>
              <a:rPr lang="ja-JP" altLang="en-US" dirty="0">
                <a:solidFill>
                  <a:prstClr val="black"/>
                </a:solidFill>
                <a:latin typeface="HG丸ｺﾞｼｯｸM-PRO" panose="020F0600000000000000" pitchFamily="50" charset="-128"/>
              </a:rPr>
              <a:t>医療従事者・一般市民）</a:t>
            </a:r>
            <a:r>
              <a:rPr lang="en-US" altLang="ja-JP" dirty="0">
                <a:solidFill>
                  <a:prstClr val="black"/>
                </a:solidFill>
                <a:latin typeface="HG丸ｺﾞｼｯｸM-PRO" panose="020F0600000000000000" pitchFamily="50" charset="-128"/>
              </a:rPr>
              <a:t>1,548</a:t>
            </a:r>
            <a:r>
              <a:rPr lang="ja-JP" altLang="en-US" dirty="0">
                <a:solidFill>
                  <a:prstClr val="black"/>
                </a:solidFill>
                <a:latin typeface="HG丸ｺﾞｼｯｸM-PRO" panose="020F0600000000000000" pitchFamily="50" charset="-128"/>
              </a:rPr>
              <a:t>ドル</a:t>
            </a:r>
          </a:p>
          <a:p>
            <a:pPr marL="0" indent="0">
              <a:buNone/>
              <a:defRPr/>
            </a:pPr>
            <a:r>
              <a:rPr lang="en-US" altLang="ja-JP" dirty="0">
                <a:solidFill>
                  <a:prstClr val="black"/>
                </a:solidFill>
                <a:latin typeface="HG丸ｺﾞｼｯｸM-PRO" panose="020F0600000000000000" pitchFamily="50" charset="-128"/>
              </a:rPr>
              <a:t>5</a:t>
            </a:r>
            <a:r>
              <a:rPr lang="ja-JP" altLang="en-US" dirty="0">
                <a:solidFill>
                  <a:prstClr val="black"/>
                </a:solidFill>
                <a:latin typeface="HG丸ｺﾞｼｯｸM-PRO" panose="020F0600000000000000" pitchFamily="50" charset="-128"/>
              </a:rPr>
              <a:t>　モニタリングと評価　　　　</a:t>
            </a:r>
            <a:r>
              <a:rPr lang="ja-JP" altLang="en-US" dirty="0" smtClean="0">
                <a:solidFill>
                  <a:prstClr val="black"/>
                </a:solidFill>
                <a:latin typeface="HG丸ｺﾞｼｯｸM-PRO" panose="020F0600000000000000" pitchFamily="50" charset="-128"/>
              </a:rPr>
              <a:t>   </a:t>
            </a:r>
            <a:r>
              <a:rPr lang="ja-JP" altLang="en-US" dirty="0">
                <a:solidFill>
                  <a:prstClr val="black"/>
                </a:solidFill>
                <a:latin typeface="HG丸ｺﾞｼｯｸM-PRO" panose="020F0600000000000000" pitchFamily="50" charset="-128"/>
              </a:rPr>
              <a:t>　 　</a:t>
            </a:r>
            <a:r>
              <a:rPr lang="en-US" altLang="ja-JP" dirty="0">
                <a:solidFill>
                  <a:prstClr val="black"/>
                </a:solidFill>
                <a:latin typeface="HG丸ｺﾞｼｯｸM-PRO" panose="020F0600000000000000" pitchFamily="50" charset="-128"/>
              </a:rPr>
              <a:t>97</a:t>
            </a:r>
            <a:r>
              <a:rPr lang="ja-JP" altLang="en-US" dirty="0">
                <a:solidFill>
                  <a:prstClr val="black"/>
                </a:solidFill>
                <a:latin typeface="HG丸ｺﾞｼｯｸM-PRO" panose="020F0600000000000000" pitchFamily="50" charset="-128"/>
              </a:rPr>
              <a:t>ドル</a:t>
            </a:r>
            <a:endParaRPr lang="en-US" altLang="ja-JP" sz="600" dirty="0">
              <a:solidFill>
                <a:prstClr val="black"/>
              </a:solidFill>
              <a:latin typeface="HG丸ｺﾞｼｯｸM-PRO" panose="020F0600000000000000" pitchFamily="50" charset="-128"/>
            </a:endParaRPr>
          </a:p>
          <a:p>
            <a:pPr marL="0" indent="0">
              <a:buNone/>
              <a:defRPr/>
            </a:pPr>
            <a:endParaRPr lang="en-US" altLang="ja-JP" sz="600" dirty="0">
              <a:solidFill>
                <a:prstClr val="black"/>
              </a:solidFill>
              <a:latin typeface="HG丸ｺﾞｼｯｸM-PRO" panose="020F0600000000000000" pitchFamily="50" charset="-128"/>
            </a:endParaRPr>
          </a:p>
          <a:p>
            <a:pPr marL="0" indent="0">
              <a:buNone/>
              <a:defRPr/>
            </a:pPr>
            <a:r>
              <a:rPr lang="ja-JP" altLang="en-US" dirty="0">
                <a:solidFill>
                  <a:prstClr val="black"/>
                </a:solidFill>
                <a:latin typeface="HG丸ｺﾞｼｯｸM-PRO" panose="020F0600000000000000" pitchFamily="50" charset="-128"/>
              </a:rPr>
              <a:t>              合計                          </a:t>
            </a:r>
            <a:r>
              <a:rPr lang="ja-JP" altLang="en-US" dirty="0" smtClean="0">
                <a:solidFill>
                  <a:prstClr val="black"/>
                </a:solidFill>
                <a:latin typeface="HG丸ｺﾞｼｯｸM-PRO" panose="020F0600000000000000" pitchFamily="50" charset="-128"/>
              </a:rPr>
              <a:t>  </a:t>
            </a:r>
            <a:r>
              <a:rPr lang="en-US" altLang="ja-JP" dirty="0">
                <a:solidFill>
                  <a:prstClr val="black"/>
                </a:solidFill>
                <a:latin typeface="HG丸ｺﾞｼｯｸM-PRO" panose="020F0600000000000000" pitchFamily="50" charset="-128"/>
              </a:rPr>
              <a:t>36,000</a:t>
            </a:r>
            <a:r>
              <a:rPr lang="ja-JP" altLang="en-US" dirty="0">
                <a:solidFill>
                  <a:prstClr val="black"/>
                </a:solidFill>
                <a:latin typeface="HG丸ｺﾞｼｯｸM-PRO" panose="020F0600000000000000" pitchFamily="50" charset="-128"/>
              </a:rPr>
              <a:t>ドル</a:t>
            </a:r>
            <a:endParaRPr lang="en-US" altLang="ja-JP" dirty="0">
              <a:solidFill>
                <a:prstClr val="black"/>
              </a:solidFill>
              <a:latin typeface="HG丸ｺﾞｼｯｸM-PRO" panose="020F0600000000000000" pitchFamily="50" charset="-128"/>
            </a:endParaRPr>
          </a:p>
          <a:p>
            <a:pPr marL="0" indent="0">
              <a:buNone/>
            </a:pPr>
            <a:endParaRPr lang="en-US" altLang="ja-JP" dirty="0">
              <a:latin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D9BF9AF0-11B8-4022-87B8-A06825183306}" type="slidenum">
              <a:rPr kumimoji="1" lang="ja-JP" altLang="en-US" smtClean="0"/>
              <a:t>20</a:t>
            </a:fld>
            <a:endParaRPr kumimoji="1" lang="ja-JP" altLang="en-US"/>
          </a:p>
        </p:txBody>
      </p:sp>
      <p:sp>
        <p:nvSpPr>
          <p:cNvPr id="6" name="タイトル 1">
            <a:extLst>
              <a:ext uri="{FF2B5EF4-FFF2-40B4-BE49-F238E27FC236}">
                <a16:creationId xmlns:a16="http://schemas.microsoft.com/office/drawing/2014/main" id="{E734AD20-E9BC-48BF-B620-F6BF8C8FE8CD}"/>
              </a:ext>
            </a:extLst>
          </p:cNvPr>
          <p:cNvSpPr txBox="1">
            <a:spLocks/>
          </p:cNvSpPr>
          <p:nvPr/>
        </p:nvSpPr>
        <p:spPr>
          <a:xfrm>
            <a:off x="0" y="-34291"/>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プロジェクトの流れ</a:t>
            </a:r>
            <a:r>
              <a:rPr lang="ja-JP" altLang="en-US" sz="2400" dirty="0">
                <a:solidFill>
                  <a:prstClr val="white"/>
                </a:solidFill>
                <a:latin typeface="HG丸ｺﾞｼｯｸM-PRO" panose="020F0600000000000000" pitchFamily="50" charset="-128"/>
                <a:ea typeface="HG丸ｺﾞｼｯｸM-PRO" panose="020F0600000000000000" pitchFamily="50" charset="-128"/>
              </a:rPr>
              <a:t>　［岐阜加納ＲＣの利用例を参考に］</a:t>
            </a:r>
            <a:endParaRPr lang="ja-JP" altLang="en-US" sz="2400" b="1"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15423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24E14281-F6BC-42A8-94EA-D5E4484A0D6C}"/>
              </a:ext>
            </a:extLst>
          </p:cNvPr>
          <p:cNvSpPr>
            <a:spLocks noGrp="1"/>
          </p:cNvSpPr>
          <p:nvPr>
            <p:ph type="title"/>
          </p:nvPr>
        </p:nvSpPr>
        <p:spPr>
          <a:xfrm>
            <a:off x="773368" y="1318131"/>
            <a:ext cx="2277422" cy="484749"/>
          </a:xfrm>
          <a:ln w="38100">
            <a:solidFill>
              <a:srgbClr val="0070C0"/>
            </a:solidFill>
          </a:ln>
        </p:spPr>
        <p:txBody>
          <a:bodyPr>
            <a:normAutofit/>
          </a:bodyPr>
          <a:lstStyle/>
          <a:p>
            <a:pPr algn="ctr"/>
            <a:r>
              <a:rPr lang="ja-JP" altLang="en-US" sz="2400" b="1" dirty="0">
                <a:latin typeface="HG丸ｺﾞｼｯｸM-PRO" panose="020F0600000000000000" pitchFamily="50" charset="-128"/>
                <a:ea typeface="HG丸ｺﾞｼｯｸM-PRO" panose="020F0600000000000000" pitchFamily="50" charset="-128"/>
              </a:rPr>
              <a:t>除細動器</a:t>
            </a:r>
          </a:p>
        </p:txBody>
      </p:sp>
      <p:sp>
        <p:nvSpPr>
          <p:cNvPr id="3" name="コンテンツ プレースホルダー 2">
            <a:extLst>
              <a:ext uri="{FF2B5EF4-FFF2-40B4-BE49-F238E27FC236}">
                <a16:creationId xmlns:a16="http://schemas.microsoft.com/office/drawing/2014/main" id="{AFEE33B7-B298-4E54-9D8D-702BAAABD2DD}"/>
              </a:ext>
            </a:extLst>
          </p:cNvPr>
          <p:cNvSpPr>
            <a:spLocks noGrp="1"/>
          </p:cNvSpPr>
          <p:nvPr>
            <p:ph idx="1"/>
          </p:nvPr>
        </p:nvSpPr>
        <p:spPr>
          <a:xfrm>
            <a:off x="1779674" y="2215662"/>
            <a:ext cx="5584654" cy="3523633"/>
          </a:xfrm>
        </p:spPr>
        <p:txBody>
          <a:bodyPr>
            <a:normAutofit/>
          </a:bodyPr>
          <a:lstStyle/>
          <a:p>
            <a:pPr marL="0" indent="0">
              <a:lnSpc>
                <a:spcPct val="100000"/>
              </a:lnSpc>
              <a:buNone/>
            </a:pPr>
            <a:r>
              <a:rPr lang="ja-JP" altLang="en-US" sz="3000" dirty="0">
                <a:solidFill>
                  <a:srgbClr val="002060"/>
                </a:solidFill>
                <a:latin typeface="HG丸ｺﾞｼｯｸM-PRO" panose="020F0600000000000000" pitchFamily="50" charset="-128"/>
              </a:rPr>
              <a:t>　</a:t>
            </a:r>
            <a:endParaRPr lang="ja-JP" altLang="en-US" sz="2625" dirty="0">
              <a:latin typeface="HG丸ｺﾞｼｯｸM-PRO" panose="020F0600000000000000" pitchFamily="50" charset="-128"/>
            </a:endParaRPr>
          </a:p>
        </p:txBody>
      </p:sp>
      <p:pic>
        <p:nvPicPr>
          <p:cNvPr id="8" name="コンテンツ プレースホルダー 6">
            <a:extLst>
              <a:ext uri="{FF2B5EF4-FFF2-40B4-BE49-F238E27FC236}">
                <a16:creationId xmlns:a16="http://schemas.microsoft.com/office/drawing/2014/main" id="{25A86048-E9BF-434E-87B1-2D4C415E9E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860" y="2050796"/>
            <a:ext cx="2714813" cy="2171851"/>
          </a:xfrm>
          <a:prstGeom prst="rect">
            <a:avLst/>
          </a:prstGeom>
        </p:spPr>
      </p:pic>
      <p:sp>
        <p:nvSpPr>
          <p:cNvPr id="2" name="テキスト ボックス 1">
            <a:extLst>
              <a:ext uri="{FF2B5EF4-FFF2-40B4-BE49-F238E27FC236}">
                <a16:creationId xmlns:a16="http://schemas.microsoft.com/office/drawing/2014/main" id="{32923E60-9587-47E3-B322-BFFE0F82D0DF}"/>
              </a:ext>
            </a:extLst>
          </p:cNvPr>
          <p:cNvSpPr txBox="1"/>
          <p:nvPr/>
        </p:nvSpPr>
        <p:spPr>
          <a:xfrm>
            <a:off x="835419" y="4708113"/>
            <a:ext cx="5016357" cy="1200329"/>
          </a:xfrm>
          <a:prstGeom prst="rect">
            <a:avLst/>
          </a:prstGeom>
          <a:noFill/>
          <a:ln w="38100">
            <a:solidFill>
              <a:srgbClr val="0070C0"/>
            </a:solidFill>
          </a:ln>
        </p:spPr>
        <p:txBody>
          <a:bodyPr wrap="squar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cs typeface="+mj-cs"/>
              </a:rPr>
              <a:t>     自動体外式除細動器 </a:t>
            </a:r>
            <a:r>
              <a:rPr lang="en-US" altLang="ja-JP" sz="2400" b="1" dirty="0">
                <a:solidFill>
                  <a:prstClr val="black"/>
                </a:solidFill>
                <a:latin typeface="HG丸ｺﾞｼｯｸM-PRO" panose="020F0600000000000000" pitchFamily="50" charset="-128"/>
                <a:ea typeface="HG丸ｺﾞｼｯｸM-PRO" panose="020F0600000000000000" pitchFamily="50" charset="-128"/>
                <a:cs typeface="+mj-cs"/>
              </a:rPr>
              <a:t>(AED)    </a:t>
            </a:r>
          </a:p>
          <a:p>
            <a:r>
              <a:rPr lang="en-US" altLang="ja-JP" sz="2400" b="1" dirty="0">
                <a:solidFill>
                  <a:prstClr val="black"/>
                </a:solidFill>
                <a:latin typeface="HG丸ｺﾞｼｯｸM-PRO" panose="020F0600000000000000" pitchFamily="50" charset="-128"/>
                <a:ea typeface="HG丸ｺﾞｼｯｸM-PRO" panose="020F0600000000000000" pitchFamily="50" charset="-128"/>
                <a:cs typeface="+mj-cs"/>
              </a:rPr>
              <a:t> </a:t>
            </a:r>
            <a:r>
              <a:rPr lang="en-US" altLang="ja-JP" sz="2400" dirty="0">
                <a:solidFill>
                  <a:prstClr val="black"/>
                </a:solidFill>
                <a:latin typeface="HG丸ｺﾞｼｯｸM-PRO" panose="020F0600000000000000" pitchFamily="50" charset="-128"/>
                <a:ea typeface="HG丸ｺﾞｼｯｸM-PRO" panose="020F0600000000000000" pitchFamily="50" charset="-128"/>
                <a:cs typeface="+mj-cs"/>
              </a:rPr>
              <a:t>Automated External Defibrillator</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5A686865-EBD9-4E71-A056-2FDBF644B531}"/>
              </a:ext>
            </a:extLst>
          </p:cNvPr>
          <p:cNvPicPr>
            <a:picLocks noChangeAspect="1"/>
          </p:cNvPicPr>
          <p:nvPr/>
        </p:nvPicPr>
        <p:blipFill>
          <a:blip r:embed="rId4"/>
          <a:stretch>
            <a:fillRect/>
          </a:stretch>
        </p:blipFill>
        <p:spPr>
          <a:xfrm>
            <a:off x="5851776" y="3802118"/>
            <a:ext cx="2498815" cy="2498815"/>
          </a:xfrm>
          <a:prstGeom prst="rect">
            <a:avLst/>
          </a:prstGeom>
        </p:spPr>
      </p:pic>
      <p:pic>
        <p:nvPicPr>
          <p:cNvPr id="6" name="図 5">
            <a:extLst>
              <a:ext uri="{FF2B5EF4-FFF2-40B4-BE49-F238E27FC236}">
                <a16:creationId xmlns:a16="http://schemas.microsoft.com/office/drawing/2014/main" id="{9ADAAF3F-5F42-480A-8F49-765B8C57B2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1380434"/>
            <a:ext cx="3869012" cy="2765831"/>
          </a:xfrm>
          <a:prstGeom prst="rect">
            <a:avLst/>
          </a:prstGeom>
        </p:spPr>
      </p:pic>
      <p:sp>
        <p:nvSpPr>
          <p:cNvPr id="7" name="テキスト ボックス 6">
            <a:extLst>
              <a:ext uri="{FF2B5EF4-FFF2-40B4-BE49-F238E27FC236}">
                <a16:creationId xmlns:a16="http://schemas.microsoft.com/office/drawing/2014/main" id="{31B975D1-C92C-4FB8-93EE-C38BDCF0386D}"/>
              </a:ext>
            </a:extLst>
          </p:cNvPr>
          <p:cNvSpPr txBox="1"/>
          <p:nvPr/>
        </p:nvSpPr>
        <p:spPr>
          <a:xfrm>
            <a:off x="3976318" y="1808422"/>
            <a:ext cx="2207711" cy="461665"/>
          </a:xfrm>
          <a:prstGeom prst="rect">
            <a:avLst/>
          </a:prstGeom>
          <a:noFill/>
          <a:ln w="38100">
            <a:solidFill>
              <a:srgbClr val="0070C0"/>
            </a:solidFill>
          </a:ln>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 ビデオ喉頭鏡</a:t>
            </a:r>
          </a:p>
        </p:txBody>
      </p:sp>
      <p:sp>
        <p:nvSpPr>
          <p:cNvPr id="10" name="タイトル 1">
            <a:extLst>
              <a:ext uri="{FF2B5EF4-FFF2-40B4-BE49-F238E27FC236}">
                <a16:creationId xmlns:a16="http://schemas.microsoft.com/office/drawing/2014/main" id="{E734AD20-E9BC-48BF-B620-F6BF8C8FE8CD}"/>
              </a:ext>
            </a:extLst>
          </p:cNvPr>
          <p:cNvSpPr txBox="1">
            <a:spLocks/>
          </p:cNvSpPr>
          <p:nvPr/>
        </p:nvSpPr>
        <p:spPr>
          <a:xfrm>
            <a:off x="0" y="-34291"/>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a:t>
            </a:r>
            <a:r>
              <a:rPr lang="ja-JP" altLang="en-US" sz="2700" dirty="0" smtClean="0">
                <a:solidFill>
                  <a:prstClr val="white"/>
                </a:solidFill>
                <a:latin typeface="HG丸ｺﾞｼｯｸM-PRO" panose="020F0600000000000000" pitchFamily="50" charset="-128"/>
                <a:ea typeface="HG丸ｺﾞｼｯｸM-PRO" panose="020F0600000000000000" pitchFamily="50" charset="-128"/>
              </a:rPr>
              <a:t>寄贈品</a:t>
            </a:r>
            <a:endParaRPr lang="ja-JP" altLang="en-US" sz="2700" b="1"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55150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B726825-653C-49B6-AF68-9A6086A2F047}"/>
              </a:ext>
            </a:extLst>
          </p:cNvPr>
          <p:cNvSpPr>
            <a:spLocks noGrp="1"/>
          </p:cNvSpPr>
          <p:nvPr>
            <p:ph type="title"/>
          </p:nvPr>
        </p:nvSpPr>
        <p:spPr>
          <a:xfrm>
            <a:off x="626036" y="1107533"/>
            <a:ext cx="7705165" cy="594881"/>
          </a:xfrm>
          <a:ln w="38100">
            <a:solidFill>
              <a:srgbClr val="0070C0"/>
            </a:solidFill>
          </a:ln>
        </p:spPr>
        <p:txBody>
          <a:bodyPr>
            <a:normAutofit/>
          </a:bodyPr>
          <a:lstStyle/>
          <a:p>
            <a:pPr algn="ctr"/>
            <a:r>
              <a:rPr lang="ja-JP" altLang="en-US" sz="2400" b="1" dirty="0">
                <a:latin typeface="HG丸ｺﾞｼｯｸM-PRO" panose="020F0600000000000000" pitchFamily="50" charset="-128"/>
                <a:ea typeface="HG丸ｺﾞｼｯｸM-PRO" panose="020F0600000000000000" pitchFamily="50" charset="-128"/>
              </a:rPr>
              <a:t>研修プログラム実施の意味</a:t>
            </a:r>
          </a:p>
        </p:txBody>
      </p:sp>
      <p:sp>
        <p:nvSpPr>
          <p:cNvPr id="3" name="コンテンツ プレースホルダー 2"/>
          <p:cNvSpPr>
            <a:spLocks noGrp="1"/>
          </p:cNvSpPr>
          <p:nvPr>
            <p:ph idx="1"/>
          </p:nvPr>
        </p:nvSpPr>
        <p:spPr>
          <a:xfrm>
            <a:off x="403490" y="2040737"/>
            <a:ext cx="8503338" cy="3669506"/>
          </a:xfrm>
        </p:spPr>
        <p:txBody>
          <a:bodyPr>
            <a:normAutofit lnSpcReduction="10000"/>
          </a:bodyPr>
          <a:lstStyle/>
          <a:p>
            <a:pPr marL="0" indent="0">
              <a:buNone/>
            </a:pPr>
            <a:r>
              <a:rPr lang="ja-JP" altLang="en-US" sz="2400" b="1" dirty="0"/>
              <a:t>　　　</a:t>
            </a:r>
            <a:endParaRPr lang="ja-JP" altLang="en-US" sz="1800" b="1" dirty="0"/>
          </a:p>
          <a:p>
            <a:pPr marL="0" indent="0">
              <a:buNone/>
            </a:pPr>
            <a:r>
              <a:rPr lang="ja-JP" altLang="en-US" sz="1950" dirty="0"/>
              <a:t>今回のクラビでの</a:t>
            </a:r>
            <a:r>
              <a:rPr lang="ja-JP" altLang="en-US" sz="1950" b="1" dirty="0">
                <a:solidFill>
                  <a:srgbClr val="00B0F0"/>
                </a:solidFill>
              </a:rPr>
              <a:t>「研修プログラム」</a:t>
            </a:r>
            <a:r>
              <a:rPr lang="ja-JP" altLang="en-US" sz="1950" dirty="0"/>
              <a:t>はどんな意味があるのでしょう？</a:t>
            </a:r>
            <a:endParaRPr lang="en-US" altLang="ja-JP" sz="900" dirty="0"/>
          </a:p>
          <a:p>
            <a:endParaRPr lang="en-US" altLang="ja-JP" sz="900" dirty="0"/>
          </a:p>
          <a:p>
            <a:pPr marL="0" indent="0">
              <a:buNone/>
            </a:pPr>
            <a:r>
              <a:rPr lang="ja-JP" altLang="en-US" sz="1950" dirty="0"/>
              <a:t>グローバル補助金事業では「単に物を贈るだけ」の事業は認められません。</a:t>
            </a:r>
          </a:p>
          <a:p>
            <a:pPr marL="0" indent="0">
              <a:buNone/>
            </a:pPr>
            <a:endParaRPr lang="ja-JP" altLang="en-US" dirty="0"/>
          </a:p>
          <a:p>
            <a:pPr marL="0" indent="0">
              <a:buNone/>
            </a:pPr>
            <a:r>
              <a:rPr lang="ja-JP" altLang="en-US" sz="3000" dirty="0"/>
              <a:t>　　「持続可能性」 </a:t>
            </a:r>
            <a:r>
              <a:rPr lang="en-US" altLang="ja-JP" sz="3000" dirty="0"/>
              <a:t>Sustainability</a:t>
            </a:r>
            <a:r>
              <a:rPr lang="ja-JP" altLang="en-US" sz="3000" dirty="0"/>
              <a:t>　</a:t>
            </a:r>
            <a:r>
              <a:rPr lang="ja-JP" altLang="en-US" sz="2700" dirty="0"/>
              <a:t>が必要</a:t>
            </a:r>
          </a:p>
          <a:p>
            <a:pPr marL="0" indent="0">
              <a:buNone/>
            </a:pPr>
            <a:endParaRPr lang="en-US" altLang="ja-JP" sz="2700" dirty="0"/>
          </a:p>
          <a:p>
            <a:pPr marL="0" indent="0">
              <a:buNone/>
            </a:pPr>
            <a:r>
              <a:rPr lang="ja-JP" altLang="en-US" sz="1800" dirty="0"/>
              <a:t>このプロジェクトに</a:t>
            </a:r>
            <a:r>
              <a:rPr lang="ja-JP" altLang="en-US" sz="1800" b="1" dirty="0">
                <a:solidFill>
                  <a:srgbClr val="00B0F0"/>
                </a:solidFill>
              </a:rPr>
              <a:t>「研修プログラム」</a:t>
            </a:r>
            <a:r>
              <a:rPr lang="ja-JP" altLang="en-US" sz="1800" dirty="0"/>
              <a:t>が組み合わされることによって、</a:t>
            </a:r>
          </a:p>
          <a:p>
            <a:pPr marL="0" indent="0">
              <a:buNone/>
            </a:pPr>
            <a:r>
              <a:rPr lang="ja-JP" altLang="en-US" sz="1800" dirty="0"/>
              <a:t>持続可能性のある事業となります。</a:t>
            </a:r>
          </a:p>
          <a:p>
            <a:pPr marL="0" indent="0">
              <a:buNone/>
            </a:pPr>
            <a:endParaRPr lang="en-US" altLang="ja-JP" dirty="0">
              <a:latin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8109856" y="6356351"/>
            <a:ext cx="405493" cy="365125"/>
          </a:xfrm>
        </p:spPr>
        <p:txBody>
          <a:bodyPr/>
          <a:lstStyle/>
          <a:p>
            <a:fld id="{D9BF9AF0-11B8-4022-87B8-A06825183306}" type="slidenum">
              <a:rPr kumimoji="1" lang="ja-JP" altLang="en-US" smtClean="0"/>
              <a:t>22</a:t>
            </a:fld>
            <a:endParaRPr kumimoji="1" lang="ja-JP" altLang="en-US" dirty="0"/>
          </a:p>
        </p:txBody>
      </p:sp>
      <p:sp>
        <p:nvSpPr>
          <p:cNvPr id="6" name="タイトル 1">
            <a:extLst>
              <a:ext uri="{FF2B5EF4-FFF2-40B4-BE49-F238E27FC236}">
                <a16:creationId xmlns:a16="http://schemas.microsoft.com/office/drawing/2014/main" id="{E734AD20-E9BC-48BF-B620-F6BF8C8FE8CD}"/>
              </a:ext>
            </a:extLst>
          </p:cNvPr>
          <p:cNvSpPr txBox="1">
            <a:spLocks/>
          </p:cNvSpPr>
          <p:nvPr/>
        </p:nvSpPr>
        <p:spPr>
          <a:xfrm>
            <a:off x="0" y="-9525"/>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プロジェクトの流れ</a:t>
            </a:r>
            <a:r>
              <a:rPr lang="ja-JP" altLang="en-US" sz="2400" dirty="0">
                <a:solidFill>
                  <a:prstClr val="white"/>
                </a:solidFill>
                <a:latin typeface="HG丸ｺﾞｼｯｸM-PRO" panose="020F0600000000000000" pitchFamily="50" charset="-128"/>
                <a:ea typeface="HG丸ｺﾞｼｯｸM-PRO" panose="020F0600000000000000" pitchFamily="50" charset="-128"/>
              </a:rPr>
              <a:t>　［岐阜加納ＲＣの利用例を参考に］</a:t>
            </a:r>
            <a:endParaRPr lang="ja-JP" altLang="en-US" sz="2400" b="1"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26062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14C408-97EE-4A20-A8F2-D40C9A3B916A}"/>
              </a:ext>
            </a:extLst>
          </p:cNvPr>
          <p:cNvSpPr>
            <a:spLocks noGrp="1"/>
          </p:cNvSpPr>
          <p:nvPr>
            <p:ph type="title"/>
          </p:nvPr>
        </p:nvSpPr>
        <p:spPr>
          <a:xfrm>
            <a:off x="863030" y="1108631"/>
            <a:ext cx="7158519" cy="603059"/>
          </a:xfrm>
          <a:ln w="38100">
            <a:solidFill>
              <a:srgbClr val="0070C0"/>
            </a:solidFill>
          </a:ln>
        </p:spPr>
        <p:txBody>
          <a:bodyPr>
            <a:normAutofit/>
          </a:bodyPr>
          <a:lstStyle/>
          <a:p>
            <a:pPr algn="ctr"/>
            <a:r>
              <a:rPr lang="ja-JP" altLang="en-US" sz="2700" b="1" dirty="0">
                <a:latin typeface="HG丸ｺﾞｼｯｸM-PRO" panose="020F0600000000000000" pitchFamily="50" charset="-128"/>
                <a:ea typeface="HG丸ｺﾞｼｯｸM-PRO" panose="020F0600000000000000" pitchFamily="50" charset="-128"/>
              </a:rPr>
              <a:t>クラビ  研修プログラム実施</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C9DC1442-AD82-43AC-B951-AD3EE016ADDD}"/>
              </a:ext>
            </a:extLst>
          </p:cNvPr>
          <p:cNvSpPr txBox="1"/>
          <p:nvPr/>
        </p:nvSpPr>
        <p:spPr>
          <a:xfrm>
            <a:off x="1747921" y="1887664"/>
            <a:ext cx="5602816" cy="415498"/>
          </a:xfrm>
          <a:prstGeom prst="rect">
            <a:avLst/>
          </a:prstGeom>
          <a:noFill/>
        </p:spPr>
        <p:txBody>
          <a:bodyPr wrap="none" rtlCol="0">
            <a:spAutoFit/>
          </a:bodyPr>
          <a:lstStyle/>
          <a:p>
            <a:pPr lvl="0">
              <a:defRPr/>
            </a:pPr>
            <a:r>
              <a:rPr lang="ja-JP" altLang="en-US" sz="2100" b="1" dirty="0">
                <a:solidFill>
                  <a:prstClr val="black"/>
                </a:solidFill>
                <a:latin typeface="HG丸ｺﾞｼｯｸM-PRO" panose="020F0600000000000000" pitchFamily="50" charset="-128"/>
                <a:ea typeface="HG丸ｺﾞｼｯｸM-PRO" panose="020F0600000000000000" pitchFamily="50" charset="-128"/>
              </a:rPr>
              <a:t>クラビ病院の医師などによる一般人向け研修</a:t>
            </a:r>
            <a:endParaRPr lang="en-US" altLang="ja-JP" sz="21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B8FBDEB0-09D6-4D13-86BE-8993DAC3F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049" y="2411271"/>
            <a:ext cx="5262479" cy="3945080"/>
          </a:xfrm>
          <a:prstGeom prst="rect">
            <a:avLst/>
          </a:prstGeom>
        </p:spPr>
      </p:pic>
      <p:sp>
        <p:nvSpPr>
          <p:cNvPr id="5" name="タイトル 1">
            <a:extLst>
              <a:ext uri="{FF2B5EF4-FFF2-40B4-BE49-F238E27FC236}">
                <a16:creationId xmlns:a16="http://schemas.microsoft.com/office/drawing/2014/main" id="{E734AD20-E9BC-48BF-B620-F6BF8C8FE8CD}"/>
              </a:ext>
            </a:extLst>
          </p:cNvPr>
          <p:cNvSpPr txBox="1">
            <a:spLocks/>
          </p:cNvSpPr>
          <p:nvPr/>
        </p:nvSpPr>
        <p:spPr>
          <a:xfrm>
            <a:off x="0" y="0"/>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プロジェクトの流れ</a:t>
            </a:r>
            <a:r>
              <a:rPr lang="ja-JP" altLang="en-US" sz="2400" dirty="0">
                <a:solidFill>
                  <a:prstClr val="white"/>
                </a:solidFill>
                <a:latin typeface="HG丸ｺﾞｼｯｸM-PRO" panose="020F0600000000000000" pitchFamily="50" charset="-128"/>
                <a:ea typeface="HG丸ｺﾞｼｯｸM-PRO" panose="020F0600000000000000" pitchFamily="50" charset="-128"/>
              </a:rPr>
              <a:t>　［岐阜加納ＲＣの利用例を参考に］</a:t>
            </a:r>
            <a:endParaRPr lang="ja-JP" altLang="en-US" sz="2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p:cNvSpPr>
            <a:spLocks noGrp="1"/>
          </p:cNvSpPr>
          <p:nvPr>
            <p:ph type="sldNum" sz="quarter" idx="12"/>
          </p:nvPr>
        </p:nvSpPr>
        <p:spPr>
          <a:xfrm>
            <a:off x="8109856" y="6356351"/>
            <a:ext cx="405493" cy="365125"/>
          </a:xfrm>
        </p:spPr>
        <p:txBody>
          <a:bodyPr/>
          <a:lstStyle/>
          <a:p>
            <a:fld id="{D9BF9AF0-11B8-4022-87B8-A06825183306}" type="slidenum">
              <a:rPr kumimoji="1" lang="ja-JP" altLang="en-US" smtClean="0"/>
              <a:t>23</a:t>
            </a:fld>
            <a:endParaRPr kumimoji="1" lang="ja-JP" altLang="en-US" dirty="0"/>
          </a:p>
        </p:txBody>
      </p:sp>
    </p:spTree>
    <p:extLst>
      <p:ext uri="{BB962C8B-B14F-4D97-AF65-F5344CB8AC3E}">
        <p14:creationId xmlns:p14="http://schemas.microsoft.com/office/powerpoint/2010/main" val="1565290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14C408-97EE-4A20-A8F2-D40C9A3B916A}"/>
              </a:ext>
            </a:extLst>
          </p:cNvPr>
          <p:cNvSpPr>
            <a:spLocks noGrp="1"/>
          </p:cNvSpPr>
          <p:nvPr>
            <p:ph type="title"/>
          </p:nvPr>
        </p:nvSpPr>
        <p:spPr>
          <a:xfrm>
            <a:off x="863030" y="1108631"/>
            <a:ext cx="7158519" cy="603059"/>
          </a:xfrm>
          <a:ln w="38100">
            <a:solidFill>
              <a:srgbClr val="0070C0"/>
            </a:solidFill>
          </a:ln>
        </p:spPr>
        <p:txBody>
          <a:bodyPr>
            <a:normAutofit/>
          </a:bodyPr>
          <a:lstStyle/>
          <a:p>
            <a:pPr algn="ctr"/>
            <a:r>
              <a:rPr lang="ja-JP" altLang="en-US" sz="2700" b="1" dirty="0">
                <a:latin typeface="HG丸ｺﾞｼｯｸM-PRO" panose="020F0600000000000000" pitchFamily="50" charset="-128"/>
                <a:ea typeface="HG丸ｺﾞｼｯｸM-PRO" panose="020F0600000000000000" pitchFamily="50" charset="-128"/>
              </a:rPr>
              <a:t>クラビ  研修プログラム実施</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28C1A6AD-C493-4012-8C37-039FCBD02383}"/>
              </a:ext>
            </a:extLst>
          </p:cNvPr>
          <p:cNvSpPr txBox="1"/>
          <p:nvPr/>
        </p:nvSpPr>
        <p:spPr>
          <a:xfrm>
            <a:off x="1536193" y="1901870"/>
            <a:ext cx="6274475" cy="738664"/>
          </a:xfrm>
          <a:prstGeom prst="rect">
            <a:avLst/>
          </a:prstGeom>
          <a:noFill/>
        </p:spPr>
        <p:txBody>
          <a:bodyPr wrap="none" rtlCol="0">
            <a:spAutoFit/>
          </a:bodyPr>
          <a:lstStyle/>
          <a:p>
            <a:pPr>
              <a:defRPr/>
            </a:pPr>
            <a:r>
              <a:rPr lang="en-US" altLang="ja-JP" sz="2100" b="1" dirty="0">
                <a:solidFill>
                  <a:prstClr val="black"/>
                </a:solidFill>
                <a:latin typeface="HG丸ｺﾞｼｯｸM-PRO" panose="020F0600000000000000" pitchFamily="50" charset="-128"/>
                <a:ea typeface="HG丸ｺﾞｼｯｸM-PRO" panose="020F0600000000000000" pitchFamily="50" charset="-128"/>
              </a:rPr>
              <a:t>63</a:t>
            </a:r>
            <a:r>
              <a:rPr lang="ja-JP" altLang="en-US" sz="2100" b="1" dirty="0">
                <a:solidFill>
                  <a:prstClr val="black"/>
                </a:solidFill>
                <a:latin typeface="HG丸ｺﾞｼｯｸM-PRO" panose="020F0600000000000000" pitchFamily="50" charset="-128"/>
                <a:ea typeface="HG丸ｺﾞｼｯｸM-PRO" panose="020F0600000000000000" pitchFamily="50" charset="-128"/>
              </a:rPr>
              <a:t>人のインターアクターとロータリアンを対象に</a:t>
            </a:r>
          </a:p>
          <a:p>
            <a:pPr lvl="0">
              <a:defRPr/>
            </a:pPr>
            <a:r>
              <a:rPr lang="en-US" altLang="ja-JP" sz="2100" b="1" dirty="0">
                <a:solidFill>
                  <a:prstClr val="black"/>
                </a:solidFill>
                <a:latin typeface="HG丸ｺﾞｼｯｸM-PRO" panose="020F0600000000000000" pitchFamily="50" charset="-128"/>
                <a:ea typeface="HG丸ｺﾞｼｯｸM-PRO" panose="020F0600000000000000" pitchFamily="50" charset="-128"/>
              </a:rPr>
              <a:t>AED</a:t>
            </a:r>
            <a:r>
              <a:rPr lang="ja-JP" altLang="en-US" sz="2100" b="1" dirty="0">
                <a:solidFill>
                  <a:prstClr val="black"/>
                </a:solidFill>
                <a:latin typeface="HG丸ｺﾞｼｯｸM-PRO" panose="020F0600000000000000" pitchFamily="50" charset="-128"/>
                <a:ea typeface="HG丸ｺﾞｼｯｸM-PRO" panose="020F0600000000000000" pitchFamily="50" charset="-128"/>
              </a:rPr>
              <a:t>の使い方などの応急処置の研修を実施</a:t>
            </a:r>
            <a:endParaRPr lang="en-US" altLang="ja-JP" sz="21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D1A6CA26-8EB0-4F8D-B365-443E9EC4E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92" y="2844471"/>
            <a:ext cx="3874945" cy="2904898"/>
          </a:xfrm>
          <a:prstGeom prst="rect">
            <a:avLst/>
          </a:prstGeom>
        </p:spPr>
      </p:pic>
      <p:pic>
        <p:nvPicPr>
          <p:cNvPr id="10" name="図 9">
            <a:extLst>
              <a:ext uri="{FF2B5EF4-FFF2-40B4-BE49-F238E27FC236}">
                <a16:creationId xmlns:a16="http://schemas.microsoft.com/office/drawing/2014/main" id="{903CF649-D59D-4D44-9C1B-177269F786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556" y="3361472"/>
            <a:ext cx="3185300" cy="2387897"/>
          </a:xfrm>
          <a:prstGeom prst="rect">
            <a:avLst/>
          </a:prstGeom>
        </p:spPr>
      </p:pic>
      <p:sp>
        <p:nvSpPr>
          <p:cNvPr id="7" name="タイトル 1">
            <a:extLst>
              <a:ext uri="{FF2B5EF4-FFF2-40B4-BE49-F238E27FC236}">
                <a16:creationId xmlns:a16="http://schemas.microsoft.com/office/drawing/2014/main" id="{E734AD20-E9BC-48BF-B620-F6BF8C8FE8CD}"/>
              </a:ext>
            </a:extLst>
          </p:cNvPr>
          <p:cNvSpPr txBox="1">
            <a:spLocks/>
          </p:cNvSpPr>
          <p:nvPr/>
        </p:nvSpPr>
        <p:spPr>
          <a:xfrm>
            <a:off x="0" y="0"/>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プロジェクトの流れ</a:t>
            </a:r>
            <a:r>
              <a:rPr lang="ja-JP" altLang="en-US" sz="2400" dirty="0">
                <a:solidFill>
                  <a:prstClr val="white"/>
                </a:solidFill>
                <a:latin typeface="HG丸ｺﾞｼｯｸM-PRO" panose="020F0600000000000000" pitchFamily="50" charset="-128"/>
                <a:ea typeface="HG丸ｺﾞｼｯｸM-PRO" panose="020F0600000000000000" pitchFamily="50" charset="-128"/>
              </a:rPr>
              <a:t>　［岐阜加納ＲＣの利用例を参考に］</a:t>
            </a:r>
            <a:endParaRPr lang="ja-JP" altLang="en-US" sz="2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8" name="スライド番号プレースホルダー 3"/>
          <p:cNvSpPr>
            <a:spLocks noGrp="1"/>
          </p:cNvSpPr>
          <p:nvPr>
            <p:ph type="sldNum" sz="quarter" idx="12"/>
          </p:nvPr>
        </p:nvSpPr>
        <p:spPr>
          <a:xfrm>
            <a:off x="8109856" y="6356351"/>
            <a:ext cx="405493" cy="365125"/>
          </a:xfrm>
        </p:spPr>
        <p:txBody>
          <a:bodyPr/>
          <a:lstStyle/>
          <a:p>
            <a:fld id="{D9BF9AF0-11B8-4022-87B8-A06825183306}" type="slidenum">
              <a:rPr kumimoji="1" lang="ja-JP" altLang="en-US" smtClean="0"/>
              <a:t>24</a:t>
            </a:fld>
            <a:endParaRPr kumimoji="1" lang="ja-JP" altLang="en-US" dirty="0"/>
          </a:p>
        </p:txBody>
      </p:sp>
    </p:spTree>
    <p:extLst>
      <p:ext uri="{BB962C8B-B14F-4D97-AF65-F5344CB8AC3E}">
        <p14:creationId xmlns:p14="http://schemas.microsoft.com/office/powerpoint/2010/main" val="2986397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14C408-97EE-4A20-A8F2-D40C9A3B916A}"/>
              </a:ext>
            </a:extLst>
          </p:cNvPr>
          <p:cNvSpPr>
            <a:spLocks noGrp="1"/>
          </p:cNvSpPr>
          <p:nvPr>
            <p:ph type="title"/>
          </p:nvPr>
        </p:nvSpPr>
        <p:spPr>
          <a:xfrm>
            <a:off x="863030" y="1108631"/>
            <a:ext cx="7158519" cy="603059"/>
          </a:xfrm>
          <a:ln w="38100">
            <a:solidFill>
              <a:srgbClr val="0070C0"/>
            </a:solidFill>
          </a:ln>
        </p:spPr>
        <p:txBody>
          <a:bodyPr>
            <a:normAutofit/>
          </a:bodyPr>
          <a:lstStyle/>
          <a:p>
            <a:pPr algn="ctr"/>
            <a:r>
              <a:rPr lang="ja-JP" altLang="en-US" sz="2700" b="1" dirty="0">
                <a:latin typeface="HG丸ｺﾞｼｯｸM-PRO" panose="020F0600000000000000" pitchFamily="50" charset="-128"/>
                <a:ea typeface="HG丸ｺﾞｼｯｸM-PRO" panose="020F0600000000000000" pitchFamily="50" charset="-128"/>
              </a:rPr>
              <a:t>クラビ  研修プログラム実施</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79102032-8689-47B0-A754-C0EC2BA4081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6778" y="3342201"/>
            <a:ext cx="4868563" cy="2366626"/>
          </a:xfrm>
          <a:prstGeom prst="rect">
            <a:avLst/>
          </a:prstGeom>
        </p:spPr>
      </p:pic>
      <p:pic>
        <p:nvPicPr>
          <p:cNvPr id="13" name="図 12">
            <a:extLst>
              <a:ext uri="{FF2B5EF4-FFF2-40B4-BE49-F238E27FC236}">
                <a16:creationId xmlns:a16="http://schemas.microsoft.com/office/drawing/2014/main" id="{F704DBD0-CF16-4E27-B896-FE177B1D39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30255" y="2722010"/>
            <a:ext cx="2986817" cy="2986817"/>
          </a:xfrm>
          <a:prstGeom prst="rect">
            <a:avLst/>
          </a:prstGeom>
        </p:spPr>
      </p:pic>
      <p:sp>
        <p:nvSpPr>
          <p:cNvPr id="15" name="テキスト ボックス 14">
            <a:extLst>
              <a:ext uri="{FF2B5EF4-FFF2-40B4-BE49-F238E27FC236}">
                <a16:creationId xmlns:a16="http://schemas.microsoft.com/office/drawing/2014/main" id="{34C846D7-FD8B-40A4-A7A1-10FCF44662C3}"/>
              </a:ext>
            </a:extLst>
          </p:cNvPr>
          <p:cNvSpPr txBox="1"/>
          <p:nvPr/>
        </p:nvSpPr>
        <p:spPr>
          <a:xfrm>
            <a:off x="1679994" y="2020642"/>
            <a:ext cx="5331909" cy="415498"/>
          </a:xfrm>
          <a:prstGeom prst="rect">
            <a:avLst/>
          </a:prstGeom>
          <a:noFill/>
        </p:spPr>
        <p:txBody>
          <a:bodyPr wrap="none" rtlCol="0">
            <a:spAutoFit/>
          </a:bodyPr>
          <a:lstStyle/>
          <a:p>
            <a:pPr lvl="0">
              <a:defRPr/>
            </a:pPr>
            <a:r>
              <a:rPr lang="ja-JP" altLang="en-US" sz="2100" b="1" dirty="0">
                <a:solidFill>
                  <a:prstClr val="black"/>
                </a:solidFill>
                <a:latin typeface="HG丸ｺﾞｼｯｸM-PRO" panose="020F0600000000000000" pitchFamily="50" charset="-128"/>
                <a:ea typeface="HG丸ｺﾞｼｯｸM-PRO" panose="020F0600000000000000" pitchFamily="50" charset="-128"/>
              </a:rPr>
              <a:t>医療関係者および救命救急担当者への研修</a:t>
            </a:r>
            <a:endParaRPr lang="en-US" altLang="ja-JP" sz="21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タイトル 1">
            <a:extLst>
              <a:ext uri="{FF2B5EF4-FFF2-40B4-BE49-F238E27FC236}">
                <a16:creationId xmlns:a16="http://schemas.microsoft.com/office/drawing/2014/main" id="{E734AD20-E9BC-48BF-B620-F6BF8C8FE8CD}"/>
              </a:ext>
            </a:extLst>
          </p:cNvPr>
          <p:cNvSpPr txBox="1">
            <a:spLocks/>
          </p:cNvSpPr>
          <p:nvPr/>
        </p:nvSpPr>
        <p:spPr>
          <a:xfrm>
            <a:off x="0" y="0"/>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プロジェクトの流れ</a:t>
            </a:r>
            <a:r>
              <a:rPr lang="ja-JP" altLang="en-US" sz="2400" dirty="0">
                <a:solidFill>
                  <a:prstClr val="white"/>
                </a:solidFill>
                <a:latin typeface="HG丸ｺﾞｼｯｸM-PRO" panose="020F0600000000000000" pitchFamily="50" charset="-128"/>
                <a:ea typeface="HG丸ｺﾞｼｯｸM-PRO" panose="020F0600000000000000" pitchFamily="50" charset="-128"/>
              </a:rPr>
              <a:t>　［岐阜加納ＲＣの利用例を参考に］</a:t>
            </a:r>
            <a:endParaRPr lang="ja-JP" altLang="en-US" sz="2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7" name="スライド番号プレースホルダー 3"/>
          <p:cNvSpPr>
            <a:spLocks noGrp="1"/>
          </p:cNvSpPr>
          <p:nvPr>
            <p:ph type="sldNum" sz="quarter" idx="12"/>
          </p:nvPr>
        </p:nvSpPr>
        <p:spPr>
          <a:xfrm>
            <a:off x="8109856" y="6356351"/>
            <a:ext cx="405493" cy="365125"/>
          </a:xfrm>
        </p:spPr>
        <p:txBody>
          <a:bodyPr/>
          <a:lstStyle/>
          <a:p>
            <a:fld id="{D9BF9AF0-11B8-4022-87B8-A06825183306}" type="slidenum">
              <a:rPr kumimoji="1" lang="ja-JP" altLang="en-US" smtClean="0"/>
              <a:t>25</a:t>
            </a:fld>
            <a:endParaRPr kumimoji="1" lang="ja-JP" altLang="en-US" dirty="0"/>
          </a:p>
        </p:txBody>
      </p:sp>
    </p:spTree>
    <p:extLst>
      <p:ext uri="{BB962C8B-B14F-4D97-AF65-F5344CB8AC3E}">
        <p14:creationId xmlns:p14="http://schemas.microsoft.com/office/powerpoint/2010/main" val="3188793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B726825-653C-49B6-AF68-9A6086A2F047}"/>
              </a:ext>
            </a:extLst>
          </p:cNvPr>
          <p:cNvSpPr>
            <a:spLocks noGrp="1"/>
          </p:cNvSpPr>
          <p:nvPr>
            <p:ph type="title"/>
          </p:nvPr>
        </p:nvSpPr>
        <p:spPr>
          <a:xfrm>
            <a:off x="371781" y="985237"/>
            <a:ext cx="7705165" cy="594881"/>
          </a:xfrm>
          <a:ln w="38100">
            <a:solidFill>
              <a:srgbClr val="0070C0"/>
            </a:solidFill>
          </a:ln>
        </p:spPr>
        <p:txBody>
          <a:bodyPr>
            <a:normAutofit/>
          </a:bodyPr>
          <a:lstStyle/>
          <a:p>
            <a:pPr algn="ctr"/>
            <a:r>
              <a:rPr lang="ja-JP" altLang="en-US" sz="2400" b="1" dirty="0">
                <a:latin typeface="HG丸ｺﾞｼｯｸM-PRO" panose="020F0600000000000000" pitchFamily="50" charset="-128"/>
                <a:ea typeface="HG丸ｺﾞｼｯｸM-PRO" panose="020F0600000000000000" pitchFamily="50" charset="-128"/>
              </a:rPr>
              <a:t>補助金申請へのステップ ①</a:t>
            </a:r>
          </a:p>
        </p:txBody>
      </p:sp>
      <p:sp>
        <p:nvSpPr>
          <p:cNvPr id="3" name="コンテンツ プレースホルダー 2"/>
          <p:cNvSpPr>
            <a:spLocks noGrp="1"/>
          </p:cNvSpPr>
          <p:nvPr>
            <p:ph idx="1"/>
          </p:nvPr>
        </p:nvSpPr>
        <p:spPr>
          <a:xfrm>
            <a:off x="272143" y="1796145"/>
            <a:ext cx="8889019" cy="4560206"/>
          </a:xfrm>
        </p:spPr>
        <p:txBody>
          <a:bodyPr>
            <a:noAutofit/>
          </a:bodyPr>
          <a:lstStyle/>
          <a:p>
            <a:pPr marL="0" indent="0">
              <a:lnSpc>
                <a:spcPts val="2900"/>
              </a:lnSpc>
              <a:buNone/>
            </a:pPr>
            <a:r>
              <a:rPr lang="en-US" altLang="ja-JP" sz="2200" dirty="0" smtClean="0">
                <a:latin typeface="HG丸ｺﾞｼｯｸM-PRO" panose="020F0600000000000000" pitchFamily="50" charset="-128"/>
              </a:rPr>
              <a:t>2019</a:t>
            </a:r>
            <a:r>
              <a:rPr lang="ja-JP" altLang="en-US" sz="2200" dirty="0" smtClean="0">
                <a:latin typeface="HG丸ｺﾞｼｯｸM-PRO" panose="020F0600000000000000" pitchFamily="50" charset="-128"/>
              </a:rPr>
              <a:t>年</a:t>
            </a:r>
            <a:r>
              <a:rPr lang="en-US" altLang="ja-JP" sz="2200" dirty="0" smtClean="0">
                <a:latin typeface="HG丸ｺﾞｼｯｸM-PRO" panose="020F0600000000000000" pitchFamily="50" charset="-128"/>
              </a:rPr>
              <a:t>1</a:t>
            </a:r>
            <a:r>
              <a:rPr lang="ja-JP" altLang="en-US" sz="2200" dirty="0">
                <a:latin typeface="HG丸ｺﾞｼｯｸM-PRO" panose="020F0600000000000000" pitchFamily="50" charset="-128"/>
              </a:rPr>
              <a:t>月　プロジェクトの計画</a:t>
            </a:r>
          </a:p>
          <a:p>
            <a:pPr marL="0" indent="0">
              <a:lnSpc>
                <a:spcPts val="2900"/>
              </a:lnSpc>
              <a:buNone/>
            </a:pPr>
            <a:r>
              <a:rPr lang="ja-JP" altLang="en-US" sz="2200" dirty="0">
                <a:latin typeface="HG丸ｺﾞｼｯｸM-PRO" panose="020F0600000000000000" pitchFamily="50" charset="-128"/>
              </a:rPr>
              <a:t>　　　 </a:t>
            </a:r>
            <a:r>
              <a:rPr lang="ja-JP" altLang="en-US" sz="2200" dirty="0" smtClean="0">
                <a:latin typeface="HG丸ｺﾞｼｯｸM-PRO" panose="020F0600000000000000" pitchFamily="50" charset="-128"/>
              </a:rPr>
              <a:t>  </a:t>
            </a:r>
            <a:r>
              <a:rPr lang="en-US" altLang="ja-JP" sz="2200" dirty="0" smtClean="0">
                <a:latin typeface="HG丸ｺﾞｼｯｸM-PRO" panose="020F0600000000000000" pitchFamily="50" charset="-128"/>
              </a:rPr>
              <a:t>2</a:t>
            </a:r>
            <a:r>
              <a:rPr lang="ja-JP" altLang="en-US" sz="2200" dirty="0">
                <a:latin typeface="HG丸ｺﾞｼｯｸM-PRO" panose="020F0600000000000000" pitchFamily="50" charset="-128"/>
              </a:rPr>
              <a:t>月    補助金申請を岐阜加納ＲＣ理事会決定</a:t>
            </a:r>
            <a:endParaRPr lang="en-US" altLang="ja-JP" sz="2200" dirty="0">
              <a:latin typeface="HG丸ｺﾞｼｯｸM-PRO" panose="020F0600000000000000" pitchFamily="50" charset="-128"/>
            </a:endParaRPr>
          </a:p>
          <a:p>
            <a:pPr marL="0" indent="0">
              <a:lnSpc>
                <a:spcPts val="2900"/>
              </a:lnSpc>
              <a:buNone/>
            </a:pPr>
            <a:r>
              <a:rPr lang="ja-JP" altLang="en-US" sz="2200" dirty="0">
                <a:latin typeface="HG丸ｺﾞｼｯｸM-PRO" panose="020F0600000000000000" pitchFamily="50" charset="-128"/>
              </a:rPr>
              <a:t>　　　  </a:t>
            </a:r>
            <a:r>
              <a:rPr lang="ja-JP" altLang="en-US" sz="2200" dirty="0" smtClean="0">
                <a:latin typeface="HG丸ｺﾞｼｯｸM-PRO" panose="020F0600000000000000" pitchFamily="50" charset="-128"/>
              </a:rPr>
              <a:t> </a:t>
            </a:r>
            <a:r>
              <a:rPr kumimoji="1" lang="en-US" altLang="ja-JP" sz="2200" dirty="0" smtClean="0">
                <a:latin typeface="HG丸ｺﾞｼｯｸM-PRO" panose="020F0600000000000000" pitchFamily="50" charset="-128"/>
              </a:rPr>
              <a:t>3</a:t>
            </a:r>
            <a:r>
              <a:rPr kumimoji="1" lang="ja-JP" altLang="en-US" sz="2200" dirty="0">
                <a:latin typeface="HG丸ｺﾞｼｯｸM-PRO" panose="020F0600000000000000" pitchFamily="50" charset="-128"/>
              </a:rPr>
              <a:t>月　</a:t>
            </a:r>
            <a:r>
              <a:rPr kumimoji="1" lang="en-US" altLang="ja-JP" sz="2200" dirty="0">
                <a:latin typeface="HG丸ｺﾞｼｯｸM-PRO" panose="020F0600000000000000" pitchFamily="50" charset="-128"/>
              </a:rPr>
              <a:t>MOU</a:t>
            </a:r>
            <a:r>
              <a:rPr kumimoji="1" lang="ja-JP" altLang="en-US" sz="2200" dirty="0">
                <a:latin typeface="HG丸ｺﾞｼｯｸM-PRO" panose="020F0600000000000000" pitchFamily="50" charset="-128"/>
              </a:rPr>
              <a:t>に署名</a:t>
            </a:r>
            <a:endParaRPr kumimoji="1" lang="en-US" altLang="ja-JP" sz="2200" dirty="0">
              <a:latin typeface="HG丸ｺﾞｼｯｸM-PRO" panose="020F0600000000000000" pitchFamily="50" charset="-128"/>
            </a:endParaRPr>
          </a:p>
          <a:p>
            <a:pPr marL="0" indent="0">
              <a:lnSpc>
                <a:spcPts val="2900"/>
              </a:lnSpc>
              <a:buNone/>
            </a:pPr>
            <a:r>
              <a:rPr lang="ja-JP" altLang="en-US" sz="2200" dirty="0">
                <a:latin typeface="HG丸ｺﾞｼｯｸM-PRO" panose="020F0600000000000000" pitchFamily="50" charset="-128"/>
              </a:rPr>
              <a:t>　　　　 </a:t>
            </a:r>
            <a:r>
              <a:rPr lang="ja-JP" altLang="en-US" sz="2200" dirty="0" smtClean="0">
                <a:latin typeface="HG丸ｺﾞｼｯｸM-PRO" panose="020F0600000000000000" pitchFamily="50" charset="-128"/>
              </a:rPr>
              <a:t> </a:t>
            </a:r>
            <a:r>
              <a:rPr lang="ja-JP" altLang="en-US" sz="2200" dirty="0">
                <a:latin typeface="HG丸ｺﾞｼｯｸM-PRO" panose="020F0600000000000000" pitchFamily="50" charset="-128"/>
              </a:rPr>
              <a:t>　 </a:t>
            </a:r>
            <a:r>
              <a:rPr kumimoji="1" lang="ja-JP" altLang="en-US" sz="2200" dirty="0">
                <a:latin typeface="HG丸ｺﾞｼｯｸM-PRO" panose="020F0600000000000000" pitchFamily="50" charset="-128"/>
              </a:rPr>
              <a:t>（クラビ病院、岐阜加納ＲＣ、リョンクラビＲＣ）</a:t>
            </a:r>
            <a:endParaRPr lang="en-US" altLang="ja-JP" sz="2200" dirty="0">
              <a:latin typeface="HG丸ｺﾞｼｯｸM-PRO" panose="020F0600000000000000" pitchFamily="50" charset="-128"/>
            </a:endParaRPr>
          </a:p>
          <a:p>
            <a:pPr marL="0" indent="0">
              <a:lnSpc>
                <a:spcPts val="2900"/>
              </a:lnSpc>
              <a:buNone/>
            </a:pPr>
            <a:r>
              <a:rPr lang="ja-JP" altLang="en-US" sz="2200" dirty="0">
                <a:latin typeface="HG丸ｺﾞｼｯｸM-PRO" panose="020F0600000000000000" pitchFamily="50" charset="-128"/>
              </a:rPr>
              <a:t>　　　　 　</a:t>
            </a:r>
            <a:r>
              <a:rPr lang="ja-JP" altLang="en-US" sz="2200" dirty="0" smtClean="0">
                <a:latin typeface="HG丸ｺﾞｼｯｸM-PRO" panose="020F0600000000000000" pitchFamily="50" charset="-128"/>
              </a:rPr>
              <a:t>     </a:t>
            </a:r>
            <a:r>
              <a:rPr lang="ja-JP" altLang="en-US" sz="2200" dirty="0">
                <a:latin typeface="HG丸ｺﾞｼｯｸM-PRO" panose="020F0600000000000000" pitchFamily="50" charset="-128"/>
              </a:rPr>
              <a:t>リョンクラビＲＣが補助金の申請開始</a:t>
            </a:r>
            <a:endParaRPr lang="en-US" altLang="ja-JP" sz="2200" dirty="0">
              <a:latin typeface="HG丸ｺﾞｼｯｸM-PRO" panose="020F0600000000000000" pitchFamily="50" charset="-128"/>
            </a:endParaRPr>
          </a:p>
          <a:p>
            <a:pPr marL="0" indent="0">
              <a:lnSpc>
                <a:spcPts val="2900"/>
              </a:lnSpc>
              <a:buNone/>
            </a:pPr>
            <a:r>
              <a:rPr lang="ja-JP" altLang="en-US" sz="2200" dirty="0">
                <a:latin typeface="HG丸ｺﾞｼｯｸM-PRO" panose="020F0600000000000000" pitchFamily="50" charset="-128"/>
              </a:rPr>
              <a:t>　　　　　　</a:t>
            </a:r>
            <a:r>
              <a:rPr lang="ja-JP" altLang="en-US" sz="2200" dirty="0" smtClean="0">
                <a:latin typeface="HG丸ｺﾞｼｯｸM-PRO" panose="020F0600000000000000" pitchFamily="50" charset="-128"/>
              </a:rPr>
              <a:t> 岐阜</a:t>
            </a:r>
            <a:r>
              <a:rPr lang="ja-JP" altLang="en-US" sz="2200" dirty="0">
                <a:latin typeface="HG丸ｺﾞｼｯｸM-PRO" panose="020F0600000000000000" pitchFamily="50" charset="-128"/>
              </a:rPr>
              <a:t>加納</a:t>
            </a:r>
            <a:r>
              <a:rPr lang="en-US" altLang="ja-JP" sz="2200" dirty="0">
                <a:latin typeface="HG丸ｺﾞｼｯｸM-PRO" panose="020F0600000000000000" pitchFamily="50" charset="-128"/>
              </a:rPr>
              <a:t>RC</a:t>
            </a:r>
            <a:r>
              <a:rPr lang="ja-JP" altLang="en-US" sz="2200" dirty="0">
                <a:latin typeface="HG丸ｺﾞｼｯｸM-PRO" panose="020F0600000000000000" pitchFamily="50" charset="-128"/>
              </a:rPr>
              <a:t>が地区に</a:t>
            </a:r>
            <a:r>
              <a:rPr lang="en-US" altLang="ja-JP" sz="2200" dirty="0">
                <a:latin typeface="HG丸ｺﾞｼｯｸM-PRO" panose="020F0600000000000000" pitchFamily="50" charset="-128"/>
              </a:rPr>
              <a:t>DDF</a:t>
            </a:r>
            <a:r>
              <a:rPr lang="ja-JP" altLang="en-US" sz="2200" dirty="0">
                <a:latin typeface="HG丸ｺﾞｼｯｸM-PRO" panose="020F0600000000000000" pitchFamily="50" charset="-128"/>
              </a:rPr>
              <a:t>使用の申請、</a:t>
            </a:r>
            <a:r>
              <a:rPr lang="en-US" altLang="ja-JP" sz="2200" dirty="0">
                <a:latin typeface="HG丸ｺﾞｼｯｸM-PRO" panose="020F0600000000000000" pitchFamily="50" charset="-128"/>
              </a:rPr>
              <a:t>2630</a:t>
            </a:r>
            <a:r>
              <a:rPr lang="ja-JP" altLang="en-US" sz="2200" dirty="0">
                <a:latin typeface="HG丸ｺﾞｼｯｸM-PRO" panose="020F0600000000000000" pitchFamily="50" charset="-128"/>
              </a:rPr>
              <a:t>地区承認</a:t>
            </a:r>
            <a:endParaRPr kumimoji="1" lang="en-US" altLang="ja-JP" sz="2200" dirty="0">
              <a:latin typeface="HG丸ｺﾞｼｯｸM-PRO" panose="020F0600000000000000" pitchFamily="50" charset="-128"/>
            </a:endParaRPr>
          </a:p>
          <a:p>
            <a:pPr marL="0" indent="0">
              <a:lnSpc>
                <a:spcPts val="2900"/>
              </a:lnSpc>
              <a:buNone/>
            </a:pPr>
            <a:r>
              <a:rPr lang="ja-JP" altLang="en-US" sz="2200" dirty="0">
                <a:latin typeface="HG丸ｺﾞｼｯｸM-PRO" panose="020F0600000000000000" pitchFamily="50" charset="-128"/>
              </a:rPr>
              <a:t>　　　</a:t>
            </a:r>
            <a:r>
              <a:rPr lang="ja-JP" altLang="en-US" sz="2200" dirty="0" smtClean="0">
                <a:latin typeface="HG丸ｺﾞｼｯｸM-PRO" panose="020F0600000000000000" pitchFamily="50" charset="-128"/>
              </a:rPr>
              <a:t>   </a:t>
            </a:r>
            <a:r>
              <a:rPr lang="en-US" altLang="ja-JP" sz="2200" dirty="0">
                <a:latin typeface="HG丸ｺﾞｼｯｸM-PRO" panose="020F0600000000000000" pitchFamily="50" charset="-128"/>
              </a:rPr>
              <a:t>7</a:t>
            </a:r>
            <a:r>
              <a:rPr lang="ja-JP" altLang="en-US" sz="2200" dirty="0">
                <a:latin typeface="HG丸ｺﾞｼｯｸM-PRO" panose="020F0600000000000000" pitchFamily="50" charset="-128"/>
              </a:rPr>
              <a:t>月　リョンクラビＲＣが補助金の申請手続完了</a:t>
            </a:r>
            <a:endParaRPr lang="en-US" altLang="ja-JP" sz="2200" dirty="0">
              <a:latin typeface="HG丸ｺﾞｼｯｸM-PRO" panose="020F0600000000000000" pitchFamily="50" charset="-128"/>
            </a:endParaRPr>
          </a:p>
          <a:p>
            <a:pPr marL="0" indent="0">
              <a:lnSpc>
                <a:spcPts val="2900"/>
              </a:lnSpc>
              <a:buNone/>
            </a:pPr>
            <a:r>
              <a:rPr lang="ja-JP" altLang="en-US" sz="2200" dirty="0">
                <a:latin typeface="HG丸ｺﾞｼｯｸM-PRO" panose="020F0600000000000000" pitchFamily="50" charset="-128"/>
              </a:rPr>
              <a:t>　　　 </a:t>
            </a:r>
            <a:r>
              <a:rPr lang="ja-JP" altLang="en-US" sz="2200" dirty="0" smtClean="0">
                <a:latin typeface="HG丸ｺﾞｼｯｸM-PRO" panose="020F0600000000000000" pitchFamily="50" charset="-128"/>
              </a:rPr>
              <a:t>  </a:t>
            </a:r>
            <a:r>
              <a:rPr kumimoji="1" lang="en-US" altLang="ja-JP" sz="2200" dirty="0">
                <a:latin typeface="HG丸ｺﾞｼｯｸM-PRO" panose="020F0600000000000000" pitchFamily="50" charset="-128"/>
              </a:rPr>
              <a:t>8</a:t>
            </a:r>
            <a:r>
              <a:rPr kumimoji="1" lang="ja-JP" altLang="en-US" sz="2200" dirty="0">
                <a:latin typeface="HG丸ｺﾞｼｯｸM-PRO" panose="020F0600000000000000" pitchFamily="50" charset="-128"/>
              </a:rPr>
              <a:t>月　岐阜加納ＲＣが承認</a:t>
            </a:r>
            <a:r>
              <a:rPr lang="en-US" altLang="ja-JP" sz="2200" dirty="0">
                <a:latin typeface="HG丸ｺﾞｼｯｸM-PRO" panose="020F0600000000000000" pitchFamily="50" charset="-128"/>
              </a:rPr>
              <a:t>  2630</a:t>
            </a:r>
            <a:r>
              <a:rPr lang="ja-JP" altLang="en-US" sz="2200" dirty="0">
                <a:latin typeface="HG丸ｺﾞｼｯｸM-PRO" panose="020F0600000000000000" pitchFamily="50" charset="-128"/>
              </a:rPr>
              <a:t>地区ガバナー承認</a:t>
            </a:r>
            <a:endParaRPr lang="en-US" altLang="ja-JP" sz="2200" dirty="0">
              <a:latin typeface="HG丸ｺﾞｼｯｸM-PRO" panose="020F0600000000000000" pitchFamily="50" charset="-128"/>
            </a:endParaRPr>
          </a:p>
          <a:p>
            <a:pPr marL="0" indent="0">
              <a:lnSpc>
                <a:spcPts val="2900"/>
              </a:lnSpc>
              <a:buNone/>
            </a:pPr>
            <a:r>
              <a:rPr lang="ja-JP" altLang="en-US" sz="2200" dirty="0">
                <a:latin typeface="HG丸ｺﾞｼｯｸM-PRO" panose="020F0600000000000000" pitchFamily="50" charset="-128"/>
              </a:rPr>
              <a:t>　　　 </a:t>
            </a:r>
            <a:r>
              <a:rPr lang="ja-JP" altLang="en-US" sz="2200" dirty="0" smtClean="0">
                <a:latin typeface="HG丸ｺﾞｼｯｸM-PRO" panose="020F0600000000000000" pitchFamily="50" charset="-128"/>
              </a:rPr>
              <a:t>  </a:t>
            </a:r>
            <a:r>
              <a:rPr lang="en-US" altLang="ja-JP" sz="2200" dirty="0">
                <a:latin typeface="HG丸ｺﾞｼｯｸM-PRO" panose="020F0600000000000000" pitchFamily="50" charset="-128"/>
              </a:rPr>
              <a:t>9</a:t>
            </a:r>
            <a:r>
              <a:rPr lang="ja-JP" altLang="en-US" sz="2200" dirty="0">
                <a:latin typeface="HG丸ｺﾞｼｯｸM-PRO" panose="020F0600000000000000" pitchFamily="50" charset="-128"/>
              </a:rPr>
              <a:t>月　ロータリー財団（ＴＲＦ）が補助金承認</a:t>
            </a:r>
            <a:endParaRPr lang="en-US" altLang="ja-JP" sz="2200" dirty="0">
              <a:latin typeface="HG丸ｺﾞｼｯｸM-PRO" panose="020F0600000000000000" pitchFamily="50" charset="-128"/>
            </a:endParaRPr>
          </a:p>
          <a:p>
            <a:pPr marL="0" indent="0">
              <a:lnSpc>
                <a:spcPts val="2900"/>
              </a:lnSpc>
              <a:buNone/>
            </a:pPr>
            <a:endParaRPr lang="en-US" altLang="ja-JP" sz="2200" dirty="0">
              <a:latin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D9BF9AF0-11B8-4022-87B8-A06825183306}" type="slidenum">
              <a:rPr kumimoji="1" lang="ja-JP" altLang="en-US" smtClean="0"/>
              <a:t>26</a:t>
            </a:fld>
            <a:endParaRPr kumimoji="1" lang="ja-JP" altLang="en-US"/>
          </a:p>
        </p:txBody>
      </p:sp>
      <p:sp>
        <p:nvSpPr>
          <p:cNvPr id="7" name="タイトル 1">
            <a:extLst>
              <a:ext uri="{FF2B5EF4-FFF2-40B4-BE49-F238E27FC236}">
                <a16:creationId xmlns:a16="http://schemas.microsoft.com/office/drawing/2014/main" id="{E734AD20-E9BC-48BF-B620-F6BF8C8FE8CD}"/>
              </a:ext>
            </a:extLst>
          </p:cNvPr>
          <p:cNvSpPr txBox="1">
            <a:spLocks/>
          </p:cNvSpPr>
          <p:nvPr/>
        </p:nvSpPr>
        <p:spPr>
          <a:xfrm>
            <a:off x="0" y="0"/>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プロジェクトの流れ</a:t>
            </a:r>
            <a:r>
              <a:rPr lang="ja-JP" altLang="en-US" sz="2400" dirty="0">
                <a:solidFill>
                  <a:prstClr val="white"/>
                </a:solidFill>
                <a:latin typeface="HG丸ｺﾞｼｯｸM-PRO" panose="020F0600000000000000" pitchFamily="50" charset="-128"/>
                <a:ea typeface="HG丸ｺﾞｼｯｸM-PRO" panose="020F0600000000000000" pitchFamily="50" charset="-128"/>
              </a:rPr>
              <a:t>　［岐阜加納ＲＣの利用例を参考に］</a:t>
            </a:r>
            <a:endParaRPr lang="ja-JP" altLang="en-US" sz="2400" b="1"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09072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B726825-653C-49B6-AF68-9A6086A2F047}"/>
              </a:ext>
            </a:extLst>
          </p:cNvPr>
          <p:cNvSpPr>
            <a:spLocks noGrp="1"/>
          </p:cNvSpPr>
          <p:nvPr>
            <p:ph type="title"/>
          </p:nvPr>
        </p:nvSpPr>
        <p:spPr>
          <a:xfrm>
            <a:off x="446059" y="1116610"/>
            <a:ext cx="7705165" cy="594881"/>
          </a:xfrm>
          <a:ln w="38100">
            <a:solidFill>
              <a:srgbClr val="0070C0"/>
            </a:solidFill>
          </a:ln>
        </p:spPr>
        <p:txBody>
          <a:bodyPr>
            <a:normAutofit/>
          </a:bodyPr>
          <a:lstStyle/>
          <a:p>
            <a:pPr algn="ctr"/>
            <a:r>
              <a:rPr lang="ja-JP" altLang="en-US" sz="2400" b="1" dirty="0">
                <a:latin typeface="HG丸ｺﾞｼｯｸM-PRO" panose="020F0600000000000000" pitchFamily="50" charset="-128"/>
                <a:ea typeface="HG丸ｺﾞｼｯｸM-PRO" panose="020F0600000000000000" pitchFamily="50" charset="-128"/>
              </a:rPr>
              <a:t>補助金申請へのステップ ②</a:t>
            </a:r>
          </a:p>
        </p:txBody>
      </p:sp>
      <p:sp>
        <p:nvSpPr>
          <p:cNvPr id="3" name="コンテンツ プレースホルダー 2"/>
          <p:cNvSpPr>
            <a:spLocks noGrp="1"/>
          </p:cNvSpPr>
          <p:nvPr>
            <p:ph idx="1"/>
          </p:nvPr>
        </p:nvSpPr>
        <p:spPr>
          <a:xfrm>
            <a:off x="446059" y="1779176"/>
            <a:ext cx="8555111" cy="4577175"/>
          </a:xfrm>
        </p:spPr>
        <p:txBody>
          <a:bodyPr>
            <a:noAutofit/>
          </a:bodyPr>
          <a:lstStyle/>
          <a:p>
            <a:pPr marL="0" indent="0">
              <a:lnSpc>
                <a:spcPts val="3000"/>
              </a:lnSpc>
              <a:buNone/>
            </a:pPr>
            <a:r>
              <a:rPr lang="en-US" altLang="ja-JP" sz="2100" dirty="0" smtClean="0"/>
              <a:t>2019</a:t>
            </a:r>
            <a:r>
              <a:rPr lang="ja-JP" altLang="en-US" sz="2100" dirty="0" smtClean="0"/>
              <a:t>年</a:t>
            </a:r>
            <a:r>
              <a:rPr lang="en-US" altLang="ja-JP" sz="2100" dirty="0" smtClean="0"/>
              <a:t>10</a:t>
            </a:r>
            <a:r>
              <a:rPr lang="ja-JP" altLang="en-US" sz="2100" dirty="0" smtClean="0"/>
              <a:t>月　岐阜加納</a:t>
            </a:r>
            <a:r>
              <a:rPr lang="en-US" altLang="ja-JP" sz="2100" dirty="0" smtClean="0"/>
              <a:t>RC</a:t>
            </a:r>
            <a:r>
              <a:rPr lang="ja-JP" altLang="en-US" sz="2100" dirty="0" smtClean="0"/>
              <a:t>が</a:t>
            </a:r>
            <a:r>
              <a:rPr lang="en-US" altLang="ja-JP" sz="2100" dirty="0" smtClean="0"/>
              <a:t>2,000</a:t>
            </a:r>
            <a:r>
              <a:rPr lang="ja-JP" altLang="en-US" sz="2100" dirty="0" smtClean="0"/>
              <a:t>ドルを</a:t>
            </a:r>
            <a:r>
              <a:rPr lang="en-US" altLang="ja-JP" sz="2100" dirty="0" smtClean="0"/>
              <a:t>R</a:t>
            </a:r>
            <a:r>
              <a:rPr lang="ja-JP" altLang="en-US" sz="2100" dirty="0" smtClean="0"/>
              <a:t>財団に送金</a:t>
            </a:r>
            <a:endParaRPr lang="en-US" altLang="ja-JP" sz="2100" dirty="0" smtClean="0"/>
          </a:p>
          <a:p>
            <a:pPr marL="0" indent="0">
              <a:lnSpc>
                <a:spcPts val="3000"/>
              </a:lnSpc>
              <a:buNone/>
            </a:pPr>
            <a:r>
              <a:rPr lang="ja-JP" altLang="en-US" sz="2100" dirty="0" smtClean="0"/>
              <a:t>　　　　　　　 第</a:t>
            </a:r>
            <a:r>
              <a:rPr lang="en-US" altLang="ja-JP" sz="2100" dirty="0" smtClean="0"/>
              <a:t>2630</a:t>
            </a:r>
            <a:r>
              <a:rPr lang="ja-JP" altLang="en-US" sz="2100" dirty="0" smtClean="0"/>
              <a:t>地区が</a:t>
            </a:r>
            <a:r>
              <a:rPr lang="en-US" altLang="ja-JP" sz="2100" dirty="0" smtClean="0"/>
              <a:t>10,000</a:t>
            </a:r>
            <a:r>
              <a:rPr lang="ja-JP" altLang="en-US" sz="2100" dirty="0" smtClean="0"/>
              <a:t>ドルを</a:t>
            </a:r>
            <a:r>
              <a:rPr lang="en-US" altLang="ja-JP" sz="2100" dirty="0" smtClean="0"/>
              <a:t>R</a:t>
            </a:r>
            <a:r>
              <a:rPr lang="ja-JP" altLang="en-US" sz="2100" dirty="0" smtClean="0"/>
              <a:t>財団に送金</a:t>
            </a:r>
            <a:endParaRPr lang="en-US" altLang="ja-JP" sz="2100" dirty="0" smtClean="0"/>
          </a:p>
          <a:p>
            <a:pPr marL="0" indent="0">
              <a:lnSpc>
                <a:spcPts val="3000"/>
              </a:lnSpc>
              <a:buNone/>
            </a:pPr>
            <a:r>
              <a:rPr lang="ja-JP" altLang="en-US" sz="2100" dirty="0" smtClean="0"/>
              <a:t>　　　　　　　 財団からリョンクラビ</a:t>
            </a:r>
            <a:r>
              <a:rPr lang="en-US" altLang="ja-JP" sz="2100" dirty="0" smtClean="0"/>
              <a:t>RC</a:t>
            </a:r>
            <a:r>
              <a:rPr lang="ja-JP" altLang="en-US" sz="2100" dirty="0" smtClean="0"/>
              <a:t>に</a:t>
            </a:r>
            <a:r>
              <a:rPr lang="en-US" altLang="ja-JP" sz="2100" dirty="0" smtClean="0"/>
              <a:t>36,000</a:t>
            </a:r>
            <a:r>
              <a:rPr lang="ja-JP" altLang="en-US" sz="2100" dirty="0" smtClean="0"/>
              <a:t>ドルを送金</a:t>
            </a:r>
            <a:endParaRPr lang="en-US" altLang="ja-JP" sz="2100" dirty="0" smtClean="0"/>
          </a:p>
          <a:p>
            <a:pPr marL="0" indent="0">
              <a:lnSpc>
                <a:spcPts val="3000"/>
              </a:lnSpc>
              <a:buNone/>
            </a:pPr>
            <a:r>
              <a:rPr lang="ja-JP" altLang="en-US" sz="2100" dirty="0" smtClean="0"/>
              <a:t>　　　　　　　 リョンクラビ</a:t>
            </a:r>
            <a:r>
              <a:rPr lang="en-US" altLang="ja-JP" sz="2100" dirty="0" smtClean="0"/>
              <a:t>RC</a:t>
            </a:r>
            <a:r>
              <a:rPr lang="ja-JP" altLang="en-US" sz="2100" dirty="0" smtClean="0"/>
              <a:t>が事業を実施</a:t>
            </a:r>
            <a:endParaRPr lang="en-US" altLang="ja-JP" sz="2100" dirty="0" smtClean="0"/>
          </a:p>
          <a:p>
            <a:pPr marL="0" indent="0">
              <a:lnSpc>
                <a:spcPts val="3000"/>
              </a:lnSpc>
              <a:buNone/>
            </a:pPr>
            <a:r>
              <a:rPr lang="en-US" altLang="ja-JP" sz="2100" dirty="0" smtClean="0"/>
              <a:t>      </a:t>
            </a:r>
            <a:r>
              <a:rPr lang="ja-JP" altLang="en-US" sz="2100" dirty="0" smtClean="0"/>
              <a:t>　   </a:t>
            </a:r>
            <a:r>
              <a:rPr lang="en-US" altLang="ja-JP" sz="2100" dirty="0" smtClean="0"/>
              <a:t> 11</a:t>
            </a:r>
            <a:r>
              <a:rPr lang="ja-JP" altLang="en-US" sz="2100" dirty="0" smtClean="0"/>
              <a:t>月   岐阜加納</a:t>
            </a:r>
            <a:r>
              <a:rPr lang="en-US" altLang="ja-JP" sz="2100" dirty="0" smtClean="0"/>
              <a:t>RC</a:t>
            </a:r>
            <a:r>
              <a:rPr lang="ja-JP" altLang="en-US" sz="2100" dirty="0" smtClean="0"/>
              <a:t>とリョンクラビ</a:t>
            </a:r>
            <a:r>
              <a:rPr lang="en-US" altLang="ja-JP" sz="2100" dirty="0" smtClean="0"/>
              <a:t>RC</a:t>
            </a:r>
            <a:r>
              <a:rPr lang="ja-JP" altLang="en-US" sz="2100" dirty="0" smtClean="0"/>
              <a:t>との事業打ち合わせ</a:t>
            </a:r>
            <a:endParaRPr lang="en-US" altLang="ja-JP" sz="2100" dirty="0" smtClean="0"/>
          </a:p>
          <a:p>
            <a:pPr marL="0" indent="0">
              <a:lnSpc>
                <a:spcPts val="3000"/>
              </a:lnSpc>
              <a:buNone/>
            </a:pPr>
            <a:r>
              <a:rPr lang="en-US" altLang="ja-JP" sz="2100" dirty="0" smtClean="0"/>
              <a:t>                   </a:t>
            </a:r>
            <a:r>
              <a:rPr lang="ja-JP" altLang="en-US" sz="2100" dirty="0" smtClean="0"/>
              <a:t>  </a:t>
            </a:r>
            <a:r>
              <a:rPr lang="en-US" altLang="ja-JP" sz="2100" dirty="0" smtClean="0"/>
              <a:t>  </a:t>
            </a:r>
            <a:r>
              <a:rPr lang="ja-JP" altLang="en-US" sz="2100" dirty="0" smtClean="0"/>
              <a:t>（第</a:t>
            </a:r>
            <a:r>
              <a:rPr lang="en-US" altLang="ja-JP" sz="2100" dirty="0" smtClean="0"/>
              <a:t>2630</a:t>
            </a:r>
            <a:r>
              <a:rPr lang="ja-JP" altLang="en-US" sz="2100" dirty="0" smtClean="0"/>
              <a:t>地区大会・津にて）</a:t>
            </a:r>
            <a:endParaRPr lang="en-US" altLang="ja-JP" sz="2100" dirty="0" smtClean="0"/>
          </a:p>
          <a:p>
            <a:pPr marL="0" indent="0">
              <a:lnSpc>
                <a:spcPts val="3000"/>
              </a:lnSpc>
              <a:buNone/>
            </a:pPr>
            <a:r>
              <a:rPr lang="en-US" altLang="ja-JP" sz="2100" dirty="0" smtClean="0"/>
              <a:t>2020</a:t>
            </a:r>
            <a:r>
              <a:rPr lang="ja-JP" altLang="en-US" sz="2100" dirty="0" smtClean="0"/>
              <a:t>年   </a:t>
            </a:r>
            <a:r>
              <a:rPr lang="en-US" altLang="ja-JP" sz="2100" dirty="0" smtClean="0"/>
              <a:t>2</a:t>
            </a:r>
            <a:r>
              <a:rPr lang="ja-JP" altLang="en-US" sz="2100" dirty="0" smtClean="0"/>
              <a:t>月　岐阜加納</a:t>
            </a:r>
            <a:r>
              <a:rPr lang="en-US" altLang="ja-JP" sz="2100" dirty="0" smtClean="0"/>
              <a:t>RC</a:t>
            </a:r>
            <a:r>
              <a:rPr lang="ja-JP" altLang="en-US" sz="2100" dirty="0" smtClean="0"/>
              <a:t>会員１</a:t>
            </a:r>
            <a:r>
              <a:rPr lang="en-US" altLang="ja-JP" sz="2100" dirty="0" smtClean="0"/>
              <a:t>1</a:t>
            </a:r>
            <a:r>
              <a:rPr lang="ja-JP" altLang="en-US" sz="2100" dirty="0" smtClean="0"/>
              <a:t>名がクラビ病院を訪問し、事業</a:t>
            </a:r>
            <a:endParaRPr lang="en-US" altLang="ja-JP" sz="2100" dirty="0" smtClean="0"/>
          </a:p>
          <a:p>
            <a:pPr marL="0" indent="0">
              <a:lnSpc>
                <a:spcPts val="3000"/>
              </a:lnSpc>
              <a:buNone/>
            </a:pPr>
            <a:r>
              <a:rPr lang="ja-JP" altLang="en-US" sz="2100" dirty="0" smtClean="0"/>
              <a:t>　　　　　　 　 が計画通りに地域に利益をもたらしているかを確認</a:t>
            </a:r>
            <a:endParaRPr lang="en-US" altLang="ja-JP" sz="2100" dirty="0" smtClean="0"/>
          </a:p>
          <a:p>
            <a:pPr marL="0" indent="0">
              <a:lnSpc>
                <a:spcPts val="3000"/>
              </a:lnSpc>
              <a:buNone/>
            </a:pPr>
            <a:r>
              <a:rPr lang="en-US" altLang="ja-JP" sz="2100" dirty="0" smtClean="0"/>
              <a:t>                       </a:t>
            </a:r>
            <a:r>
              <a:rPr lang="ja-JP" altLang="en-US" sz="2100" dirty="0" smtClean="0"/>
              <a:t>→  コロナにより中止（</a:t>
            </a:r>
            <a:r>
              <a:rPr lang="en-US" altLang="ja-JP" sz="2100" dirty="0" smtClean="0"/>
              <a:t>Web</a:t>
            </a:r>
            <a:r>
              <a:rPr lang="ja-JP" altLang="en-US" sz="2100" dirty="0" err="1" smtClean="0"/>
              <a:t>にて</a:t>
            </a:r>
            <a:r>
              <a:rPr lang="ja-JP" altLang="en-US" sz="2100" dirty="0" smtClean="0"/>
              <a:t>確認）</a:t>
            </a:r>
            <a:endParaRPr lang="en-US" altLang="ja-JP" sz="2100" dirty="0" smtClean="0"/>
          </a:p>
          <a:p>
            <a:pPr marL="0" indent="0">
              <a:buNone/>
            </a:pPr>
            <a:endParaRPr lang="en-US" altLang="ja-JP" sz="2200" dirty="0">
              <a:latin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D9BF9AF0-11B8-4022-87B8-A06825183306}" type="slidenum">
              <a:rPr kumimoji="1" lang="ja-JP" altLang="en-US" smtClean="0"/>
              <a:t>27</a:t>
            </a:fld>
            <a:endParaRPr kumimoji="1" lang="ja-JP" altLang="en-US" dirty="0"/>
          </a:p>
        </p:txBody>
      </p:sp>
      <p:sp>
        <p:nvSpPr>
          <p:cNvPr id="7" name="タイトル 1">
            <a:extLst>
              <a:ext uri="{FF2B5EF4-FFF2-40B4-BE49-F238E27FC236}">
                <a16:creationId xmlns:a16="http://schemas.microsoft.com/office/drawing/2014/main" id="{E734AD20-E9BC-48BF-B620-F6BF8C8FE8CD}"/>
              </a:ext>
            </a:extLst>
          </p:cNvPr>
          <p:cNvSpPr txBox="1">
            <a:spLocks/>
          </p:cNvSpPr>
          <p:nvPr/>
        </p:nvSpPr>
        <p:spPr>
          <a:xfrm>
            <a:off x="0" y="0"/>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プロジェクトの流れ</a:t>
            </a:r>
            <a:r>
              <a:rPr lang="ja-JP" altLang="en-US" sz="2400" dirty="0">
                <a:solidFill>
                  <a:prstClr val="white"/>
                </a:solidFill>
                <a:latin typeface="HG丸ｺﾞｼｯｸM-PRO" panose="020F0600000000000000" pitchFamily="50" charset="-128"/>
                <a:ea typeface="HG丸ｺﾞｼｯｸM-PRO" panose="020F0600000000000000" pitchFamily="50" charset="-128"/>
              </a:rPr>
              <a:t>　［岐阜加納ＲＣの利用例を参考に］</a:t>
            </a:r>
            <a:endParaRPr lang="ja-JP" altLang="en-US" sz="2400" b="1"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22041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5187" y="1352307"/>
            <a:ext cx="7993626" cy="5369169"/>
          </a:xfrm>
        </p:spPr>
        <p:txBody>
          <a:bodyPr>
            <a:normAutofit/>
          </a:bodyPr>
          <a:lstStyle/>
          <a:p>
            <a:pPr marL="385763" indent="-385763">
              <a:buFont typeface="+mj-lt"/>
              <a:buAutoNum type="arabicPeriod"/>
            </a:pPr>
            <a:r>
              <a:rPr lang="ja-JP" altLang="en-US" sz="1950" b="1" dirty="0"/>
              <a:t>中津川ＲＣ・中津川センター</a:t>
            </a:r>
            <a:r>
              <a:rPr lang="en-US" altLang="ja-JP" sz="1950" b="1" dirty="0"/>
              <a:t>RC</a:t>
            </a:r>
            <a:r>
              <a:rPr lang="ja-JP" altLang="en-US" sz="1950" b="1" dirty="0">
                <a:latin typeface="HG丸ｺﾞｼｯｸM-PRO" panose="020F0600000000000000" pitchFamily="50" charset="-128"/>
              </a:rPr>
              <a:t>（他地区外</a:t>
            </a:r>
            <a:r>
              <a:rPr lang="en-US" altLang="ja-JP" sz="1950" b="1" dirty="0">
                <a:latin typeface="HG丸ｺﾞｼｯｸM-PRO" panose="020F0600000000000000" pitchFamily="50" charset="-128"/>
              </a:rPr>
              <a:t>2</a:t>
            </a:r>
            <a:r>
              <a:rPr lang="ja-JP" altLang="en-US" sz="1950" b="1" dirty="0">
                <a:latin typeface="HG丸ｺﾞｼｯｸM-PRO" panose="020F0600000000000000" pitchFamily="50" charset="-128"/>
              </a:rPr>
              <a:t>クラブ）</a:t>
            </a:r>
            <a:endParaRPr lang="en-US" altLang="ja-JP" sz="1950" b="1" dirty="0">
              <a:latin typeface="HG丸ｺﾞｼｯｸM-PRO" panose="020F0600000000000000" pitchFamily="50" charset="-128"/>
            </a:endParaRPr>
          </a:p>
          <a:p>
            <a:pPr marL="0" indent="0">
              <a:buNone/>
            </a:pPr>
            <a:r>
              <a:rPr lang="ja-JP" altLang="en-US" sz="1950" b="1" dirty="0">
                <a:latin typeface="HG丸ｺﾞｼｯｸM-PRO" panose="020F0600000000000000" pitchFamily="50" charset="-128"/>
              </a:rPr>
              <a:t>　　「生きろ！！子供達」</a:t>
            </a:r>
            <a:endParaRPr lang="en-US" altLang="ja-JP" sz="1950" b="1" dirty="0">
              <a:latin typeface="HG丸ｺﾞｼｯｸM-PRO" panose="020F0600000000000000" pitchFamily="50" charset="-128"/>
            </a:endParaRPr>
          </a:p>
          <a:p>
            <a:pPr marL="0" indent="0">
              <a:buNone/>
            </a:pPr>
            <a:r>
              <a:rPr lang="ja-JP" altLang="en-US" sz="1950" b="1" dirty="0">
                <a:latin typeface="HG丸ｺﾞｼｯｸM-PRO" panose="020F0600000000000000" pitchFamily="50" charset="-128"/>
              </a:rPr>
              <a:t>　　実施国　ブラジル　　総額</a:t>
            </a:r>
            <a:r>
              <a:rPr lang="en-US" altLang="ja-JP" sz="1950" b="1" dirty="0">
                <a:latin typeface="HG丸ｺﾞｼｯｸM-PRO" panose="020F0600000000000000" pitchFamily="50" charset="-128"/>
              </a:rPr>
              <a:t>162,061</a:t>
            </a:r>
            <a:r>
              <a:rPr lang="ja-JP" altLang="en-US" sz="1950" b="1" dirty="0">
                <a:latin typeface="HG丸ｺﾞｼｯｸM-PRO" panose="020F0600000000000000" pitchFamily="50" charset="-128"/>
              </a:rPr>
              <a:t>ドル（約</a:t>
            </a:r>
            <a:r>
              <a:rPr lang="en-US" altLang="ja-JP" sz="1950" b="1" dirty="0">
                <a:latin typeface="HG丸ｺﾞｼｯｸM-PRO" panose="020F0600000000000000" pitchFamily="50" charset="-128"/>
              </a:rPr>
              <a:t>1780</a:t>
            </a:r>
            <a:r>
              <a:rPr lang="ja-JP" altLang="en-US" sz="1950" b="1" dirty="0">
                <a:latin typeface="HG丸ｺﾞｼｯｸM-PRO" panose="020F0600000000000000" pitchFamily="50" charset="-128"/>
              </a:rPr>
              <a:t>万円）</a:t>
            </a:r>
            <a:endParaRPr lang="ja-JP" altLang="en-US" sz="900" b="1" dirty="0">
              <a:latin typeface="HG丸ｺﾞｼｯｸM-PRO" panose="020F0600000000000000" pitchFamily="50" charset="-128"/>
            </a:endParaRPr>
          </a:p>
          <a:p>
            <a:pPr marL="0" indent="0">
              <a:buNone/>
            </a:pPr>
            <a:endParaRPr lang="ja-JP" altLang="en-US" sz="900" dirty="0"/>
          </a:p>
          <a:p>
            <a:pPr marL="385763" indent="-385763">
              <a:buFont typeface="+mj-lt"/>
              <a:buAutoNum type="arabicPeriod" startAt="2"/>
            </a:pPr>
            <a:endParaRPr lang="en-US" altLang="ja-JP" sz="1950" b="1" dirty="0" smtClean="0"/>
          </a:p>
          <a:p>
            <a:pPr marL="385763" indent="-385763">
              <a:buFont typeface="+mj-lt"/>
              <a:buAutoNum type="arabicPeriod" startAt="2"/>
            </a:pPr>
            <a:r>
              <a:rPr lang="ja-JP" altLang="en-US" sz="1950" b="1" dirty="0" smtClean="0"/>
              <a:t>鳥羽</a:t>
            </a:r>
            <a:r>
              <a:rPr lang="ja-JP" altLang="en-US" sz="1950" b="1" dirty="0"/>
              <a:t>ＲＣ</a:t>
            </a:r>
            <a:r>
              <a:rPr lang="ja-JP" altLang="en-US" sz="1950" b="1" dirty="0">
                <a:latin typeface="HG丸ｺﾞｼｯｸM-PRO" panose="020F0600000000000000" pitchFamily="50" charset="-128"/>
              </a:rPr>
              <a:t>（他地区外５クラブ）</a:t>
            </a:r>
            <a:endParaRPr lang="en-US" altLang="ja-JP" sz="1950" b="1" dirty="0">
              <a:latin typeface="HG丸ｺﾞｼｯｸM-PRO" panose="020F0600000000000000" pitchFamily="50" charset="-128"/>
            </a:endParaRPr>
          </a:p>
          <a:p>
            <a:pPr marL="0" indent="0">
              <a:buNone/>
            </a:pPr>
            <a:r>
              <a:rPr lang="ja-JP" altLang="en-US" sz="1950" b="1" dirty="0">
                <a:latin typeface="HG丸ｺﾞｼｯｸM-PRO" panose="020F0600000000000000" pitchFamily="50" charset="-128"/>
              </a:rPr>
              <a:t>　　「Ｂ型Ｃ型肝炎患者への定期健診継続的な事後検診と治療」</a:t>
            </a:r>
            <a:endParaRPr lang="en-US" altLang="ja-JP" sz="1950" b="1" dirty="0">
              <a:latin typeface="HG丸ｺﾞｼｯｸM-PRO" panose="020F0600000000000000" pitchFamily="50" charset="-128"/>
            </a:endParaRPr>
          </a:p>
          <a:p>
            <a:pPr marL="0" indent="0">
              <a:buNone/>
            </a:pPr>
            <a:r>
              <a:rPr lang="ja-JP" altLang="en-US" sz="1950" b="1" dirty="0">
                <a:latin typeface="HG丸ｺﾞｼｯｸM-PRO" panose="020F0600000000000000" pitchFamily="50" charset="-128"/>
              </a:rPr>
              <a:t>　　実施国　台湾　　総額</a:t>
            </a:r>
            <a:r>
              <a:rPr lang="en-US" altLang="ja-JP" sz="1950" b="1" dirty="0">
                <a:latin typeface="HG丸ｺﾞｼｯｸM-PRO" panose="020F0600000000000000" pitchFamily="50" charset="-128"/>
              </a:rPr>
              <a:t>64,000</a:t>
            </a:r>
            <a:r>
              <a:rPr lang="ja-JP" altLang="en-US" sz="1950" b="1" dirty="0">
                <a:latin typeface="HG丸ｺﾞｼｯｸM-PRO" panose="020F0600000000000000" pitchFamily="50" charset="-128"/>
              </a:rPr>
              <a:t>ドル（約</a:t>
            </a:r>
            <a:r>
              <a:rPr lang="en-US" altLang="ja-JP" sz="1950" b="1" dirty="0">
                <a:latin typeface="HG丸ｺﾞｼｯｸM-PRO" panose="020F0600000000000000" pitchFamily="50" charset="-128"/>
              </a:rPr>
              <a:t>700</a:t>
            </a:r>
            <a:r>
              <a:rPr lang="ja-JP" altLang="en-US" sz="1950" b="1" dirty="0">
                <a:latin typeface="HG丸ｺﾞｼｯｸM-PRO" panose="020F0600000000000000" pitchFamily="50" charset="-128"/>
              </a:rPr>
              <a:t>万円）</a:t>
            </a:r>
            <a:endParaRPr lang="ja-JP" altLang="en-US" sz="900" b="1" dirty="0">
              <a:latin typeface="HG丸ｺﾞｼｯｸM-PRO" panose="020F0600000000000000" pitchFamily="50" charset="-128"/>
            </a:endParaRPr>
          </a:p>
          <a:p>
            <a:pPr marL="0" indent="0">
              <a:buNone/>
            </a:pPr>
            <a:endParaRPr lang="en-US" altLang="ja-JP" sz="900" dirty="0"/>
          </a:p>
          <a:p>
            <a:pPr marL="385763" indent="-385763">
              <a:buFont typeface="+mj-lt"/>
              <a:buAutoNum type="arabicPeriod" startAt="3"/>
            </a:pPr>
            <a:endParaRPr lang="en-US" altLang="ja-JP" sz="1950" b="1" dirty="0" smtClean="0"/>
          </a:p>
          <a:p>
            <a:pPr marL="385763" indent="-385763">
              <a:buFont typeface="+mj-lt"/>
              <a:buAutoNum type="arabicPeriod" startAt="3"/>
            </a:pPr>
            <a:r>
              <a:rPr lang="en-US" altLang="ja-JP" sz="1950" b="1" dirty="0" smtClean="0"/>
              <a:t>2630</a:t>
            </a:r>
            <a:r>
              <a:rPr lang="ja-JP" altLang="en-US" sz="1950" b="1" dirty="0"/>
              <a:t>地区 国際奉仕部門</a:t>
            </a:r>
            <a:r>
              <a:rPr lang="ja-JP" altLang="en-US" sz="1950" b="1" dirty="0">
                <a:latin typeface="HG丸ｺﾞｼｯｸM-PRO" panose="020F0600000000000000" pitchFamily="50" charset="-128"/>
              </a:rPr>
              <a:t>（他地区内</a:t>
            </a:r>
            <a:r>
              <a:rPr lang="en-US" altLang="ja-JP" sz="1950" b="1" dirty="0">
                <a:latin typeface="HG丸ｺﾞｼｯｸM-PRO" panose="020F0600000000000000" pitchFamily="50" charset="-128"/>
              </a:rPr>
              <a:t>3</a:t>
            </a:r>
            <a:r>
              <a:rPr lang="ja-JP" altLang="en-US" sz="1950" b="1" dirty="0">
                <a:latin typeface="HG丸ｺﾞｼｯｸM-PRO" panose="020F0600000000000000" pitchFamily="50" charset="-128"/>
              </a:rPr>
              <a:t>クラブ）</a:t>
            </a:r>
            <a:endParaRPr lang="en-US" altLang="ja-JP" sz="1950" b="1" dirty="0">
              <a:latin typeface="HG丸ｺﾞｼｯｸM-PRO" panose="020F0600000000000000" pitchFamily="50" charset="-128"/>
            </a:endParaRPr>
          </a:p>
          <a:p>
            <a:pPr marL="0" indent="0">
              <a:buNone/>
            </a:pPr>
            <a:r>
              <a:rPr lang="ja-JP" altLang="en-US" sz="1950" b="1" dirty="0">
                <a:latin typeface="HG丸ｺﾞｼｯｸM-PRO" panose="020F0600000000000000" pitchFamily="50" charset="-128"/>
              </a:rPr>
              <a:t>　　「クリーンウォーター　浄水器の提供」　</a:t>
            </a:r>
            <a:endParaRPr lang="en-US" altLang="ja-JP" sz="1950" b="1" dirty="0">
              <a:latin typeface="HG丸ｺﾞｼｯｸM-PRO" panose="020F0600000000000000" pitchFamily="50" charset="-128"/>
            </a:endParaRPr>
          </a:p>
          <a:p>
            <a:pPr marL="0" indent="0">
              <a:buNone/>
            </a:pPr>
            <a:r>
              <a:rPr lang="ja-JP" altLang="en-US" sz="1950" b="1" dirty="0">
                <a:latin typeface="HG丸ｺﾞｼｯｸM-PRO" panose="020F0600000000000000" pitchFamily="50" charset="-128"/>
              </a:rPr>
              <a:t>　　実施国　　タイ　　総額</a:t>
            </a:r>
            <a:r>
              <a:rPr lang="en-US" altLang="ja-JP" sz="1950" b="1" dirty="0">
                <a:latin typeface="HG丸ｺﾞｼｯｸM-PRO" panose="020F0600000000000000" pitchFamily="50" charset="-128"/>
              </a:rPr>
              <a:t>30,500</a:t>
            </a:r>
            <a:r>
              <a:rPr lang="ja-JP" altLang="en-US" sz="1950" b="1" dirty="0">
                <a:latin typeface="HG丸ｺﾞｼｯｸM-PRO" panose="020F0600000000000000" pitchFamily="50" charset="-128"/>
              </a:rPr>
              <a:t>ドル（約</a:t>
            </a:r>
            <a:r>
              <a:rPr lang="en-US" altLang="ja-JP" sz="1950" b="1" dirty="0">
                <a:latin typeface="HG丸ｺﾞｼｯｸM-PRO" panose="020F0600000000000000" pitchFamily="50" charset="-128"/>
              </a:rPr>
              <a:t>340</a:t>
            </a:r>
            <a:r>
              <a:rPr lang="ja-JP" altLang="en-US" sz="1950" b="1" dirty="0">
                <a:latin typeface="HG丸ｺﾞｼｯｸM-PRO" panose="020F0600000000000000" pitchFamily="50" charset="-128"/>
              </a:rPr>
              <a:t>万円）</a:t>
            </a:r>
            <a:endParaRPr lang="en-US" altLang="ja-JP" sz="1950" b="1" dirty="0">
              <a:latin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D9BF9AF0-11B8-4022-87B8-A06825183306}" type="slidenum">
              <a:rPr kumimoji="1" lang="ja-JP" altLang="en-US" smtClean="0"/>
              <a:t>28</a:t>
            </a:fld>
            <a:endParaRPr kumimoji="1" lang="ja-JP" altLang="en-US"/>
          </a:p>
        </p:txBody>
      </p:sp>
      <p:sp>
        <p:nvSpPr>
          <p:cNvPr id="6" name="タイトル 1">
            <a:extLst>
              <a:ext uri="{FF2B5EF4-FFF2-40B4-BE49-F238E27FC236}">
                <a16:creationId xmlns:a16="http://schemas.microsoft.com/office/drawing/2014/main" id="{E734AD20-E9BC-48BF-B620-F6BF8C8FE8CD}"/>
              </a:ext>
            </a:extLst>
          </p:cNvPr>
          <p:cNvSpPr txBox="1">
            <a:spLocks/>
          </p:cNvSpPr>
          <p:nvPr/>
        </p:nvSpPr>
        <p:spPr>
          <a:xfrm>
            <a:off x="0" y="-1"/>
            <a:ext cx="9144000" cy="731521"/>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a:t>
            </a:r>
            <a:r>
              <a:rPr lang="en-US" altLang="ja-JP" sz="2700" dirty="0">
                <a:solidFill>
                  <a:prstClr val="white"/>
                </a:solidFill>
                <a:latin typeface="HG丸ｺﾞｼｯｸM-PRO" panose="020F0600000000000000" pitchFamily="50" charset="-128"/>
                <a:ea typeface="HG丸ｺﾞｼｯｸM-PRO" panose="020F0600000000000000" pitchFamily="50" charset="-128"/>
              </a:rPr>
              <a:t>2630</a:t>
            </a:r>
            <a:r>
              <a:rPr lang="ja-JP" altLang="en-US" sz="2700" dirty="0">
                <a:solidFill>
                  <a:prstClr val="white"/>
                </a:solidFill>
                <a:latin typeface="HG丸ｺﾞｼｯｸM-PRO" panose="020F0600000000000000" pitchFamily="50" charset="-128"/>
                <a:ea typeface="HG丸ｺﾞｼｯｸM-PRO" panose="020F0600000000000000" pitchFamily="50" charset="-128"/>
              </a:rPr>
              <a:t>地区 グローバル補助金の利用例　</a:t>
            </a:r>
            <a:r>
              <a:rPr lang="en-US" altLang="ja-JP" sz="2700" b="1" dirty="0">
                <a:solidFill>
                  <a:prstClr val="white"/>
                </a:solidFill>
                <a:latin typeface="HG丸ｺﾞｼｯｸM-PRO" panose="020F0600000000000000" pitchFamily="50" charset="-128"/>
                <a:ea typeface="HG丸ｺﾞｼｯｸM-PRO" panose="020F0600000000000000" pitchFamily="50" charset="-128"/>
              </a:rPr>
              <a:t>1/2</a:t>
            </a:r>
            <a:endParaRPr lang="ja-JP" altLang="en-US" sz="2700" b="1"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93671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40EB464-A659-4EC1-845D-B92D1D28D454}"/>
              </a:ext>
            </a:extLst>
          </p:cNvPr>
          <p:cNvSpPr>
            <a:spLocks noGrp="1"/>
          </p:cNvSpPr>
          <p:nvPr>
            <p:ph idx="1"/>
          </p:nvPr>
        </p:nvSpPr>
        <p:spPr>
          <a:xfrm>
            <a:off x="628650" y="1099978"/>
            <a:ext cx="8179514" cy="4386422"/>
          </a:xfrm>
        </p:spPr>
        <p:txBody>
          <a:bodyPr>
            <a:noAutofit/>
          </a:bodyPr>
          <a:lstStyle/>
          <a:p>
            <a:pPr marL="385763" indent="-385763">
              <a:buFont typeface="+mj-lt"/>
              <a:buAutoNum type="arabicPeriod" startAt="4"/>
            </a:pPr>
            <a:r>
              <a:rPr lang="ja-JP" altLang="en-US" sz="1950" b="1" dirty="0"/>
              <a:t>多治見リバーサイドＲＣ・美濃加茂ＲＣ・鈴鹿ベイＲＣ</a:t>
            </a:r>
          </a:p>
          <a:p>
            <a:pPr marL="0" indent="0">
              <a:lnSpc>
                <a:spcPct val="110000"/>
              </a:lnSpc>
              <a:buNone/>
            </a:pPr>
            <a:r>
              <a:rPr lang="ja-JP" altLang="en-US" sz="1800" b="1" dirty="0"/>
              <a:t>      </a:t>
            </a:r>
            <a:r>
              <a:rPr lang="ja-JP" altLang="en-US" sz="1950" b="1" dirty="0"/>
              <a:t>国際奉仕小委員会</a:t>
            </a:r>
          </a:p>
          <a:p>
            <a:pPr marL="0" indent="0">
              <a:lnSpc>
                <a:spcPct val="110000"/>
              </a:lnSpc>
              <a:buNone/>
            </a:pPr>
            <a:r>
              <a:rPr lang="ja-JP" altLang="en-US" sz="1800" dirty="0"/>
              <a:t>　　</a:t>
            </a:r>
            <a:r>
              <a:rPr lang="ja-JP" altLang="en-US" sz="1800" dirty="0">
                <a:solidFill>
                  <a:prstClr val="black"/>
                </a:solidFill>
                <a:latin typeface="HG丸ｺﾞｼｯｸM-PRO" panose="020F0600000000000000" pitchFamily="50" charset="-128"/>
              </a:rPr>
              <a:t>タイの地方の学校</a:t>
            </a:r>
            <a:r>
              <a:rPr lang="en-US" altLang="ja-JP" sz="1800" dirty="0">
                <a:solidFill>
                  <a:prstClr val="black"/>
                </a:solidFill>
                <a:latin typeface="HG丸ｺﾞｼｯｸM-PRO" panose="020F0600000000000000" pitchFamily="50" charset="-128"/>
              </a:rPr>
              <a:t>88</a:t>
            </a:r>
            <a:r>
              <a:rPr lang="ja-JP" altLang="en-US" sz="1800" dirty="0">
                <a:solidFill>
                  <a:prstClr val="black"/>
                </a:solidFill>
                <a:latin typeface="HG丸ｺﾞｼｯｸM-PRO" panose="020F0600000000000000" pitchFamily="50" charset="-128"/>
              </a:rPr>
              <a:t>校に識字図書等の教材支援事業、及び指導する</a:t>
            </a:r>
          </a:p>
          <a:p>
            <a:pPr marL="0" indent="0">
              <a:lnSpc>
                <a:spcPct val="110000"/>
              </a:lnSpc>
              <a:buNone/>
            </a:pPr>
            <a:r>
              <a:rPr lang="ja-JP" altLang="en-US" sz="1800" dirty="0">
                <a:solidFill>
                  <a:prstClr val="black"/>
                </a:solidFill>
                <a:latin typeface="HG丸ｺﾞｼｯｸM-PRO" panose="020F0600000000000000" pitchFamily="50" charset="-128"/>
              </a:rPr>
              <a:t>　　教員指導プログラム事業</a:t>
            </a:r>
            <a:r>
              <a:rPr lang="ja-JP" altLang="en-US" sz="1800" b="1" dirty="0">
                <a:latin typeface="HG丸ｺﾞｼｯｸM-PRO" panose="020F0600000000000000" pitchFamily="50" charset="-128"/>
              </a:rPr>
              <a:t>「基本的教育と識字率向上プロジェクト」</a:t>
            </a:r>
          </a:p>
          <a:p>
            <a:pPr marL="0" indent="0">
              <a:lnSpc>
                <a:spcPct val="110000"/>
              </a:lnSpc>
              <a:buNone/>
            </a:pPr>
            <a:r>
              <a:rPr lang="ja-JP" altLang="en-US" sz="1800" dirty="0"/>
              <a:t>　　　　実施国　タイ　　総額　</a:t>
            </a:r>
            <a:r>
              <a:rPr lang="en-US" altLang="ja-JP" sz="1800" dirty="0"/>
              <a:t>86,516</a:t>
            </a:r>
            <a:r>
              <a:rPr lang="ja-JP" altLang="en-US" sz="1800" dirty="0"/>
              <a:t>ドル</a:t>
            </a:r>
            <a:r>
              <a:rPr lang="en-US" altLang="ja-JP" sz="1800" dirty="0"/>
              <a:t>(</a:t>
            </a:r>
            <a:r>
              <a:rPr lang="ja-JP" altLang="en-US" sz="1800" dirty="0"/>
              <a:t>約</a:t>
            </a:r>
            <a:r>
              <a:rPr lang="en-US" altLang="ja-JP" sz="1800" dirty="0"/>
              <a:t>960</a:t>
            </a:r>
            <a:r>
              <a:rPr lang="ja-JP" altLang="en-US" sz="1800" dirty="0"/>
              <a:t>万円</a:t>
            </a:r>
            <a:r>
              <a:rPr lang="en-US" altLang="ja-JP" sz="1800" dirty="0"/>
              <a:t>)</a:t>
            </a:r>
            <a:endParaRPr lang="ja-JP" altLang="en-US" sz="1800" dirty="0"/>
          </a:p>
          <a:p>
            <a:pPr marL="0" indent="0">
              <a:lnSpc>
                <a:spcPct val="110000"/>
              </a:lnSpc>
              <a:buNone/>
            </a:pPr>
            <a:endParaRPr lang="ja-JP" altLang="en-US" dirty="0"/>
          </a:p>
          <a:p>
            <a:pPr marL="0" indent="0">
              <a:lnSpc>
                <a:spcPct val="110000"/>
              </a:lnSpc>
              <a:buNone/>
            </a:pPr>
            <a:r>
              <a:rPr lang="en-US" altLang="ja-JP" sz="1950" b="1" dirty="0"/>
              <a:t>5.  </a:t>
            </a:r>
            <a:r>
              <a:rPr lang="ja-JP" altLang="en-US" sz="1950" b="1" dirty="0"/>
              <a:t>その他クラブ現金拠出参加</a:t>
            </a:r>
          </a:p>
          <a:p>
            <a:pPr marL="1071563" lvl="2" indent="-385763">
              <a:lnSpc>
                <a:spcPct val="110000"/>
              </a:lnSpc>
              <a:buFont typeface="+mj-ea"/>
              <a:buAutoNum type="circleNumDbPlain"/>
            </a:pPr>
            <a:r>
              <a:rPr lang="ja-JP" altLang="en-US" sz="1650" b="1" dirty="0">
                <a:latin typeface="HG丸ｺﾞｼｯｸM-PRO" panose="020F0600000000000000" pitchFamily="50" charset="-128"/>
              </a:rPr>
              <a:t>松阪東</a:t>
            </a:r>
            <a:r>
              <a:rPr lang="en-US" altLang="ja-JP" sz="1650" b="1" dirty="0">
                <a:latin typeface="HG丸ｺﾞｼｯｸM-PRO" panose="020F0600000000000000" pitchFamily="50" charset="-128"/>
              </a:rPr>
              <a:t>RC</a:t>
            </a:r>
            <a:r>
              <a:rPr lang="ja-JP" altLang="en-US" sz="1650" dirty="0">
                <a:latin typeface="HG丸ｺﾞｼｯｸM-PRO" panose="020F0600000000000000" pitchFamily="50" charset="-128"/>
              </a:rPr>
              <a:t>「</a:t>
            </a:r>
            <a:r>
              <a:rPr lang="en-US" altLang="ja-JP" sz="1650" dirty="0">
                <a:latin typeface="HG丸ｺﾞｼｯｸM-PRO" panose="020F0600000000000000" pitchFamily="50" charset="-128"/>
              </a:rPr>
              <a:t>AED</a:t>
            </a:r>
            <a:r>
              <a:rPr lang="ja-JP" altLang="en-US" sz="1650" dirty="0">
                <a:latin typeface="HG丸ｺﾞｼｯｸM-PRO" panose="020F0600000000000000" pitchFamily="50" charset="-128"/>
              </a:rPr>
              <a:t>寄贈事業（台湾）」</a:t>
            </a:r>
            <a:endParaRPr lang="en-US" altLang="ja-JP" sz="1650" dirty="0">
              <a:latin typeface="HG丸ｺﾞｼｯｸM-PRO" panose="020F0600000000000000" pitchFamily="50" charset="-128"/>
            </a:endParaRPr>
          </a:p>
          <a:p>
            <a:pPr marL="1071563" lvl="2" indent="-385763">
              <a:lnSpc>
                <a:spcPct val="110000"/>
              </a:lnSpc>
              <a:buFont typeface="+mj-ea"/>
              <a:buAutoNum type="circleNumDbPlain"/>
            </a:pPr>
            <a:r>
              <a:rPr lang="ja-JP" altLang="en-US" sz="1650" b="1" dirty="0">
                <a:latin typeface="HG丸ｺﾞｼｯｸM-PRO" panose="020F0600000000000000" pitchFamily="50" charset="-128"/>
              </a:rPr>
              <a:t>岐阜南</a:t>
            </a:r>
            <a:r>
              <a:rPr lang="en-US" altLang="ja-JP" sz="1650" b="1" dirty="0">
                <a:latin typeface="HG丸ｺﾞｼｯｸM-PRO" panose="020F0600000000000000" pitchFamily="50" charset="-128"/>
              </a:rPr>
              <a:t>RC</a:t>
            </a:r>
            <a:r>
              <a:rPr lang="ja-JP" altLang="en-US" sz="1650" dirty="0">
                <a:latin typeface="HG丸ｺﾞｼｯｸM-PRO" panose="020F0600000000000000" pitchFamily="50" charset="-128"/>
              </a:rPr>
              <a:t>「セデック族の慢性疾患予防と治療支援」</a:t>
            </a:r>
            <a:endParaRPr lang="en-US" altLang="ja-JP" sz="1650" dirty="0">
              <a:latin typeface="HG丸ｺﾞｼｯｸM-PRO" panose="020F0600000000000000" pitchFamily="50" charset="-128"/>
            </a:endParaRPr>
          </a:p>
          <a:p>
            <a:pPr marL="1071563" lvl="2" indent="-385763">
              <a:lnSpc>
                <a:spcPct val="110000"/>
              </a:lnSpc>
              <a:buFont typeface="+mj-ea"/>
              <a:buAutoNum type="circleNumDbPlain"/>
            </a:pPr>
            <a:r>
              <a:rPr lang="ja-JP" altLang="en-US" sz="1650" b="1" dirty="0">
                <a:latin typeface="HG丸ｺﾞｼｯｸM-PRO" panose="020F0600000000000000" pitchFamily="50" charset="-128"/>
              </a:rPr>
              <a:t>伊勢</a:t>
            </a:r>
            <a:r>
              <a:rPr lang="en-US" altLang="ja-JP" sz="1650" b="1" dirty="0">
                <a:latin typeface="HG丸ｺﾞｼｯｸM-PRO" panose="020F0600000000000000" pitchFamily="50" charset="-128"/>
              </a:rPr>
              <a:t>RC</a:t>
            </a:r>
            <a:r>
              <a:rPr lang="ja-JP" altLang="en-US" sz="1650" b="1" dirty="0">
                <a:latin typeface="HG丸ｺﾞｼｯｸM-PRO" panose="020F0600000000000000" pitchFamily="50" charset="-128"/>
              </a:rPr>
              <a:t>　</a:t>
            </a:r>
            <a:r>
              <a:rPr lang="ja-JP" altLang="en-US" sz="1650" dirty="0">
                <a:latin typeface="HG丸ｺﾞｼｯｸM-PRO" panose="020F0600000000000000" pitchFamily="50" charset="-128"/>
              </a:rPr>
              <a:t>「基隆市立病院の呼吸器ケアセンターの設備改善（台湾）」</a:t>
            </a:r>
            <a:endParaRPr lang="ja-JP" altLang="en-US" sz="1650" dirty="0"/>
          </a:p>
        </p:txBody>
      </p:sp>
      <p:sp>
        <p:nvSpPr>
          <p:cNvPr id="2" name="スライド番号プレースホルダー 1"/>
          <p:cNvSpPr>
            <a:spLocks noGrp="1"/>
          </p:cNvSpPr>
          <p:nvPr>
            <p:ph type="sldNum" sz="quarter" idx="12"/>
          </p:nvPr>
        </p:nvSpPr>
        <p:spPr>
          <a:xfrm>
            <a:off x="6750764" y="5680967"/>
            <a:ext cx="2057400" cy="273844"/>
          </a:xfrm>
        </p:spPr>
        <p:txBody>
          <a:bodyPr/>
          <a:lstStyle/>
          <a:p>
            <a:fld id="{D9BF9AF0-11B8-4022-87B8-A06825183306}" type="slidenum">
              <a:rPr kumimoji="1" lang="ja-JP" altLang="en-US" smtClean="0"/>
              <a:t>29</a:t>
            </a:fld>
            <a:endParaRPr kumimoji="1" lang="ja-JP" altLang="en-US"/>
          </a:p>
        </p:txBody>
      </p:sp>
      <p:sp>
        <p:nvSpPr>
          <p:cNvPr id="6" name="タイトル 1">
            <a:extLst>
              <a:ext uri="{FF2B5EF4-FFF2-40B4-BE49-F238E27FC236}">
                <a16:creationId xmlns:a16="http://schemas.microsoft.com/office/drawing/2014/main" id="{6C939A71-72DC-4BE0-AAC7-8557866D45CF}"/>
              </a:ext>
            </a:extLst>
          </p:cNvPr>
          <p:cNvSpPr txBox="1">
            <a:spLocks/>
          </p:cNvSpPr>
          <p:nvPr/>
        </p:nvSpPr>
        <p:spPr>
          <a:xfrm>
            <a:off x="0" y="0"/>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a:t>
            </a:r>
            <a:r>
              <a:rPr lang="en-US" altLang="ja-JP" sz="2700" dirty="0">
                <a:solidFill>
                  <a:prstClr val="white"/>
                </a:solidFill>
                <a:latin typeface="HG丸ｺﾞｼｯｸM-PRO" panose="020F0600000000000000" pitchFamily="50" charset="-128"/>
                <a:ea typeface="HG丸ｺﾞｼｯｸM-PRO" panose="020F0600000000000000" pitchFamily="50" charset="-128"/>
              </a:rPr>
              <a:t>2630</a:t>
            </a:r>
            <a:r>
              <a:rPr lang="ja-JP" altLang="en-US" sz="2700" dirty="0">
                <a:solidFill>
                  <a:prstClr val="white"/>
                </a:solidFill>
                <a:latin typeface="HG丸ｺﾞｼｯｸM-PRO" panose="020F0600000000000000" pitchFamily="50" charset="-128"/>
                <a:ea typeface="HG丸ｺﾞｼｯｸM-PRO" panose="020F0600000000000000" pitchFamily="50" charset="-128"/>
              </a:rPr>
              <a:t>地区 グローバル補助金の利用例　</a:t>
            </a:r>
            <a:r>
              <a:rPr lang="en-US" altLang="ja-JP" sz="2700" dirty="0">
                <a:solidFill>
                  <a:prstClr val="white"/>
                </a:solidFill>
                <a:latin typeface="HG丸ｺﾞｼｯｸM-PRO" panose="020F0600000000000000" pitchFamily="50" charset="-128"/>
                <a:ea typeface="HG丸ｺﾞｼｯｸM-PRO" panose="020F0600000000000000" pitchFamily="50" charset="-128"/>
              </a:rPr>
              <a:t>2/2</a:t>
            </a:r>
          </a:p>
        </p:txBody>
      </p:sp>
    </p:spTree>
    <p:extLst>
      <p:ext uri="{BB962C8B-B14F-4D97-AF65-F5344CB8AC3E}">
        <p14:creationId xmlns:p14="http://schemas.microsoft.com/office/powerpoint/2010/main" val="342898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E13441D-0EB6-4880-93AE-F77BFA1017F5}"/>
              </a:ext>
            </a:extLst>
          </p:cNvPr>
          <p:cNvSpPr/>
          <p:nvPr/>
        </p:nvSpPr>
        <p:spPr>
          <a:xfrm>
            <a:off x="0" y="0"/>
            <a:ext cx="9144000" cy="7653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AB68ED9-A19F-4800-BE6D-487E31E33F2E}"/>
              </a:ext>
            </a:extLst>
          </p:cNvPr>
          <p:cNvSpPr txBox="1"/>
          <p:nvPr/>
        </p:nvSpPr>
        <p:spPr>
          <a:xfrm>
            <a:off x="182215" y="117121"/>
            <a:ext cx="6018786" cy="507831"/>
          </a:xfrm>
          <a:prstGeom prst="rect">
            <a:avLst/>
          </a:prstGeom>
          <a:noFill/>
        </p:spPr>
        <p:txBody>
          <a:bodyPr wrap="square" rtlCol="0">
            <a:spAutoFit/>
          </a:bodyPr>
          <a:lstStyle/>
          <a:p>
            <a:r>
              <a:rPr lang="ja-JP" altLang="en-US" sz="27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寄付金の種類</a:t>
            </a:r>
          </a:p>
        </p:txBody>
      </p:sp>
      <p:grpSp>
        <p:nvGrpSpPr>
          <p:cNvPr id="23" name="グループ化 22">
            <a:extLst>
              <a:ext uri="{FF2B5EF4-FFF2-40B4-BE49-F238E27FC236}">
                <a16:creationId xmlns:a16="http://schemas.microsoft.com/office/drawing/2014/main" id="{E0C4418A-887B-4F19-B219-5FE4139F5A71}"/>
              </a:ext>
            </a:extLst>
          </p:cNvPr>
          <p:cNvGrpSpPr/>
          <p:nvPr/>
        </p:nvGrpSpPr>
        <p:grpSpPr>
          <a:xfrm>
            <a:off x="68533" y="4597105"/>
            <a:ext cx="8677904" cy="1541949"/>
            <a:chOff x="278293" y="2790166"/>
            <a:chExt cx="11661916" cy="2055933"/>
          </a:xfrm>
          <a:noFill/>
        </p:grpSpPr>
        <p:sp>
          <p:nvSpPr>
            <p:cNvPr id="20" name="正方形/長方形 19">
              <a:extLst>
                <a:ext uri="{FF2B5EF4-FFF2-40B4-BE49-F238E27FC236}">
                  <a16:creationId xmlns:a16="http://schemas.microsoft.com/office/drawing/2014/main" id="{0ABA1C2C-3EAE-4C8A-9069-FB2B1661D0F0}"/>
                </a:ext>
              </a:extLst>
            </p:cNvPr>
            <p:cNvSpPr/>
            <p:nvPr/>
          </p:nvSpPr>
          <p:spPr>
            <a:xfrm>
              <a:off x="278293" y="3837964"/>
              <a:ext cx="11661916" cy="1008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296C2540-7CC4-40D3-BB72-AFDE139D5489}"/>
                </a:ext>
              </a:extLst>
            </p:cNvPr>
            <p:cNvSpPr txBox="1"/>
            <p:nvPr/>
          </p:nvSpPr>
          <p:spPr>
            <a:xfrm>
              <a:off x="727872" y="2790166"/>
              <a:ext cx="2997210" cy="615554"/>
            </a:xfrm>
            <a:prstGeom prst="rect">
              <a:avLst/>
            </a:prstGeom>
            <a:solidFill>
              <a:srgbClr val="FFFF00"/>
            </a:solidFill>
            <a:ln>
              <a:solidFill>
                <a:schemeClr val="tx1"/>
              </a:solidFill>
            </a:ln>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rPr>
                <a:t>恒久基金寄付</a:t>
              </a:r>
            </a:p>
          </p:txBody>
        </p:sp>
        <p:sp>
          <p:nvSpPr>
            <p:cNvPr id="12" name="テキスト ボックス 11">
              <a:extLst>
                <a:ext uri="{FF2B5EF4-FFF2-40B4-BE49-F238E27FC236}">
                  <a16:creationId xmlns:a16="http://schemas.microsoft.com/office/drawing/2014/main" id="{CF2F85C3-287A-44B8-B04F-4BB78BF9E436}"/>
                </a:ext>
              </a:extLst>
            </p:cNvPr>
            <p:cNvSpPr txBox="1"/>
            <p:nvPr/>
          </p:nvSpPr>
          <p:spPr>
            <a:xfrm>
              <a:off x="700976" y="3535709"/>
              <a:ext cx="10999307" cy="861775"/>
            </a:xfrm>
            <a:prstGeom prst="rect">
              <a:avLst/>
            </a:prstGeom>
            <a:grp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ロータリー財団が寄付された元本には手を付けず投資運用し、その収益を活動基金として分配（例、ベネファクターなど）</a:t>
              </a:r>
            </a:p>
          </p:txBody>
        </p:sp>
      </p:grpSp>
      <p:grpSp>
        <p:nvGrpSpPr>
          <p:cNvPr id="24" name="グループ化 23">
            <a:extLst>
              <a:ext uri="{FF2B5EF4-FFF2-40B4-BE49-F238E27FC236}">
                <a16:creationId xmlns:a16="http://schemas.microsoft.com/office/drawing/2014/main" id="{C12572DC-676C-4D0B-B744-DCC4BAE81C1D}"/>
              </a:ext>
            </a:extLst>
          </p:cNvPr>
          <p:cNvGrpSpPr/>
          <p:nvPr/>
        </p:nvGrpSpPr>
        <p:grpSpPr>
          <a:xfrm>
            <a:off x="68532" y="2850157"/>
            <a:ext cx="8746437" cy="1217768"/>
            <a:chOff x="278293" y="4514251"/>
            <a:chExt cx="11661916" cy="1623690"/>
          </a:xfrm>
          <a:noFill/>
        </p:grpSpPr>
        <p:sp>
          <p:nvSpPr>
            <p:cNvPr id="21" name="正方形/長方形 20">
              <a:extLst>
                <a:ext uri="{FF2B5EF4-FFF2-40B4-BE49-F238E27FC236}">
                  <a16:creationId xmlns:a16="http://schemas.microsoft.com/office/drawing/2014/main" id="{90BF380F-ACFF-4068-9405-D38A466FCD23}"/>
                </a:ext>
              </a:extLst>
            </p:cNvPr>
            <p:cNvSpPr/>
            <p:nvPr/>
          </p:nvSpPr>
          <p:spPr>
            <a:xfrm>
              <a:off x="278293" y="5129806"/>
              <a:ext cx="11661916" cy="1008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6C9433D6-429A-456F-94A0-FAC774819650}"/>
                </a:ext>
              </a:extLst>
            </p:cNvPr>
            <p:cNvSpPr txBox="1"/>
            <p:nvPr/>
          </p:nvSpPr>
          <p:spPr>
            <a:xfrm>
              <a:off x="697665" y="4514251"/>
              <a:ext cx="2708433" cy="615553"/>
            </a:xfrm>
            <a:prstGeom prst="rect">
              <a:avLst/>
            </a:prstGeom>
            <a:solidFill>
              <a:srgbClr val="FFFF00"/>
            </a:solidFill>
            <a:ln>
              <a:solidFill>
                <a:schemeClr val="tx1"/>
              </a:solidFill>
            </a:ln>
          </p:spPr>
          <p:txBody>
            <a:bodyPr wrap="none" rtlCol="0">
              <a:spAutoFit/>
            </a:bodyPr>
            <a:lstStyle/>
            <a:p>
              <a:r>
                <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rPr>
                <a:t>使途指定寄付</a:t>
              </a:r>
            </a:p>
          </p:txBody>
        </p:sp>
        <p:sp>
          <p:nvSpPr>
            <p:cNvPr id="14" name="テキスト ボックス 13">
              <a:extLst>
                <a:ext uri="{FF2B5EF4-FFF2-40B4-BE49-F238E27FC236}">
                  <a16:creationId xmlns:a16="http://schemas.microsoft.com/office/drawing/2014/main" id="{8672C434-603A-474A-B213-6B27140A4DEE}"/>
                </a:ext>
              </a:extLst>
            </p:cNvPr>
            <p:cNvSpPr txBox="1"/>
            <p:nvPr/>
          </p:nvSpPr>
          <p:spPr>
            <a:xfrm>
              <a:off x="705978" y="5250001"/>
              <a:ext cx="10780043" cy="861774"/>
            </a:xfrm>
            <a:prstGeom prst="rect">
              <a:avLst/>
            </a:prstGeom>
            <a:grp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使い道を指定する寄付（例、ポリオプラス</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会員一人当り目標</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ドル）</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2019</a:t>
              </a:r>
              <a:r>
                <a:rPr lang="ja-JP" altLang="en-US"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2020</a:t>
              </a:r>
              <a:r>
                <a:rPr lang="ja-JP" altLang="en-US"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年度地区実績　</a:t>
              </a:r>
              <a:r>
                <a:rPr lang="en-US" altLang="ja-JP"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28.9</a:t>
              </a:r>
              <a:r>
                <a:rPr lang="ja-JP" altLang="en-US"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ドル）</a:t>
              </a:r>
            </a:p>
          </p:txBody>
        </p:sp>
      </p:grpSp>
      <p:grpSp>
        <p:nvGrpSpPr>
          <p:cNvPr id="22" name="グループ化 21">
            <a:extLst>
              <a:ext uri="{FF2B5EF4-FFF2-40B4-BE49-F238E27FC236}">
                <a16:creationId xmlns:a16="http://schemas.microsoft.com/office/drawing/2014/main" id="{9AE88BBD-852F-43D9-9330-E29A9CACA5C6}"/>
              </a:ext>
            </a:extLst>
          </p:cNvPr>
          <p:cNvGrpSpPr/>
          <p:nvPr/>
        </p:nvGrpSpPr>
        <p:grpSpPr>
          <a:xfrm>
            <a:off x="68533" y="995416"/>
            <a:ext cx="8746437" cy="1787227"/>
            <a:chOff x="278293" y="1173250"/>
            <a:chExt cx="11661916" cy="2382969"/>
          </a:xfrm>
          <a:noFill/>
        </p:grpSpPr>
        <p:sp>
          <p:nvSpPr>
            <p:cNvPr id="19" name="正方形/長方形 18">
              <a:extLst>
                <a:ext uri="{FF2B5EF4-FFF2-40B4-BE49-F238E27FC236}">
                  <a16:creationId xmlns:a16="http://schemas.microsoft.com/office/drawing/2014/main" id="{70DF02A9-767B-4E4E-9D68-3959BB98AFD4}"/>
                </a:ext>
              </a:extLst>
            </p:cNvPr>
            <p:cNvSpPr/>
            <p:nvPr/>
          </p:nvSpPr>
          <p:spPr>
            <a:xfrm>
              <a:off x="278293" y="1310886"/>
              <a:ext cx="11661916" cy="2245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F6568F97-C2E8-4870-8E28-8B824D0A17E0}"/>
                </a:ext>
              </a:extLst>
            </p:cNvPr>
            <p:cNvSpPr txBox="1"/>
            <p:nvPr/>
          </p:nvSpPr>
          <p:spPr>
            <a:xfrm>
              <a:off x="697664" y="1173250"/>
              <a:ext cx="2708433" cy="615553"/>
            </a:xfrm>
            <a:prstGeom prst="rect">
              <a:avLst/>
            </a:prstGeom>
            <a:solidFill>
              <a:srgbClr val="FFFF00"/>
            </a:solidFill>
            <a:ln>
              <a:solidFill>
                <a:schemeClr val="tx1"/>
              </a:solidFill>
            </a:ln>
          </p:spPr>
          <p:txBody>
            <a:bodyPr wrap="none" rtlCol="0">
              <a:spAutoFit/>
            </a:bodyPr>
            <a:lstStyle/>
            <a:p>
              <a:r>
                <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rPr>
                <a:t>年次基金寄付</a:t>
              </a:r>
            </a:p>
          </p:txBody>
        </p:sp>
        <p:sp>
          <p:nvSpPr>
            <p:cNvPr id="10" name="テキスト ボックス 9">
              <a:extLst>
                <a:ext uri="{FF2B5EF4-FFF2-40B4-BE49-F238E27FC236}">
                  <a16:creationId xmlns:a16="http://schemas.microsoft.com/office/drawing/2014/main" id="{03243603-A3B8-4DB0-9C7C-8B7588C7CEF4}"/>
                </a:ext>
              </a:extLst>
            </p:cNvPr>
            <p:cNvSpPr txBox="1"/>
            <p:nvPr/>
          </p:nvSpPr>
          <p:spPr>
            <a:xfrm>
              <a:off x="700976" y="1798203"/>
              <a:ext cx="11239233" cy="1600439"/>
            </a:xfrm>
            <a:prstGeom prst="rect">
              <a:avLst/>
            </a:prstGeom>
            <a:grpFill/>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Every Rotarian Every Year</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EREY</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日本では「あなたも毎年</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150</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ドルを」</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現在日本の全</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34</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地区の年次基金寄付目標は会員一人当り</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150</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ドルです。</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2019</a:t>
              </a:r>
              <a:r>
                <a:rPr lang="ja-JP" altLang="en-US"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2020</a:t>
              </a:r>
              <a:r>
                <a:rPr lang="ja-JP" altLang="en-US"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年度地区実績　</a:t>
              </a:r>
              <a:r>
                <a:rPr lang="en-US" altLang="ja-JP"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143.3</a:t>
              </a:r>
              <a:r>
                <a:rPr lang="ja-JP" altLang="en-US"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ドル）</a:t>
              </a:r>
              <a:endParaRPr lang="en-US" altLang="ja-JP"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6" name="テキスト ボックス 5">
            <a:extLst>
              <a:ext uri="{FF2B5EF4-FFF2-40B4-BE49-F238E27FC236}">
                <a16:creationId xmlns:a16="http://schemas.microsoft.com/office/drawing/2014/main" id="{3997DCAA-05F4-4BCE-9AB2-BE3F47DB4759}"/>
              </a:ext>
            </a:extLst>
          </p:cNvPr>
          <p:cNvSpPr txBox="1"/>
          <p:nvPr/>
        </p:nvSpPr>
        <p:spPr>
          <a:xfrm>
            <a:off x="358558" y="6139055"/>
            <a:ext cx="8675110" cy="369332"/>
          </a:xfrm>
          <a:prstGeom prst="rect">
            <a:avLst/>
          </a:prstGeom>
          <a:noFill/>
        </p:spPr>
        <p:txBody>
          <a:bodyPr wrap="square" rtlCol="0">
            <a:spAutoFit/>
          </a:bodyPr>
          <a:lstStyle/>
          <a:p>
            <a:r>
              <a:rPr lang="ja-JP" altLang="en-US" u="sng" dirty="0">
                <a:solidFill>
                  <a:srgbClr val="00B0F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◎ロータリー財団への寄付は個人・法人ともに税制上の優遇措置を受けられます</a:t>
            </a:r>
          </a:p>
        </p:txBody>
      </p:sp>
    </p:spTree>
    <p:extLst>
      <p:ext uri="{BB962C8B-B14F-4D97-AF65-F5344CB8AC3E}">
        <p14:creationId xmlns:p14="http://schemas.microsoft.com/office/powerpoint/2010/main" val="52302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13658" y="1201029"/>
            <a:ext cx="8456022" cy="5155322"/>
          </a:xfrm>
        </p:spPr>
        <p:txBody>
          <a:bodyPr>
            <a:noAutofit/>
          </a:bodyPr>
          <a:lstStyle/>
          <a:p>
            <a:pPr indent="-270000">
              <a:lnSpc>
                <a:spcPct val="150000"/>
              </a:lnSpc>
              <a:buNone/>
            </a:pPr>
            <a:r>
              <a:rPr lang="en-US" altLang="ja-JP" sz="2200" b="1" dirty="0">
                <a:latin typeface="HG丸ｺﾞｼｯｸM-PRO" panose="020F0600000000000000" pitchFamily="50" charset="-128"/>
                <a:cs typeface="メイリオ" panose="020B0604030504040204" pitchFamily="50" charset="-128"/>
              </a:rPr>
              <a:t>①</a:t>
            </a:r>
            <a:r>
              <a:rPr lang="ja-JP" altLang="en-US" sz="2200" b="1" dirty="0">
                <a:latin typeface="HG丸ｺﾞｼｯｸM-PRO" panose="020F0600000000000000" pitchFamily="50" charset="-128"/>
                <a:cs typeface="メイリオ" panose="020B0604030504040204" pitchFamily="50" charset="-128"/>
              </a:rPr>
              <a:t>　信頼できる相手地区・クラブと組む</a:t>
            </a:r>
            <a:endParaRPr lang="en-US" altLang="ja-JP" sz="2200" b="1" dirty="0">
              <a:latin typeface="HG丸ｺﾞｼｯｸM-PRO" panose="020F0600000000000000" pitchFamily="50" charset="-128"/>
              <a:cs typeface="メイリオ" panose="020B0604030504040204" pitchFamily="50" charset="-128"/>
            </a:endParaRPr>
          </a:p>
          <a:p>
            <a:pPr indent="-270000">
              <a:lnSpc>
                <a:spcPct val="150000"/>
              </a:lnSpc>
              <a:buNone/>
            </a:pPr>
            <a:r>
              <a:rPr lang="ja-JP" altLang="en-US" sz="2200" b="1" dirty="0">
                <a:latin typeface="HG丸ｺﾞｼｯｸM-PRO" panose="020F0600000000000000" pitchFamily="50" charset="-128"/>
                <a:cs typeface="メイリオ" panose="020B0604030504040204" pitchFamily="50" charset="-128"/>
              </a:rPr>
              <a:t>②　協力団体任せは要注意（第三提唱者に協力団体がある場合）</a:t>
            </a:r>
            <a:endParaRPr lang="en-US" altLang="ja-JP" sz="2200" b="1" dirty="0">
              <a:latin typeface="HG丸ｺﾞｼｯｸM-PRO" panose="020F0600000000000000" pitchFamily="50" charset="-128"/>
              <a:cs typeface="メイリオ" panose="020B0604030504040204" pitchFamily="50" charset="-128"/>
            </a:endParaRPr>
          </a:p>
          <a:p>
            <a:pPr indent="-270000">
              <a:lnSpc>
                <a:spcPct val="150000"/>
              </a:lnSpc>
              <a:buNone/>
            </a:pPr>
            <a:r>
              <a:rPr lang="ja-JP" altLang="en-US" sz="2200" b="1" dirty="0">
                <a:latin typeface="HG丸ｺﾞｼｯｸM-PRO" panose="020F0600000000000000" pitchFamily="50" charset="-128"/>
                <a:cs typeface="メイリオ" panose="020B0604030504040204" pitchFamily="50" charset="-128"/>
              </a:rPr>
              <a:t>③　事前視察は必要、また中間・完了時に出向くことを折り込む</a:t>
            </a:r>
            <a:endParaRPr lang="en-US" altLang="ja-JP" sz="2200" b="1" dirty="0">
              <a:latin typeface="HG丸ｺﾞｼｯｸM-PRO" panose="020F0600000000000000" pitchFamily="50" charset="-128"/>
              <a:cs typeface="メイリオ" panose="020B0604030504040204" pitchFamily="50" charset="-128"/>
            </a:endParaRPr>
          </a:p>
          <a:p>
            <a:pPr indent="-270000">
              <a:lnSpc>
                <a:spcPct val="150000"/>
              </a:lnSpc>
              <a:buNone/>
            </a:pPr>
            <a:r>
              <a:rPr lang="ja-JP" altLang="en-US" sz="2200" b="1" dirty="0">
                <a:latin typeface="HG丸ｺﾞｼｯｸM-PRO" panose="020F0600000000000000" pitchFamily="50" charset="-128"/>
                <a:cs typeface="メイリオ" panose="020B0604030504040204" pitchFamily="50" charset="-128"/>
              </a:rPr>
              <a:t>④　可能な限り現地調達だが、相手の手配任せは要注意</a:t>
            </a:r>
            <a:endParaRPr lang="en-US" altLang="ja-JP" sz="2200" b="1" dirty="0">
              <a:latin typeface="HG丸ｺﾞｼｯｸM-PRO" panose="020F0600000000000000" pitchFamily="50" charset="-128"/>
              <a:cs typeface="メイリオ" panose="020B0604030504040204" pitchFamily="50" charset="-128"/>
            </a:endParaRPr>
          </a:p>
          <a:p>
            <a:pPr indent="-270000">
              <a:lnSpc>
                <a:spcPct val="150000"/>
              </a:lnSpc>
              <a:buNone/>
            </a:pPr>
            <a:r>
              <a:rPr lang="ja-JP" altLang="en-US" sz="2200" b="1" dirty="0">
                <a:latin typeface="HG丸ｺﾞｼｯｸM-PRO" panose="020F0600000000000000" pitchFamily="50" charset="-128"/>
                <a:cs typeface="メイリオ" panose="020B0604030504040204" pitchFamily="50" charset="-128"/>
              </a:rPr>
              <a:t>⑤　領収証（翻訳）、記録写真（日時入り）の手配</a:t>
            </a:r>
          </a:p>
          <a:p>
            <a:pPr indent="-270000">
              <a:lnSpc>
                <a:spcPct val="150000"/>
              </a:lnSpc>
              <a:buNone/>
            </a:pPr>
            <a:r>
              <a:rPr lang="ja-JP" altLang="en-US" sz="2200" b="1" dirty="0">
                <a:latin typeface="HG丸ｺﾞｼｯｸM-PRO" panose="020F0600000000000000" pitchFamily="50" charset="-128"/>
                <a:cs typeface="メイリオ" panose="020B0604030504040204" pitchFamily="50" charset="-128"/>
              </a:rPr>
              <a:t>⑥　資金の流れと使途が明確であり、後日証明できること</a:t>
            </a:r>
          </a:p>
          <a:p>
            <a:pPr indent="-270000">
              <a:lnSpc>
                <a:spcPct val="150000"/>
              </a:lnSpc>
              <a:buNone/>
            </a:pPr>
            <a:r>
              <a:rPr lang="ja-JP" altLang="en-US" sz="2200" b="1" dirty="0">
                <a:latin typeface="HG丸ｺﾞｼｯｸM-PRO" panose="020F0600000000000000" pitchFamily="50" charset="-128"/>
                <a:cs typeface="メイリオ" panose="020B0604030504040204" pitchFamily="50" charset="-128"/>
              </a:rPr>
              <a:t>⑦　同じ相手と同じような事業を継続して取組む場合は要注意</a:t>
            </a:r>
          </a:p>
        </p:txBody>
      </p:sp>
      <p:sp>
        <p:nvSpPr>
          <p:cNvPr id="4" name="スライド番号プレースホルダー 3"/>
          <p:cNvSpPr>
            <a:spLocks noGrp="1"/>
          </p:cNvSpPr>
          <p:nvPr>
            <p:ph type="sldNum" sz="quarter" idx="12"/>
          </p:nvPr>
        </p:nvSpPr>
        <p:spPr/>
        <p:txBody>
          <a:bodyPr/>
          <a:lstStyle/>
          <a:p>
            <a:fld id="{D9BF9AF0-11B8-4022-87B8-A06825183306}" type="slidenum">
              <a:rPr kumimoji="1" lang="ja-JP" altLang="en-US" smtClean="0"/>
              <a:t>30</a:t>
            </a:fld>
            <a:endParaRPr kumimoji="1" lang="ja-JP" altLang="en-US"/>
          </a:p>
        </p:txBody>
      </p:sp>
      <p:sp>
        <p:nvSpPr>
          <p:cNvPr id="6" name="タイトル 1">
            <a:extLst>
              <a:ext uri="{FF2B5EF4-FFF2-40B4-BE49-F238E27FC236}">
                <a16:creationId xmlns:a16="http://schemas.microsoft.com/office/drawing/2014/main" id="{E734AD20-E9BC-48BF-B620-F6BF8C8FE8CD}"/>
              </a:ext>
            </a:extLst>
          </p:cNvPr>
          <p:cNvSpPr txBox="1">
            <a:spLocks/>
          </p:cNvSpPr>
          <p:nvPr/>
        </p:nvSpPr>
        <p:spPr>
          <a:xfrm>
            <a:off x="0" y="0"/>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rPr>
              <a:t>　グローバル補助金を申請するにあたっての注意点</a:t>
            </a:r>
            <a:endParaRPr lang="ja-JP" altLang="en-US" sz="2700" b="1"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17396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0834" y="3074357"/>
            <a:ext cx="8192021" cy="854902"/>
          </a:xfrm>
          <a:solidFill>
            <a:srgbClr val="0000FF"/>
          </a:solidFill>
        </p:spPr>
        <p:txBody>
          <a:bodyPr anchor="ctr">
            <a:normAutofit/>
          </a:bodyPr>
          <a:lstStyle/>
          <a:p>
            <a:r>
              <a:rPr lang="ja-JP" altLang="en-US" sz="3600" dirty="0" smtClean="0">
                <a:solidFill>
                  <a:schemeClr val="bg1"/>
                </a:solidFill>
              </a:rPr>
              <a:t>ＶＴＴ</a:t>
            </a:r>
            <a:r>
              <a:rPr lang="en-US" altLang="ja-JP" sz="3600" dirty="0" smtClean="0">
                <a:solidFill>
                  <a:schemeClr val="bg1"/>
                </a:solidFill>
              </a:rPr>
              <a:t>(</a:t>
            </a:r>
            <a:r>
              <a:rPr lang="ja-JP" altLang="en-US" sz="3600" dirty="0" smtClean="0">
                <a:solidFill>
                  <a:schemeClr val="bg1"/>
                </a:solidFill>
              </a:rPr>
              <a:t>職業</a:t>
            </a:r>
            <a:r>
              <a:rPr lang="ja-JP" altLang="en-US" sz="3600" dirty="0">
                <a:solidFill>
                  <a:schemeClr val="bg1"/>
                </a:solidFill>
              </a:rPr>
              <a:t>研修</a:t>
            </a:r>
            <a:r>
              <a:rPr lang="ja-JP" altLang="en-US" sz="3600" dirty="0" smtClean="0">
                <a:solidFill>
                  <a:schemeClr val="bg1"/>
                </a:solidFill>
              </a:rPr>
              <a:t>チーム</a:t>
            </a:r>
            <a:r>
              <a:rPr lang="en-US" altLang="ja-JP" sz="3600" smtClean="0">
                <a:solidFill>
                  <a:schemeClr val="bg1"/>
                </a:solidFill>
              </a:rPr>
              <a:t>)</a:t>
            </a:r>
            <a:endParaRPr lang="ja-JP" altLang="en-US" sz="3600" dirty="0">
              <a:solidFill>
                <a:schemeClr val="bg1"/>
              </a:solidFill>
            </a:endParaRPr>
          </a:p>
        </p:txBody>
      </p:sp>
      <p:pic>
        <p:nvPicPr>
          <p:cNvPr id="4" name="図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833" y="1608811"/>
            <a:ext cx="2557915" cy="1256576"/>
          </a:xfrm>
          <a:prstGeom prst="rect">
            <a:avLst/>
          </a:prstGeom>
        </p:spPr>
      </p:pic>
    </p:spTree>
    <p:extLst>
      <p:ext uri="{BB962C8B-B14F-4D97-AF65-F5344CB8AC3E}">
        <p14:creationId xmlns:p14="http://schemas.microsoft.com/office/powerpoint/2010/main" val="1688109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18561" y="1048386"/>
            <a:ext cx="8244439" cy="4832092"/>
          </a:xfrm>
          <a:prstGeom prst="rect">
            <a:avLst/>
          </a:prstGeom>
          <a:noFill/>
        </p:spPr>
        <p:txBody>
          <a:bodyPr wrap="square" rtlCol="0">
            <a:spAutoFit/>
          </a:bodyPr>
          <a:lstStyle/>
          <a:p>
            <a:pPr marL="342900" indent="-342900">
              <a:buFont typeface="Wingdings" panose="05000000000000000000" pitchFamily="2" charset="2"/>
              <a:buChar char="u"/>
            </a:pPr>
            <a:r>
              <a:rPr lang="en-US" altLang="ja-JP" sz="2800" dirty="0">
                <a:latin typeface="HG丸ｺﾞｼｯｸM-PRO" panose="020F0600000000000000" pitchFamily="50" charset="-128"/>
                <a:ea typeface="HG丸ｺﾞｼｯｸM-PRO" panose="020F0600000000000000" pitchFamily="50" charset="-128"/>
              </a:rPr>
              <a:t>VTT</a:t>
            </a:r>
            <a:r>
              <a:rPr lang="ja-JP" altLang="en-US" sz="2800" dirty="0">
                <a:latin typeface="HG丸ｺﾞｼｯｸM-PRO" panose="020F0600000000000000" pitchFamily="50" charset="-128"/>
                <a:ea typeface="HG丸ｺﾞｼｯｸM-PRO" panose="020F0600000000000000" pitchFamily="50" charset="-128"/>
              </a:rPr>
              <a:t>（職業研修チーム・</a:t>
            </a:r>
            <a:r>
              <a:rPr lang="en-US" altLang="ja-JP" sz="2800" dirty="0">
                <a:latin typeface="HG丸ｺﾞｼｯｸM-PRO" panose="020F0600000000000000" pitchFamily="50" charset="-128"/>
                <a:ea typeface="HG丸ｺﾞｼｯｸM-PRO" panose="020F0600000000000000" pitchFamily="50" charset="-128"/>
              </a:rPr>
              <a:t>Vocational</a:t>
            </a:r>
            <a:r>
              <a:rPr lang="ja-JP" altLang="en-US" sz="2800" dirty="0">
                <a:latin typeface="HG丸ｺﾞｼｯｸM-PRO" panose="020F0600000000000000" pitchFamily="50" charset="-128"/>
                <a:ea typeface="HG丸ｺﾞｼｯｸM-PRO" panose="020F0600000000000000" pitchFamily="50" charset="-128"/>
              </a:rPr>
              <a:t> </a:t>
            </a:r>
            <a:r>
              <a:rPr lang="en-US" altLang="ja-JP" sz="2800" dirty="0">
                <a:latin typeface="HG丸ｺﾞｼｯｸM-PRO" panose="020F0600000000000000" pitchFamily="50" charset="-128"/>
                <a:ea typeface="HG丸ｺﾞｼｯｸM-PRO" panose="020F0600000000000000" pitchFamily="50" charset="-128"/>
              </a:rPr>
              <a:t>Training</a:t>
            </a:r>
            <a:r>
              <a:rPr lang="ja-JP" altLang="en-US" sz="2800" dirty="0">
                <a:latin typeface="HG丸ｺﾞｼｯｸM-PRO" panose="020F0600000000000000" pitchFamily="50" charset="-128"/>
                <a:ea typeface="HG丸ｺﾞｼｯｸM-PRO" panose="020F0600000000000000" pitchFamily="50" charset="-128"/>
              </a:rPr>
              <a:t> </a:t>
            </a:r>
            <a:r>
              <a:rPr lang="en-US" altLang="ja-JP" sz="2800" dirty="0">
                <a:latin typeface="HG丸ｺﾞｼｯｸM-PRO" panose="020F0600000000000000" pitchFamily="50" charset="-128"/>
                <a:ea typeface="HG丸ｺﾞｼｯｸM-PRO" panose="020F0600000000000000" pitchFamily="50" charset="-128"/>
              </a:rPr>
              <a:t>Team</a:t>
            </a:r>
            <a:r>
              <a:rPr lang="ja-JP" altLang="en-US" sz="2800" dirty="0">
                <a:latin typeface="HG丸ｺﾞｼｯｸM-PRO" panose="020F0600000000000000" pitchFamily="50" charset="-128"/>
                <a:ea typeface="HG丸ｺﾞｼｯｸM-PRO" panose="020F0600000000000000" pitchFamily="50" charset="-128"/>
              </a:rPr>
              <a:t>）とは、　専門職業人のグループが海外に赴き、スキルや知識を学んだり、現地の専門職業人にスキルや知識を提供するものです。</a:t>
            </a:r>
            <a:endParaRPr lang="en-US" altLang="ja-JP" sz="2800" dirty="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u"/>
            </a:pPr>
            <a:r>
              <a:rPr lang="ja-JP" altLang="en-US" sz="2800" dirty="0">
                <a:latin typeface="HG丸ｺﾞｼｯｸM-PRO" panose="020F0600000000000000" pitchFamily="50" charset="-128"/>
                <a:ea typeface="HG丸ｺﾞｼｯｸM-PRO" panose="020F0600000000000000" pitchFamily="50" charset="-128"/>
              </a:rPr>
              <a:t>地域社会の人々が自力で問題解決し、生活改善する力を身に付けることが出来るようにする。</a:t>
            </a:r>
            <a:endParaRPr lang="en-US" altLang="ja-JP" sz="2800" dirty="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なお</a:t>
            </a:r>
            <a:r>
              <a:rPr lang="ja-JP" altLang="en-US" sz="2800" dirty="0">
                <a:latin typeface="HG丸ｺﾞｼｯｸM-PRO" panose="020F0600000000000000" pitchFamily="50" charset="-128"/>
                <a:ea typeface="HG丸ｺﾞｼｯｸM-PRO" panose="020F0600000000000000" pitchFamily="50" charset="-128"/>
              </a:rPr>
              <a:t>、現在</a:t>
            </a:r>
            <a:r>
              <a:rPr lang="en-US" altLang="ja-JP" sz="2800" dirty="0">
                <a:latin typeface="HG丸ｺﾞｼｯｸM-PRO" panose="020F0600000000000000" pitchFamily="50" charset="-128"/>
                <a:ea typeface="HG丸ｺﾞｼｯｸM-PRO" panose="020F0600000000000000" pitchFamily="50" charset="-128"/>
              </a:rPr>
              <a:t>2630</a:t>
            </a:r>
            <a:r>
              <a:rPr lang="ja-JP" altLang="en-US" sz="2800" dirty="0">
                <a:latin typeface="HG丸ｺﾞｼｯｸM-PRO" panose="020F0600000000000000" pitchFamily="50" charset="-128"/>
                <a:ea typeface="HG丸ｺﾞｼｯｸM-PRO" panose="020F0600000000000000" pitchFamily="50" charset="-128"/>
              </a:rPr>
              <a:t>地区ではグローバル補助金</a:t>
            </a:r>
            <a:r>
              <a:rPr lang="ja-JP" altLang="en-US" sz="2800" dirty="0" smtClean="0">
                <a:latin typeface="HG丸ｺﾞｼｯｸM-PRO" panose="020F0600000000000000" pitchFamily="50" charset="-128"/>
                <a:ea typeface="HG丸ｺﾞｼｯｸM-PRO" panose="020F0600000000000000" pitchFamily="50" charset="-128"/>
              </a:rPr>
              <a:t>による</a:t>
            </a:r>
            <a:r>
              <a:rPr lang="en-US" altLang="ja-JP" sz="2800" dirty="0" smtClean="0">
                <a:latin typeface="HG丸ｺﾞｼｯｸM-PRO" panose="020F0600000000000000" pitchFamily="50" charset="-128"/>
                <a:ea typeface="HG丸ｺﾞｼｯｸM-PRO" panose="020F0600000000000000" pitchFamily="50" charset="-128"/>
              </a:rPr>
              <a:t>VTT</a:t>
            </a:r>
            <a:r>
              <a:rPr lang="ja-JP" altLang="en-US" sz="2800" dirty="0" smtClean="0">
                <a:latin typeface="HG丸ｺﾞｼｯｸM-PRO" panose="020F0600000000000000" pitchFamily="50" charset="-128"/>
                <a:ea typeface="HG丸ｺﾞｼｯｸM-PRO" panose="020F0600000000000000" pitchFamily="50" charset="-128"/>
              </a:rPr>
              <a:t>を</a:t>
            </a:r>
            <a:r>
              <a:rPr lang="ja-JP" altLang="en-US" sz="2800" dirty="0">
                <a:latin typeface="HG丸ｺﾞｼｯｸM-PRO" panose="020F0600000000000000" pitchFamily="50" charset="-128"/>
                <a:ea typeface="HG丸ｺﾞｼｯｸM-PRO" panose="020F0600000000000000" pitchFamily="50" charset="-128"/>
              </a:rPr>
              <a:t>対象としております。</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5" name="タイトル 1">
            <a:extLst>
              <a:ext uri="{FF2B5EF4-FFF2-40B4-BE49-F238E27FC236}">
                <a16:creationId xmlns:a16="http://schemas.microsoft.com/office/drawing/2014/main" id="{E734AD20-E9BC-48BF-B620-F6BF8C8FE8CD}"/>
              </a:ext>
            </a:extLst>
          </p:cNvPr>
          <p:cNvSpPr txBox="1">
            <a:spLocks/>
          </p:cNvSpPr>
          <p:nvPr/>
        </p:nvSpPr>
        <p:spPr>
          <a:xfrm>
            <a:off x="0" y="0"/>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smtClean="0">
                <a:solidFill>
                  <a:prstClr val="white"/>
                </a:solidFill>
                <a:latin typeface="HGP創英角ｺﾞｼｯｸUB" panose="020B0900000000000000" pitchFamily="50" charset="-128"/>
                <a:ea typeface="HGP創英角ｺﾞｼｯｸUB" panose="020B0900000000000000" pitchFamily="50" charset="-128"/>
              </a:rPr>
              <a:t>　１．</a:t>
            </a:r>
            <a:r>
              <a:rPr lang="en-US" altLang="ja-JP" sz="2700" dirty="0">
                <a:solidFill>
                  <a:prstClr val="white"/>
                </a:solidFill>
                <a:latin typeface="HGP創英角ｺﾞｼｯｸUB" panose="020B0900000000000000" pitchFamily="50" charset="-128"/>
                <a:ea typeface="HGP創英角ｺﾞｼｯｸUB" panose="020B0900000000000000" pitchFamily="50" charset="-128"/>
              </a:rPr>
              <a:t>VTT</a:t>
            </a:r>
            <a:r>
              <a:rPr lang="ja-JP" altLang="en-US" sz="2700" dirty="0">
                <a:solidFill>
                  <a:prstClr val="white"/>
                </a:solidFill>
                <a:latin typeface="HGP創英角ｺﾞｼｯｸUB" panose="020B0900000000000000" pitchFamily="50" charset="-128"/>
                <a:ea typeface="HGP創英角ｺﾞｼｯｸUB" panose="020B0900000000000000" pitchFamily="50" charset="-128"/>
              </a:rPr>
              <a:t>（職業研修チーム）を遣派しよう</a:t>
            </a:r>
          </a:p>
        </p:txBody>
      </p:sp>
    </p:spTree>
    <p:extLst>
      <p:ext uri="{BB962C8B-B14F-4D97-AF65-F5344CB8AC3E}">
        <p14:creationId xmlns:p14="http://schemas.microsoft.com/office/powerpoint/2010/main" val="19357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type="body" orient="vert" idx="4294967295"/>
          </p:nvPr>
        </p:nvSpPr>
        <p:spPr>
          <a:xfrm>
            <a:off x="0" y="2263775"/>
            <a:ext cx="6746875" cy="3263900"/>
          </a:xfrm>
        </p:spPr>
        <p:txBody>
          <a:bodyPr anchor="ctr">
            <a:normAutofit/>
          </a:bodyPr>
          <a:lstStyle/>
          <a:p>
            <a:pPr marL="0" indent="0" algn="just">
              <a:lnSpc>
                <a:spcPct val="100000"/>
              </a:lnSpc>
              <a:buNone/>
            </a:pPr>
            <a:endParaRPr lang="en-US" altLang="ja-JP" b="1" dirty="0"/>
          </a:p>
          <a:p>
            <a:pPr marL="0" indent="0" algn="just">
              <a:lnSpc>
                <a:spcPct val="100000"/>
              </a:lnSpc>
              <a:buNone/>
            </a:pPr>
            <a:endParaRPr lang="en-US" altLang="ja-JP" sz="900" b="1" dirty="0"/>
          </a:p>
          <a:p>
            <a:pPr marL="0" indent="0">
              <a:lnSpc>
                <a:spcPct val="100000"/>
              </a:lnSpc>
              <a:buNone/>
            </a:pPr>
            <a:endParaRPr lang="en-US" altLang="ja-JP" sz="1800" b="1" dirty="0"/>
          </a:p>
        </p:txBody>
      </p:sp>
      <p:sp>
        <p:nvSpPr>
          <p:cNvPr id="8" name="テキスト ボックス 7"/>
          <p:cNvSpPr txBox="1"/>
          <p:nvPr/>
        </p:nvSpPr>
        <p:spPr>
          <a:xfrm>
            <a:off x="437198" y="964444"/>
            <a:ext cx="8402002" cy="5509200"/>
          </a:xfrm>
          <a:prstGeom prst="rect">
            <a:avLst/>
          </a:prstGeom>
          <a:noFill/>
        </p:spPr>
        <p:txBody>
          <a:bodyPr wrap="square" rtlCol="0">
            <a:spAutoFit/>
          </a:bodyPr>
          <a:lstStyle/>
          <a:p>
            <a:pPr marL="214313" indent="-214313">
              <a:buFont typeface="Wingdings" panose="05000000000000000000" pitchFamily="2" charset="2"/>
              <a:buChar char="u"/>
            </a:pPr>
            <a:r>
              <a:rPr lang="ja-JP" altLang="en-US" sz="2400" dirty="0">
                <a:latin typeface="HG丸ｺﾞｼｯｸM-PRO" panose="020F0600000000000000" pitchFamily="50" charset="-128"/>
                <a:ea typeface="HG丸ｺﾞｼｯｸM-PRO" panose="020F0600000000000000" pitchFamily="50" charset="-128"/>
              </a:rPr>
              <a:t>ロータリーの６つの重点分野の何れかに該当していることが必要となります</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1000" dirty="0">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ja-JP" altLang="en-US" sz="1500" b="1" dirty="0">
                <a:latin typeface="HG丸ｺﾞｼｯｸM-PRO" panose="020F0600000000000000" pitchFamily="50" charset="-128"/>
                <a:ea typeface="HG丸ｺﾞｼｯｸM-PRO" panose="020F0600000000000000" pitchFamily="50" charset="-128"/>
              </a:rPr>
              <a:t>①平和と紛争予防</a:t>
            </a:r>
            <a:r>
              <a:rPr lang="en-US" altLang="ja-JP" sz="1500" b="1" dirty="0">
                <a:latin typeface="HG丸ｺﾞｼｯｸM-PRO" panose="020F0600000000000000" pitchFamily="50" charset="-128"/>
                <a:ea typeface="HG丸ｺﾞｼｯｸM-PRO" panose="020F0600000000000000" pitchFamily="50" charset="-128"/>
              </a:rPr>
              <a:t>/</a:t>
            </a:r>
            <a:r>
              <a:rPr lang="ja-JP" altLang="en-US" sz="1500" b="1" dirty="0">
                <a:latin typeface="HG丸ｺﾞｼｯｸM-PRO" panose="020F0600000000000000" pitchFamily="50" charset="-128"/>
                <a:ea typeface="HG丸ｺﾞｼｯｸM-PRO" panose="020F0600000000000000" pitchFamily="50" charset="-128"/>
              </a:rPr>
              <a:t>紛争解決　②疾病予防と治療　③水と衛生　④母子の健康</a:t>
            </a:r>
            <a:endParaRPr lang="en-US" altLang="ja-JP" sz="1500" b="1" dirty="0">
              <a:latin typeface="HG丸ｺﾞｼｯｸM-PRO" panose="020F0600000000000000" pitchFamily="50" charset="-128"/>
              <a:ea typeface="HG丸ｺﾞｼｯｸM-PRO" panose="020F0600000000000000" pitchFamily="50" charset="-128"/>
            </a:endParaRPr>
          </a:p>
          <a:p>
            <a:r>
              <a:rPr lang="ja-JP" altLang="en-US" sz="1500" dirty="0">
                <a:solidFill>
                  <a:srgbClr val="00B0F0"/>
                </a:solidFill>
                <a:latin typeface="HG丸ｺﾞｼｯｸM-PRO" panose="020F0600000000000000" pitchFamily="50" charset="-128"/>
                <a:ea typeface="HG丸ｺﾞｼｯｸM-PRO" panose="020F0600000000000000" pitchFamily="50" charset="-128"/>
              </a:rPr>
              <a:t>　</a:t>
            </a:r>
            <a:r>
              <a:rPr lang="ja-JP" altLang="en-US" sz="1500" b="1" dirty="0">
                <a:latin typeface="HG丸ｺﾞｼｯｸM-PRO" panose="020F0600000000000000" pitchFamily="50" charset="-128"/>
                <a:ea typeface="HG丸ｺﾞｼｯｸM-PRO" panose="020F0600000000000000" pitchFamily="50" charset="-128"/>
              </a:rPr>
              <a:t>⑤基本的教育と識字率の向上  ⑥経済と地域社会の発展 </a:t>
            </a:r>
            <a:r>
              <a:rPr lang="ja-JP" altLang="en-US" sz="1500" b="1" dirty="0">
                <a:solidFill>
                  <a:srgbClr val="00B0F0"/>
                </a:solidFill>
                <a:latin typeface="HG丸ｺﾞｼｯｸM-PRO" panose="020F0600000000000000" pitchFamily="50" charset="-128"/>
                <a:ea typeface="HG丸ｺﾞｼｯｸM-PRO" panose="020F0600000000000000" pitchFamily="50" charset="-128"/>
              </a:rPr>
              <a:t>　⑦環境の保全（</a:t>
            </a:r>
            <a:r>
              <a:rPr lang="en-US" altLang="ja-JP" sz="1500" b="1" dirty="0">
                <a:solidFill>
                  <a:srgbClr val="00B0F0"/>
                </a:solidFill>
                <a:latin typeface="HG丸ｺﾞｼｯｸM-PRO" panose="020F0600000000000000" pitchFamily="50" charset="-128"/>
                <a:ea typeface="HG丸ｺﾞｼｯｸM-PRO" panose="020F0600000000000000" pitchFamily="50" charset="-128"/>
              </a:rPr>
              <a:t>2021</a:t>
            </a:r>
            <a:r>
              <a:rPr lang="ja-JP" altLang="en-US" sz="1500" b="1" dirty="0">
                <a:solidFill>
                  <a:srgbClr val="00B0F0"/>
                </a:solidFill>
                <a:latin typeface="HG丸ｺﾞｼｯｸM-PRO" panose="020F0600000000000000" pitchFamily="50" charset="-128"/>
                <a:ea typeface="HG丸ｺﾞｼｯｸM-PRO" panose="020F0600000000000000" pitchFamily="50" charset="-128"/>
              </a:rPr>
              <a:t>年</a:t>
            </a:r>
            <a:r>
              <a:rPr lang="en-US" altLang="ja-JP" sz="1500" b="1" dirty="0">
                <a:solidFill>
                  <a:srgbClr val="00B0F0"/>
                </a:solidFill>
                <a:latin typeface="HG丸ｺﾞｼｯｸM-PRO" panose="020F0600000000000000" pitchFamily="50" charset="-128"/>
                <a:ea typeface="HG丸ｺﾞｼｯｸM-PRO" panose="020F0600000000000000" pitchFamily="50" charset="-128"/>
              </a:rPr>
              <a:t>7</a:t>
            </a:r>
            <a:r>
              <a:rPr lang="ja-JP" altLang="en-US" sz="1500" b="1" dirty="0">
                <a:solidFill>
                  <a:srgbClr val="00B0F0"/>
                </a:solidFill>
                <a:latin typeface="HG丸ｺﾞｼｯｸM-PRO" panose="020F0600000000000000" pitchFamily="50" charset="-128"/>
                <a:ea typeface="HG丸ｺﾞｼｯｸM-PRO" panose="020F0600000000000000" pitchFamily="50" charset="-128"/>
              </a:rPr>
              <a:t>月より）</a:t>
            </a:r>
            <a:endParaRPr lang="en-US" altLang="ja-JP" sz="1500" b="1" dirty="0">
              <a:solidFill>
                <a:srgbClr val="00B0F0"/>
              </a:solidFill>
              <a:latin typeface="HG丸ｺﾞｼｯｸM-PRO" panose="020F0600000000000000" pitchFamily="50" charset="-128"/>
              <a:ea typeface="HG丸ｺﾞｼｯｸM-PRO" panose="020F0600000000000000" pitchFamily="50" charset="-128"/>
            </a:endParaRPr>
          </a:p>
          <a:p>
            <a:pPr marL="214313" indent="-214313">
              <a:buFont typeface="Wingdings" panose="05000000000000000000" pitchFamily="2" charset="2"/>
              <a:buChar char="u"/>
            </a:pPr>
            <a:endParaRPr lang="en-US" altLang="ja-JP" sz="2400" dirty="0" smtClean="0">
              <a:latin typeface="HG丸ｺﾞｼｯｸM-PRO" panose="020F0600000000000000" pitchFamily="50" charset="-128"/>
              <a:ea typeface="HG丸ｺﾞｼｯｸM-PRO" panose="020F0600000000000000" pitchFamily="50" charset="-128"/>
            </a:endParaRPr>
          </a:p>
          <a:p>
            <a:pPr marL="214313" indent="-214313">
              <a:buFont typeface="Wingdings" panose="05000000000000000000" pitchFamily="2" charset="2"/>
              <a:buChar char="u"/>
            </a:pPr>
            <a:r>
              <a:rPr lang="ja-JP" altLang="en-US" sz="2400" dirty="0" smtClean="0">
                <a:latin typeface="HG丸ｺﾞｼｯｸM-PRO" panose="020F0600000000000000" pitchFamily="50" charset="-128"/>
                <a:ea typeface="HG丸ｺﾞｼｯｸM-PRO" panose="020F0600000000000000" pitchFamily="50" charset="-128"/>
              </a:rPr>
              <a:t>持続</a:t>
            </a:r>
            <a:r>
              <a:rPr lang="ja-JP" altLang="en-US" sz="2400" dirty="0">
                <a:latin typeface="HG丸ｺﾞｼｯｸM-PRO" panose="020F0600000000000000" pitchFamily="50" charset="-128"/>
                <a:ea typeface="HG丸ｺﾞｼｯｸM-PRO" panose="020F0600000000000000" pitchFamily="50" charset="-128"/>
              </a:rPr>
              <a:t>可能かつ計測可能な成果を出すことも条件になります。</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pPr marL="214313" indent="-214313">
              <a:buFont typeface="Wingdings" panose="05000000000000000000" pitchFamily="2" charset="2"/>
              <a:buChar char="u"/>
            </a:pPr>
            <a:r>
              <a:rPr lang="ja-JP" altLang="en-US" sz="2400" dirty="0">
                <a:latin typeface="HG丸ｺﾞｼｯｸM-PRO" panose="020F0600000000000000" pitchFamily="50" charset="-128"/>
                <a:ea typeface="HG丸ｺﾞｼｯｸM-PRO" panose="020F0600000000000000" pitchFamily="50" charset="-128"/>
              </a:rPr>
              <a:t>２ヶ国以上のロータリークラブが提唱する必要が有ります。一口の補助金で複数のチームを派遣する事も出来ます。</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pPr marL="214313" indent="-214313">
              <a:buFont typeface="Wingdings" panose="05000000000000000000" pitchFamily="2" charset="2"/>
              <a:buChar char="u"/>
            </a:pPr>
            <a:r>
              <a:rPr lang="ja-JP" altLang="en-US" sz="2400" dirty="0">
                <a:latin typeface="HG丸ｺﾞｼｯｸM-PRO" panose="020F0600000000000000" pitchFamily="50" charset="-128"/>
                <a:ea typeface="HG丸ｺﾞｼｯｸM-PRO" panose="020F0600000000000000" pitchFamily="50" charset="-128"/>
              </a:rPr>
              <a:t>リーダーは原則として該当重点分野において</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年以上の職務経験を持つロータリアンが務める。</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pPr marL="214313" indent="-214313">
              <a:buFont typeface="Wingdings" panose="05000000000000000000" pitchFamily="2" charset="2"/>
              <a:buChar char="u"/>
            </a:pPr>
            <a:r>
              <a:rPr lang="ja-JP" altLang="en-US" sz="2400" dirty="0">
                <a:latin typeface="HG丸ｺﾞｼｯｸM-PRO" panose="020F0600000000000000" pitchFamily="50" charset="-128"/>
                <a:ea typeface="HG丸ｺﾞｼｯｸM-PRO" panose="020F0600000000000000" pitchFamily="50" charset="-128"/>
              </a:rPr>
              <a:t>申請は随時できます</a:t>
            </a:r>
            <a:r>
              <a:rPr lang="ja-JP" altLang="en-US" sz="2100" dirty="0">
                <a:latin typeface="HG丸ｺﾞｼｯｸM-PRO" panose="020F0600000000000000" pitchFamily="50" charset="-128"/>
                <a:ea typeface="HG丸ｺﾞｼｯｸM-PRO" panose="020F0600000000000000" pitchFamily="50" charset="-128"/>
              </a:rPr>
              <a:t>。</a:t>
            </a:r>
            <a:endParaRPr lang="en-US" altLang="ja-JP" sz="2100" dirty="0">
              <a:latin typeface="HG丸ｺﾞｼｯｸM-PRO" panose="020F0600000000000000" pitchFamily="50" charset="-128"/>
              <a:ea typeface="HG丸ｺﾞｼｯｸM-PRO" panose="020F0600000000000000" pitchFamily="50" charset="-128"/>
            </a:endParaRPr>
          </a:p>
        </p:txBody>
      </p:sp>
      <p:sp>
        <p:nvSpPr>
          <p:cNvPr id="7" name="タイトル 1">
            <a:extLst>
              <a:ext uri="{FF2B5EF4-FFF2-40B4-BE49-F238E27FC236}">
                <a16:creationId xmlns:a16="http://schemas.microsoft.com/office/drawing/2014/main" id="{E734AD20-E9BC-48BF-B620-F6BF8C8FE8CD}"/>
              </a:ext>
            </a:extLst>
          </p:cNvPr>
          <p:cNvSpPr txBox="1">
            <a:spLocks/>
          </p:cNvSpPr>
          <p:nvPr/>
        </p:nvSpPr>
        <p:spPr>
          <a:xfrm>
            <a:off x="0" y="0"/>
            <a:ext cx="9144000" cy="769210"/>
          </a:xfrm>
          <a:prstGeom prst="rect">
            <a:avLst/>
          </a:prstGeom>
          <a:solidFill>
            <a:srgbClr val="0000FF"/>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700" dirty="0">
                <a:solidFill>
                  <a:prstClr val="white"/>
                </a:solidFill>
                <a:latin typeface="HGP創英角ｺﾞｼｯｸUB" panose="020B0900000000000000" pitchFamily="50" charset="-128"/>
                <a:ea typeface="HGP創英角ｺﾞｼｯｸUB" panose="020B0900000000000000" pitchFamily="50" charset="-128"/>
              </a:rPr>
              <a:t>　２．グローバル補助金の</a:t>
            </a:r>
            <a:r>
              <a:rPr lang="en-US" altLang="ja-JP" sz="2700" dirty="0" smtClean="0">
                <a:solidFill>
                  <a:prstClr val="white"/>
                </a:solidFill>
                <a:latin typeface="HGP創英角ｺﾞｼｯｸUB" panose="020B0900000000000000" pitchFamily="50" charset="-128"/>
                <a:ea typeface="HGP創英角ｺﾞｼｯｸUB" panose="020B0900000000000000" pitchFamily="50" charset="-128"/>
              </a:rPr>
              <a:t>VTT</a:t>
            </a:r>
            <a:r>
              <a:rPr lang="ja-JP" altLang="en-US" sz="2700" dirty="0">
                <a:solidFill>
                  <a:prstClr val="white"/>
                </a:solidFill>
                <a:latin typeface="HGP創英角ｺﾞｼｯｸUB" panose="020B0900000000000000" pitchFamily="50" charset="-128"/>
                <a:ea typeface="HGP創英角ｺﾞｼｯｸUB" panose="020B0900000000000000" pitchFamily="50" charset="-128"/>
              </a:rPr>
              <a:t>（職業研修チーム</a:t>
            </a:r>
            <a:r>
              <a:rPr lang="ja-JP" altLang="en-US" sz="2700" dirty="0" smtClean="0">
                <a:solidFill>
                  <a:prstClr val="white"/>
                </a:solidFill>
                <a:latin typeface="HGP創英角ｺﾞｼｯｸUB" panose="020B0900000000000000" pitchFamily="50" charset="-128"/>
                <a:ea typeface="HGP創英角ｺﾞｼｯｸUB" panose="020B0900000000000000" pitchFamily="50" charset="-128"/>
              </a:rPr>
              <a:t>）</a:t>
            </a:r>
            <a:endParaRPr lang="ja-JP" altLang="en-US" sz="2700" dirty="0">
              <a:solidFill>
                <a:prstClr val="white"/>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39210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14">
            <a:extLst>
              <a:ext uri="{FF2B5EF4-FFF2-40B4-BE49-F238E27FC236}">
                <a16:creationId xmlns:a16="http://schemas.microsoft.com/office/drawing/2014/main" id="{88BE033E-CCEC-462F-8C61-286C72D664DA}"/>
              </a:ext>
            </a:extLst>
          </p:cNvPr>
          <p:cNvSpPr/>
          <p:nvPr/>
        </p:nvSpPr>
        <p:spPr>
          <a:xfrm>
            <a:off x="174034" y="1498590"/>
            <a:ext cx="8571760" cy="74541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12634" y="1625260"/>
            <a:ext cx="2357807" cy="463422"/>
          </a:xfrm>
          <a:prstGeom prst="roundRect">
            <a:avLst/>
          </a:prstGeom>
          <a:solidFill>
            <a:srgbClr val="FF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年次基金寄付</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3380455" y="1626597"/>
            <a:ext cx="2524230" cy="474878"/>
          </a:xfrm>
          <a:prstGeom prst="roundRect">
            <a:avLst/>
          </a:prstGeom>
          <a:solidFill>
            <a:srgbClr val="FF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恒久基金寄付</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6372899" y="1634470"/>
            <a:ext cx="1913807" cy="480731"/>
          </a:xfrm>
          <a:prstGeom prst="roundRect">
            <a:avLst/>
          </a:prstGeom>
          <a:solidFill>
            <a:srgbClr val="FF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使途指定寄付</a:t>
            </a:r>
          </a:p>
        </p:txBody>
      </p:sp>
      <p:sp>
        <p:nvSpPr>
          <p:cNvPr id="11" name="下矢印 10"/>
          <p:cNvSpPr/>
          <p:nvPr/>
        </p:nvSpPr>
        <p:spPr>
          <a:xfrm>
            <a:off x="1082990" y="2088682"/>
            <a:ext cx="1271188" cy="1011764"/>
          </a:xfrm>
          <a:prstGeom prst="downArrow">
            <a:avLst>
              <a:gd name="adj1" fmla="val 53704"/>
              <a:gd name="adj2" fmla="val 50000"/>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全額</a:t>
            </a:r>
          </a:p>
        </p:txBody>
      </p:sp>
      <p:sp>
        <p:nvSpPr>
          <p:cNvPr id="12" name="下矢印 11"/>
          <p:cNvSpPr/>
          <p:nvPr/>
        </p:nvSpPr>
        <p:spPr>
          <a:xfrm>
            <a:off x="3911404" y="2099806"/>
            <a:ext cx="1342412" cy="997547"/>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収益の</a:t>
            </a:r>
            <a:r>
              <a:rPr lang="en-US" altLang="ja-JP" sz="1050" dirty="0">
                <a:solidFill>
                  <a:prstClr val="black"/>
                </a:solidFill>
                <a:latin typeface="HG丸ｺﾞｼｯｸM-PRO" panose="020F0600000000000000" pitchFamily="50" charset="-128"/>
                <a:ea typeface="HG丸ｺﾞｼｯｸM-PRO" panose="020F0600000000000000" pitchFamily="50" charset="-128"/>
              </a:rPr>
              <a:t>50</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13" name="角丸四角形 12"/>
          <p:cNvSpPr/>
          <p:nvPr/>
        </p:nvSpPr>
        <p:spPr>
          <a:xfrm>
            <a:off x="336097" y="3109822"/>
            <a:ext cx="4688175" cy="3537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dirty="0">
                <a:solidFill>
                  <a:prstClr val="black"/>
                </a:solidFill>
                <a:latin typeface="HG丸ｺﾞｼｯｸM-PRO" panose="020F0600000000000000" pitchFamily="50" charset="-128"/>
                <a:ea typeface="HG丸ｺﾞｼｯｸM-PRO" panose="020F0600000000000000" pitchFamily="50" charset="-128"/>
              </a:rPr>
              <a:t>３年後に使用</a:t>
            </a:r>
          </a:p>
        </p:txBody>
      </p:sp>
      <p:sp>
        <p:nvSpPr>
          <p:cNvPr id="15" name="角丸四角形 14"/>
          <p:cNvSpPr/>
          <p:nvPr/>
        </p:nvSpPr>
        <p:spPr>
          <a:xfrm>
            <a:off x="6036719" y="2925465"/>
            <a:ext cx="2709075" cy="75599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685800">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●ポリオプラス基金</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685800">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●ロータリー平和フェロー</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685800">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b="1" u="sng" dirty="0">
                <a:solidFill>
                  <a:prstClr val="black"/>
                </a:solidFill>
                <a:latin typeface="HG丸ｺﾞｼｯｸM-PRO" panose="020F0600000000000000" pitchFamily="50" charset="-128"/>
                <a:ea typeface="HG丸ｺﾞｼｯｸM-PRO" panose="020F0600000000000000" pitchFamily="50" charset="-128"/>
              </a:rPr>
              <a:t>ロータリーの六つの重点分野</a:t>
            </a:r>
            <a:endParaRPr lang="en-US" altLang="ja-JP" sz="1200" b="1" u="sng" dirty="0">
              <a:solidFill>
                <a:prstClr val="black"/>
              </a:solidFill>
              <a:latin typeface="HG丸ｺﾞｼｯｸM-PRO" panose="020F0600000000000000" pitchFamily="50" charset="-128"/>
              <a:ea typeface="HG丸ｺﾞｼｯｸM-PRO" panose="020F0600000000000000" pitchFamily="50" charset="-128"/>
            </a:endParaRPr>
          </a:p>
          <a:p>
            <a:pPr defTabSz="685800">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16" name="下矢印 15"/>
          <p:cNvSpPr/>
          <p:nvPr/>
        </p:nvSpPr>
        <p:spPr>
          <a:xfrm>
            <a:off x="6827079" y="2099806"/>
            <a:ext cx="1186017" cy="810685"/>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endParaRPr lang="ja-JP" altLang="en-US" sz="13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下矢印 17"/>
          <p:cNvSpPr/>
          <p:nvPr/>
        </p:nvSpPr>
        <p:spPr>
          <a:xfrm>
            <a:off x="1054315" y="3458869"/>
            <a:ext cx="1172317" cy="732205"/>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50</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19" name="下矢印 18"/>
          <p:cNvSpPr/>
          <p:nvPr/>
        </p:nvSpPr>
        <p:spPr>
          <a:xfrm>
            <a:off x="3945210" y="3451089"/>
            <a:ext cx="1186116" cy="711181"/>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50</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20" name="角丸四角形 19"/>
          <p:cNvSpPr/>
          <p:nvPr/>
        </p:nvSpPr>
        <p:spPr>
          <a:xfrm>
            <a:off x="396803" y="4216136"/>
            <a:ext cx="3619373" cy="503497"/>
          </a:xfrm>
          <a:prstGeom prst="roundRect">
            <a:avLst/>
          </a:prstGeom>
          <a:solidFill>
            <a:srgbClr val="F7A81B"/>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defTabSz="685800">
              <a:defRPr/>
            </a:pPr>
            <a:r>
              <a:rPr lang="ja-JP" altLang="en-US" dirty="0">
                <a:solidFill>
                  <a:prstClr val="black"/>
                </a:solidFill>
                <a:latin typeface="HG丸ｺﾞｼｯｸM-PRO" panose="020F0600000000000000" pitchFamily="50" charset="-128"/>
                <a:ea typeface="HG丸ｺﾞｼｯｸM-PRO" panose="020F0600000000000000" pitchFamily="50" charset="-128"/>
              </a:rPr>
              <a:t>地区財団活動資金（ＤＤＦ）</a:t>
            </a:r>
          </a:p>
        </p:txBody>
      </p:sp>
      <p:sp>
        <p:nvSpPr>
          <p:cNvPr id="21" name="角丸四角形 20"/>
          <p:cNvSpPr/>
          <p:nvPr/>
        </p:nvSpPr>
        <p:spPr>
          <a:xfrm>
            <a:off x="4185361" y="4188016"/>
            <a:ext cx="3205895" cy="513533"/>
          </a:xfrm>
          <a:prstGeom prst="roundRect">
            <a:avLst/>
          </a:prstGeom>
          <a:solidFill>
            <a:srgbClr val="F7A81B"/>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685800">
              <a:defRPr/>
            </a:pPr>
            <a:r>
              <a:rPr lang="ja-JP" altLang="en-US" dirty="0">
                <a:solidFill>
                  <a:prstClr val="black"/>
                </a:solidFill>
                <a:latin typeface="HG丸ｺﾞｼｯｸM-PRO" panose="020F0600000000000000" pitchFamily="50" charset="-128"/>
                <a:ea typeface="HG丸ｺﾞｼｯｸM-PRO" panose="020F0600000000000000" pitchFamily="50" charset="-128"/>
              </a:rPr>
              <a:t>国際財団活動資金（ＷＦ）</a:t>
            </a:r>
          </a:p>
        </p:txBody>
      </p:sp>
      <p:sp>
        <p:nvSpPr>
          <p:cNvPr id="22" name="下矢印 21"/>
          <p:cNvSpPr/>
          <p:nvPr/>
        </p:nvSpPr>
        <p:spPr>
          <a:xfrm>
            <a:off x="5061227" y="2102003"/>
            <a:ext cx="979220" cy="2060267"/>
          </a:xfrm>
          <a:prstGeom prst="downArrow">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収益の</a:t>
            </a:r>
            <a:r>
              <a:rPr lang="en-US" altLang="ja-JP" sz="1200" dirty="0">
                <a:solidFill>
                  <a:prstClr val="black"/>
                </a:solidFill>
                <a:latin typeface="HG丸ｺﾞｼｯｸM-PRO" panose="020F0600000000000000" pitchFamily="50" charset="-128"/>
                <a:ea typeface="HG丸ｺﾞｼｯｸM-PRO" panose="020F0600000000000000" pitchFamily="50" charset="-128"/>
              </a:rPr>
              <a:t>50</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23" name="下矢印 22"/>
          <p:cNvSpPr/>
          <p:nvPr/>
        </p:nvSpPr>
        <p:spPr>
          <a:xfrm>
            <a:off x="1032997" y="4714945"/>
            <a:ext cx="1354087" cy="802673"/>
          </a:xfrm>
          <a:prstGeom prst="downArrow">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50</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gn="ctr" defTabSz="685800">
              <a:defRPr/>
            </a:pPr>
            <a:r>
              <a:rPr lang="ja-JP" altLang="en-US" sz="825" dirty="0">
                <a:solidFill>
                  <a:prstClr val="black"/>
                </a:solidFill>
                <a:latin typeface="HG丸ｺﾞｼｯｸM-PRO" panose="020F0600000000000000" pitchFamily="50" charset="-128"/>
                <a:ea typeface="HG丸ｺﾞｼｯｸM-PRO" panose="020F0600000000000000" pitchFamily="50" charset="-128"/>
              </a:rPr>
              <a:t>以内</a:t>
            </a:r>
          </a:p>
        </p:txBody>
      </p:sp>
      <p:sp>
        <p:nvSpPr>
          <p:cNvPr id="24" name="下矢印 23"/>
          <p:cNvSpPr/>
          <p:nvPr/>
        </p:nvSpPr>
        <p:spPr>
          <a:xfrm>
            <a:off x="3025419" y="4709914"/>
            <a:ext cx="1416546" cy="813189"/>
          </a:xfrm>
          <a:prstGeom prst="downArrow">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残り</a:t>
            </a:r>
          </a:p>
        </p:txBody>
      </p:sp>
      <p:sp>
        <p:nvSpPr>
          <p:cNvPr id="25" name="角丸四角形 24"/>
          <p:cNvSpPr/>
          <p:nvPr/>
        </p:nvSpPr>
        <p:spPr>
          <a:xfrm>
            <a:off x="398206" y="5517689"/>
            <a:ext cx="2599405" cy="62297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地区補助金</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3106208" y="5527208"/>
            <a:ext cx="3936850" cy="61345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グローバル補助金</a:t>
            </a:r>
            <a:endParaRPr lang="en-US" altLang="ja-JP" sz="2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下矢印 26"/>
          <p:cNvSpPr/>
          <p:nvPr/>
        </p:nvSpPr>
        <p:spPr>
          <a:xfrm>
            <a:off x="4915026" y="4695375"/>
            <a:ext cx="1179350" cy="831832"/>
          </a:xfrm>
          <a:prstGeom prst="downArrow">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上乗せ</a:t>
            </a:r>
          </a:p>
        </p:txBody>
      </p:sp>
      <p:sp>
        <p:nvSpPr>
          <p:cNvPr id="28" name="正方形/長方形 27">
            <a:extLst>
              <a:ext uri="{FF2B5EF4-FFF2-40B4-BE49-F238E27FC236}">
                <a16:creationId xmlns:a16="http://schemas.microsoft.com/office/drawing/2014/main" id="{6C184706-636F-4A10-ABA3-0C7819F7CC70}"/>
              </a:ext>
            </a:extLst>
          </p:cNvPr>
          <p:cNvSpPr/>
          <p:nvPr/>
        </p:nvSpPr>
        <p:spPr>
          <a:xfrm>
            <a:off x="0" y="-3312"/>
            <a:ext cx="9144000" cy="7653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6A19B854-0149-4FD6-A948-6FC714B03977}"/>
              </a:ext>
            </a:extLst>
          </p:cNvPr>
          <p:cNvSpPr txBox="1"/>
          <p:nvPr/>
        </p:nvSpPr>
        <p:spPr>
          <a:xfrm>
            <a:off x="172357" y="125355"/>
            <a:ext cx="6792670" cy="507831"/>
          </a:xfrm>
          <a:prstGeom prst="rect">
            <a:avLst/>
          </a:prstGeom>
          <a:noFill/>
        </p:spPr>
        <p:txBody>
          <a:bodyPr wrap="square" rtlCol="0">
            <a:spAutoFit/>
          </a:bodyPr>
          <a:lstStyle/>
          <a:p>
            <a:pPr defTabSz="685800">
              <a:defRPr/>
            </a:pPr>
            <a:r>
              <a:rPr lang="ja-JP" altLang="en-US"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寄付金と補助金のフローチャート</a:t>
            </a:r>
          </a:p>
        </p:txBody>
      </p:sp>
    </p:spTree>
    <p:extLst>
      <p:ext uri="{BB962C8B-B14F-4D97-AF65-F5344CB8AC3E}">
        <p14:creationId xmlns:p14="http://schemas.microsoft.com/office/powerpoint/2010/main" val="117577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4596" y="1809468"/>
            <a:ext cx="8126660" cy="1118255"/>
          </a:xfrm>
          <a:prstGeom prst="rect">
            <a:avLst/>
          </a:prstGeom>
          <a:noFill/>
          <a:ln w="41275">
            <a:noFill/>
          </a:ln>
        </p:spPr>
        <p:txBody>
          <a:bodyPr wrap="square" rtlCol="0">
            <a:spAutoFit/>
          </a:bodyPr>
          <a:lstStyle/>
          <a:p>
            <a:pPr marL="342900" indent="-342900" defTabSz="685800">
              <a:lnSpc>
                <a:spcPts val="1950"/>
              </a:lnSpc>
              <a:buFont typeface="+mj-lt"/>
              <a:buAutoNum type="arabicPeriod"/>
              <a:defRPr/>
            </a:pPr>
            <a:r>
              <a:rPr lang="ja-JP" altLang="en-US" sz="1350" dirty="0">
                <a:solidFill>
                  <a:prstClr val="black"/>
                </a:solidFill>
                <a:latin typeface="HG丸ｺﾞｼｯｸM-PRO" panose="020F0600000000000000" pitchFamily="50" charset="-128"/>
                <a:ea typeface="HG丸ｺﾞｼｯｸM-PRO" panose="020F0600000000000000" pitchFamily="50" charset="-128"/>
              </a:rPr>
              <a:t>地元、海外（ロータリークラブの無い国も可）を問わず比較的小規模なプロジェクトに使用</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342900" indent="-342900" defTabSz="685800">
              <a:lnSpc>
                <a:spcPts val="1950"/>
              </a:lnSpc>
              <a:buFont typeface="+mj-lt"/>
              <a:buAutoNum type="arabicPeriod"/>
              <a:defRPr/>
            </a:pPr>
            <a:r>
              <a:rPr lang="ja-JP" altLang="en-US" sz="1350" dirty="0">
                <a:solidFill>
                  <a:prstClr val="black"/>
                </a:solidFill>
                <a:latin typeface="HG丸ｺﾞｼｯｸM-PRO" panose="020F0600000000000000" pitchFamily="50" charset="-128"/>
                <a:ea typeface="HG丸ｺﾞｼｯｸM-PRO" panose="020F0600000000000000" pitchFamily="50" charset="-128"/>
              </a:rPr>
              <a:t>地区が補助金を管理し、短期の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1</a:t>
            </a:r>
            <a:r>
              <a:rPr lang="ja-JP" altLang="en-US" sz="1350" dirty="0">
                <a:solidFill>
                  <a:prstClr val="black"/>
                </a:solidFill>
                <a:latin typeface="HG丸ｺﾞｼｯｸM-PRO" panose="020F0600000000000000" pitchFamily="50" charset="-128"/>
                <a:ea typeface="HG丸ｺﾞｼｯｸM-PRO" panose="020F0600000000000000" pitchFamily="50" charset="-128"/>
              </a:rPr>
              <a:t>度のみプロジェクトに使用</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342900" indent="-342900" defTabSz="685800">
              <a:lnSpc>
                <a:spcPts val="1950"/>
              </a:lnSpc>
              <a:buFont typeface="+mj-lt"/>
              <a:buAutoNum type="arabicPeriod"/>
              <a:defRPr/>
            </a:pPr>
            <a:r>
              <a:rPr lang="ja-JP" altLang="en-US" sz="1350" dirty="0">
                <a:solidFill>
                  <a:prstClr val="black"/>
                </a:solidFill>
                <a:latin typeface="HG丸ｺﾞｼｯｸM-PRO" panose="020F0600000000000000" pitchFamily="50" charset="-128"/>
                <a:ea typeface="HG丸ｺﾞｼｯｸM-PRO" panose="020F0600000000000000" pitchFamily="50" charset="-128"/>
              </a:rPr>
              <a:t>申請３年前のクラブ年次基金寄付額（ＥＲＥＹ）により支給割合が決まる</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342900" indent="-342900" defTabSz="685800">
              <a:lnSpc>
                <a:spcPts val="1950"/>
              </a:lnSpc>
              <a:buFont typeface="+mj-lt"/>
              <a:buAutoNum type="arabicPeriod"/>
              <a:defRPr/>
            </a:pPr>
            <a:r>
              <a:rPr lang="ja-JP" altLang="en-US" sz="1350" dirty="0">
                <a:solidFill>
                  <a:prstClr val="black"/>
                </a:solidFill>
                <a:latin typeface="HG丸ｺﾞｼｯｸM-PRO" panose="020F0600000000000000" pitchFamily="50" charset="-128"/>
                <a:ea typeface="HG丸ｺﾞｼｯｸM-PRO" panose="020F0600000000000000" pitchFamily="50" charset="-128"/>
              </a:rPr>
              <a:t>補助金は最高</a:t>
            </a:r>
            <a:r>
              <a:rPr lang="en-US" altLang="ja-JP" sz="1350" dirty="0">
                <a:solidFill>
                  <a:prstClr val="black"/>
                </a:solidFill>
                <a:latin typeface="HG丸ｺﾞｼｯｸM-PRO" panose="020F0600000000000000" pitchFamily="50" charset="-128"/>
                <a:ea typeface="HG丸ｺﾞｼｯｸM-PRO" panose="020F0600000000000000" pitchFamily="50" charset="-128"/>
              </a:rPr>
              <a:t>12,000</a:t>
            </a:r>
            <a:r>
              <a:rPr lang="ja-JP" altLang="en-US" sz="1350" dirty="0">
                <a:solidFill>
                  <a:prstClr val="black"/>
                </a:solidFill>
                <a:latin typeface="HG丸ｺﾞｼｯｸM-PRO" panose="020F0600000000000000" pitchFamily="50" charset="-128"/>
                <a:ea typeface="HG丸ｺﾞｼｯｸM-PRO" panose="020F0600000000000000" pitchFamily="50" charset="-128"/>
              </a:rPr>
              <a:t>ドル　クラブ拠出金は原則</a:t>
            </a:r>
            <a:r>
              <a:rPr lang="en-US" altLang="ja-JP" sz="1350" dirty="0">
                <a:solidFill>
                  <a:prstClr val="black"/>
                </a:solidFill>
                <a:latin typeface="HG丸ｺﾞｼｯｸM-PRO" panose="020F0600000000000000" pitchFamily="50" charset="-128"/>
                <a:ea typeface="HG丸ｺﾞｼｯｸM-PRO" panose="020F0600000000000000" pitchFamily="50" charset="-128"/>
              </a:rPr>
              <a:t>500</a:t>
            </a:r>
            <a:r>
              <a:rPr lang="ja-JP" altLang="en-US" sz="1350" dirty="0">
                <a:solidFill>
                  <a:prstClr val="black"/>
                </a:solidFill>
                <a:latin typeface="HG丸ｺﾞｼｯｸM-PRO" panose="020F0600000000000000" pitchFamily="50" charset="-128"/>
                <a:ea typeface="HG丸ｺﾞｼｯｸM-PRO" panose="020F0600000000000000" pitchFamily="50" charset="-128"/>
              </a:rPr>
              <a:t>ドル以上</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573385" y="3761939"/>
            <a:ext cx="8037872" cy="2503249"/>
          </a:xfrm>
          <a:prstGeom prst="rect">
            <a:avLst/>
          </a:prstGeom>
          <a:noFill/>
          <a:ln w="47625">
            <a:noFill/>
          </a:ln>
        </p:spPr>
        <p:txBody>
          <a:bodyPr wrap="square" rtlCol="0">
            <a:spAutoFit/>
          </a:bodyPr>
          <a:lstStyle/>
          <a:p>
            <a:pPr marL="342900" indent="-342900" defTabSz="685800">
              <a:lnSpc>
                <a:spcPts val="1950"/>
              </a:lnSpc>
              <a:buFont typeface="+mj-lt"/>
              <a:buAutoNum type="arabicPeriod"/>
              <a:defRPr/>
            </a:pPr>
            <a:r>
              <a:rPr lang="ja-JP" altLang="en-US" sz="1350" dirty="0">
                <a:solidFill>
                  <a:prstClr val="black"/>
                </a:solidFill>
                <a:latin typeface="HG丸ｺﾞｼｯｸM-PRO" panose="020F0600000000000000" pitchFamily="50" charset="-128"/>
                <a:ea typeface="HG丸ｺﾞｼｯｸM-PRO" panose="020F0600000000000000" pitchFamily="50" charset="-128"/>
              </a:rPr>
              <a:t>下記のロータリーの６つの重点分野のいずれかに関していること</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defTabSz="685800">
              <a:lnSpc>
                <a:spcPts val="1950"/>
              </a:lnSpc>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685800">
              <a:lnSpc>
                <a:spcPts val="1950"/>
              </a:lnSpc>
              <a:defRPr/>
            </a:pP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685800">
              <a:lnSpc>
                <a:spcPts val="750"/>
              </a:lnSpc>
              <a:defRPr/>
            </a:pPr>
            <a:endParaRPr lang="en-US" altLang="ja-JP" sz="600" dirty="0">
              <a:solidFill>
                <a:prstClr val="black"/>
              </a:solidFill>
              <a:latin typeface="HG丸ｺﾞｼｯｸM-PRO" panose="020F0600000000000000" pitchFamily="50" charset="-128"/>
              <a:ea typeface="HG丸ｺﾞｼｯｸM-PRO" panose="020F0600000000000000" pitchFamily="50" charset="-128"/>
            </a:endParaRPr>
          </a:p>
          <a:p>
            <a:pPr defTabSz="685800">
              <a:lnSpc>
                <a:spcPts val="1950"/>
              </a:lnSpc>
              <a:defRPr/>
            </a:pP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defTabSz="685800">
              <a:lnSpc>
                <a:spcPts val="1950"/>
              </a:lnSpc>
              <a:defRPr/>
            </a:pPr>
            <a:r>
              <a:rPr lang="en-US" altLang="ja-JP" sz="1350" dirty="0">
                <a:solidFill>
                  <a:prstClr val="black"/>
                </a:solidFill>
                <a:latin typeface="HG丸ｺﾞｼｯｸM-PRO" panose="020F0600000000000000" pitchFamily="50" charset="-128"/>
                <a:ea typeface="HG丸ｺﾞｼｯｸM-PRO" panose="020F0600000000000000" pitchFamily="50" charset="-128"/>
              </a:rPr>
              <a:t>2.</a:t>
            </a:r>
            <a:r>
              <a:rPr lang="ja-JP" altLang="en-US" sz="1350" dirty="0">
                <a:solidFill>
                  <a:prstClr val="black"/>
                </a:solidFill>
                <a:latin typeface="HG丸ｺﾞｼｯｸM-PRO" panose="020F0600000000000000" pitchFamily="50" charset="-128"/>
                <a:ea typeface="HG丸ｺﾞｼｯｸM-PRO" panose="020F0600000000000000" pitchFamily="50" charset="-128"/>
              </a:rPr>
              <a:t>　持続可能かつ測定可能な成果をもたらす大規模</a:t>
            </a:r>
            <a:r>
              <a:rPr lang="en-US" altLang="ja-JP" sz="1350" dirty="0">
                <a:solidFill>
                  <a:prstClr val="black"/>
                </a:solidFill>
                <a:latin typeface="HG丸ｺﾞｼｯｸM-PRO" panose="020F0600000000000000" pitchFamily="50" charset="-128"/>
                <a:ea typeface="HG丸ｺﾞｼｯｸM-PRO" panose="020F0600000000000000" pitchFamily="50" charset="-128"/>
              </a:rPr>
              <a:t>(30,000</a:t>
            </a:r>
            <a:r>
              <a:rPr lang="ja-JP" altLang="en-US" sz="1350" dirty="0">
                <a:solidFill>
                  <a:prstClr val="black"/>
                </a:solidFill>
                <a:latin typeface="HG丸ｺﾞｼｯｸM-PRO" panose="020F0600000000000000" pitchFamily="50" charset="-128"/>
                <a:ea typeface="HG丸ｺﾞｼｯｸM-PRO" panose="020F0600000000000000" pitchFamily="50" charset="-128"/>
              </a:rPr>
              <a:t>ドル以上</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なプロジェクト</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342900" indent="-342900" defTabSz="685800">
              <a:lnSpc>
                <a:spcPts val="1950"/>
              </a:lnSpc>
              <a:buFont typeface="+mj-lt"/>
              <a:buAutoNum type="arabicPeriod" startAt="3"/>
              <a:defRPr/>
            </a:pPr>
            <a:r>
              <a:rPr lang="ja-JP" altLang="en-US" sz="1350" dirty="0">
                <a:solidFill>
                  <a:prstClr val="black"/>
                </a:solidFill>
                <a:latin typeface="HG丸ｺﾞｼｯｸM-PRO" panose="020F0600000000000000" pitchFamily="50" charset="-128"/>
                <a:ea typeface="HG丸ｺﾞｼｯｸM-PRO" panose="020F0600000000000000" pitchFamily="50" charset="-128"/>
              </a:rPr>
              <a:t>実施国のロータリークラブと援助国のクラブや地区が共同提唱する</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342900" indent="-342900" defTabSz="685800">
              <a:lnSpc>
                <a:spcPts val="1950"/>
              </a:lnSpc>
              <a:buFont typeface="+mj-lt"/>
              <a:buAutoNum type="arabicPeriod" startAt="3"/>
              <a:defRPr/>
            </a:pPr>
            <a:r>
              <a:rPr lang="ja-JP" altLang="en-US" sz="1350" dirty="0">
                <a:solidFill>
                  <a:prstClr val="black"/>
                </a:solidFill>
                <a:latin typeface="HG丸ｺﾞｼｯｸM-PRO" panose="020F0600000000000000" pitchFamily="50" charset="-128"/>
                <a:ea typeface="HG丸ｺﾞｼｯｸM-PRO" panose="020F0600000000000000" pitchFamily="50" charset="-128"/>
              </a:rPr>
              <a:t>補助金は地区財団活動資金（</a:t>
            </a:r>
            <a:r>
              <a:rPr lang="en-US" altLang="ja-JP" sz="1350" dirty="0">
                <a:solidFill>
                  <a:prstClr val="black"/>
                </a:solidFill>
                <a:latin typeface="HG丸ｺﾞｼｯｸM-PRO" panose="020F0600000000000000" pitchFamily="50" charset="-128"/>
                <a:ea typeface="HG丸ｺﾞｼｯｸM-PRO" panose="020F0600000000000000" pitchFamily="50" charset="-128"/>
              </a:rPr>
              <a:t>DDF</a:t>
            </a:r>
            <a:r>
              <a:rPr lang="ja-JP" altLang="en-US" sz="1350" dirty="0">
                <a:solidFill>
                  <a:prstClr val="black"/>
                </a:solidFill>
                <a:latin typeface="HG丸ｺﾞｼｯｸM-PRO" panose="020F0600000000000000" pitchFamily="50" charset="-128"/>
                <a:ea typeface="HG丸ｺﾞｼｯｸM-PRO" panose="020F0600000000000000" pitchFamily="50" charset="-128"/>
              </a:rPr>
              <a:t>）に国際財団活動資金（</a:t>
            </a:r>
            <a:r>
              <a:rPr lang="en-US" altLang="ja-JP" sz="1350" dirty="0">
                <a:solidFill>
                  <a:prstClr val="black"/>
                </a:solidFill>
                <a:latin typeface="HG丸ｺﾞｼｯｸM-PRO" panose="020F0600000000000000" pitchFamily="50" charset="-128"/>
                <a:ea typeface="HG丸ｺﾞｼｯｸM-PRO" panose="020F0600000000000000" pitchFamily="50" charset="-128"/>
              </a:rPr>
              <a:t>WF)</a:t>
            </a:r>
            <a:r>
              <a:rPr lang="ja-JP" altLang="en-US" sz="1350" dirty="0">
                <a:solidFill>
                  <a:prstClr val="black"/>
                </a:solidFill>
                <a:latin typeface="HG丸ｺﾞｼｯｸM-PRO" panose="020F0600000000000000" pitchFamily="50" charset="-128"/>
                <a:ea typeface="HG丸ｺﾞｼｯｸM-PRO" panose="020F0600000000000000" pitchFamily="50" charset="-128"/>
              </a:rPr>
              <a:t>が上乗せされる</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342900" indent="-342900" defTabSz="685800">
              <a:lnSpc>
                <a:spcPts val="1950"/>
              </a:lnSpc>
              <a:buFont typeface="+mj-lt"/>
              <a:buAutoNum type="arabicPeriod" startAt="3"/>
              <a:defRPr/>
            </a:pPr>
            <a:r>
              <a:rPr lang="ja-JP" altLang="en-US" sz="1350" dirty="0">
                <a:solidFill>
                  <a:prstClr val="black"/>
                </a:solidFill>
                <a:latin typeface="HG丸ｺﾞｼｯｸM-PRO" panose="020F0600000000000000" pitchFamily="50" charset="-128"/>
                <a:ea typeface="HG丸ｺﾞｼｯｸM-PRO" panose="020F0600000000000000" pitchFamily="50" charset="-128"/>
              </a:rPr>
              <a:t>クラブ拠出金</a:t>
            </a:r>
            <a:r>
              <a:rPr lang="en-US" altLang="ja-JP" sz="1350" dirty="0">
                <a:solidFill>
                  <a:prstClr val="black"/>
                </a:solidFill>
                <a:latin typeface="HG丸ｺﾞｼｯｸM-PRO" panose="020F0600000000000000" pitchFamily="50" charset="-128"/>
                <a:ea typeface="HG丸ｺﾞｼｯｸM-PRO" panose="020F0600000000000000" pitchFamily="50" charset="-128"/>
              </a:rPr>
              <a:t>500</a:t>
            </a:r>
            <a:r>
              <a:rPr lang="ja-JP" altLang="en-US" sz="1350" dirty="0">
                <a:solidFill>
                  <a:prstClr val="black"/>
                </a:solidFill>
                <a:latin typeface="HG丸ｺﾞｼｯｸM-PRO" panose="020F0600000000000000" pitchFamily="50" charset="-128"/>
                <a:ea typeface="HG丸ｺﾞｼｯｸM-PRO" panose="020F0600000000000000" pitchFamily="50" charset="-128"/>
              </a:rPr>
              <a:t>ドル以上。</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defTabSz="685800">
              <a:lnSpc>
                <a:spcPts val="1950"/>
              </a:lnSpc>
              <a:defRPr/>
            </a:pPr>
            <a:r>
              <a:rPr lang="ja-JP" altLang="en-US" sz="1350" dirty="0">
                <a:solidFill>
                  <a:prstClr val="black"/>
                </a:solidFill>
                <a:latin typeface="HG丸ｺﾞｼｯｸM-PRO" panose="020F0600000000000000" pitchFamily="50" charset="-128"/>
                <a:ea typeface="HG丸ｺﾞｼｯｸM-PRO" panose="020F0600000000000000" pitchFamily="50" charset="-128"/>
              </a:rPr>
              <a:t>　　但し、複数のクラブで提案する場合は主クラブは</a:t>
            </a:r>
            <a:r>
              <a:rPr lang="en-US" altLang="ja-JP" sz="1350" dirty="0">
                <a:solidFill>
                  <a:prstClr val="black"/>
                </a:solidFill>
                <a:latin typeface="HG丸ｺﾞｼｯｸM-PRO" panose="020F0600000000000000" pitchFamily="50" charset="-128"/>
                <a:ea typeface="HG丸ｺﾞｼｯｸM-PRO" panose="020F0600000000000000" pitchFamily="50" charset="-128"/>
              </a:rPr>
              <a:t>1,000</a:t>
            </a:r>
            <a:r>
              <a:rPr lang="ja-JP" altLang="en-US" sz="1350" dirty="0">
                <a:solidFill>
                  <a:prstClr val="black"/>
                </a:solidFill>
                <a:latin typeface="HG丸ｺﾞｼｯｸM-PRO" panose="020F0600000000000000" pitchFamily="50" charset="-128"/>
                <a:ea typeface="HG丸ｺﾞｼｯｸM-PRO" panose="020F0600000000000000" pitchFamily="50" charset="-128"/>
              </a:rPr>
              <a:t>ドル以上、副クラブは</a:t>
            </a:r>
            <a:r>
              <a:rPr lang="en-US" altLang="ja-JP" sz="1350" dirty="0">
                <a:solidFill>
                  <a:prstClr val="black"/>
                </a:solidFill>
                <a:latin typeface="HG丸ｺﾞｼｯｸM-PRO" panose="020F0600000000000000" pitchFamily="50" charset="-128"/>
                <a:ea typeface="HG丸ｺﾞｼｯｸM-PRO" panose="020F0600000000000000" pitchFamily="50" charset="-128"/>
              </a:rPr>
              <a:t>500</a:t>
            </a:r>
            <a:r>
              <a:rPr lang="ja-JP" altLang="en-US" sz="1350" dirty="0">
                <a:solidFill>
                  <a:prstClr val="black"/>
                </a:solidFill>
                <a:latin typeface="HG丸ｺﾞｼｯｸM-PRO" panose="020F0600000000000000" pitchFamily="50" charset="-128"/>
                <a:ea typeface="HG丸ｺﾞｼｯｸM-PRO" panose="020F0600000000000000" pitchFamily="50" charset="-128"/>
              </a:rPr>
              <a:t>ドル以上。</a:t>
            </a:r>
          </a:p>
        </p:txBody>
      </p:sp>
      <p:sp>
        <p:nvSpPr>
          <p:cNvPr id="11" name="正方形/長方形 10">
            <a:extLst>
              <a:ext uri="{FF2B5EF4-FFF2-40B4-BE49-F238E27FC236}">
                <a16:creationId xmlns:a16="http://schemas.microsoft.com/office/drawing/2014/main" id="{9B0F3E3D-88D3-433F-9E1B-186F113B1704}"/>
              </a:ext>
            </a:extLst>
          </p:cNvPr>
          <p:cNvSpPr/>
          <p:nvPr/>
        </p:nvSpPr>
        <p:spPr>
          <a:xfrm>
            <a:off x="0" y="9673"/>
            <a:ext cx="9144000" cy="7653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AD3DB5F6-908D-483C-834B-3D009ABD9D79}"/>
              </a:ext>
            </a:extLst>
          </p:cNvPr>
          <p:cNvSpPr txBox="1"/>
          <p:nvPr/>
        </p:nvSpPr>
        <p:spPr>
          <a:xfrm>
            <a:off x="208720" y="149955"/>
            <a:ext cx="4363280" cy="507831"/>
          </a:xfrm>
          <a:prstGeom prst="rect">
            <a:avLst/>
          </a:prstGeom>
          <a:noFill/>
        </p:spPr>
        <p:txBody>
          <a:bodyPr wrap="square" rtlCol="0">
            <a:spAutoFit/>
          </a:bodyPr>
          <a:lstStyle/>
          <a:p>
            <a:pPr defTabSz="685800">
              <a:defRPr/>
            </a:pPr>
            <a:r>
              <a:rPr lang="ja-JP" altLang="en-US" sz="2700" b="1"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補助金の種類</a:t>
            </a:r>
          </a:p>
        </p:txBody>
      </p:sp>
      <p:sp>
        <p:nvSpPr>
          <p:cNvPr id="8" name="テキスト ボックス 7">
            <a:extLst>
              <a:ext uri="{FF2B5EF4-FFF2-40B4-BE49-F238E27FC236}">
                <a16:creationId xmlns:a16="http://schemas.microsoft.com/office/drawing/2014/main" id="{87C99558-B012-4EE0-9E61-804024A78431}"/>
              </a:ext>
            </a:extLst>
          </p:cNvPr>
          <p:cNvSpPr txBox="1"/>
          <p:nvPr/>
        </p:nvSpPr>
        <p:spPr>
          <a:xfrm>
            <a:off x="484596" y="1323129"/>
            <a:ext cx="1731564" cy="461665"/>
          </a:xfrm>
          <a:prstGeom prst="rect">
            <a:avLst/>
          </a:prstGeom>
          <a:solidFill>
            <a:srgbClr val="FFFF00"/>
          </a:solidFill>
          <a:ln>
            <a:solidFill>
              <a:schemeClr val="tx1"/>
            </a:solidFill>
          </a:ln>
        </p:spPr>
        <p:txBody>
          <a:bodyPr wrap="none" rtlCol="0">
            <a:spAutoFit/>
          </a:bodyPr>
          <a:lstStyle/>
          <a:p>
            <a:pPr defTabSz="685800">
              <a:defRPr/>
            </a:pPr>
            <a:r>
              <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地区補助金</a:t>
            </a:r>
          </a:p>
        </p:txBody>
      </p:sp>
      <p:sp>
        <p:nvSpPr>
          <p:cNvPr id="13" name="テキスト ボックス 12">
            <a:extLst>
              <a:ext uri="{FF2B5EF4-FFF2-40B4-BE49-F238E27FC236}">
                <a16:creationId xmlns:a16="http://schemas.microsoft.com/office/drawing/2014/main" id="{4D78697D-D77F-4F48-84D3-4379DA58360C}"/>
              </a:ext>
            </a:extLst>
          </p:cNvPr>
          <p:cNvSpPr txBox="1"/>
          <p:nvPr/>
        </p:nvSpPr>
        <p:spPr>
          <a:xfrm>
            <a:off x="484596" y="3323357"/>
            <a:ext cx="2659702" cy="461665"/>
          </a:xfrm>
          <a:prstGeom prst="rect">
            <a:avLst/>
          </a:prstGeom>
          <a:solidFill>
            <a:srgbClr val="FFFF00"/>
          </a:solidFill>
          <a:ln>
            <a:solidFill>
              <a:schemeClr val="tx1"/>
            </a:solidFill>
          </a:ln>
        </p:spPr>
        <p:txBody>
          <a:bodyPr wrap="none" rtlCol="0">
            <a:spAutoFit/>
          </a:bodyPr>
          <a:lstStyle/>
          <a:p>
            <a:pPr defTabSz="685800">
              <a:defRPr/>
            </a:pPr>
            <a:r>
              <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グローバル補助金</a:t>
            </a:r>
          </a:p>
        </p:txBody>
      </p:sp>
      <p:sp>
        <p:nvSpPr>
          <p:cNvPr id="9" name="テキスト ボックス 8">
            <a:extLst>
              <a:ext uri="{FF2B5EF4-FFF2-40B4-BE49-F238E27FC236}">
                <a16:creationId xmlns:a16="http://schemas.microsoft.com/office/drawing/2014/main" id="{C27F83ED-9437-4997-B2BA-BF05385ABC95}"/>
              </a:ext>
            </a:extLst>
          </p:cNvPr>
          <p:cNvSpPr txBox="1"/>
          <p:nvPr/>
        </p:nvSpPr>
        <p:spPr>
          <a:xfrm>
            <a:off x="1013804" y="4138965"/>
            <a:ext cx="6638853" cy="567143"/>
          </a:xfrm>
          <a:prstGeom prst="rect">
            <a:avLst/>
          </a:prstGeom>
          <a:solidFill>
            <a:schemeClr val="accent4">
              <a:lumMod val="40000"/>
              <a:lumOff val="60000"/>
            </a:schemeClr>
          </a:solidFill>
          <a:ln w="3175">
            <a:solidFill>
              <a:schemeClr val="tx1"/>
            </a:solidFill>
          </a:ln>
        </p:spPr>
        <p:txBody>
          <a:bodyPr wrap="square" rtlCol="0">
            <a:spAutoFit/>
          </a:bodyPr>
          <a:lstStyle/>
          <a:p>
            <a:pPr>
              <a:lnSpc>
                <a:spcPts val="1950"/>
              </a:lnSpc>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①平和構築と紛争予防　　　　　②疾病予防と治療　　③水と衛生　　④母子の健康　</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nSpc>
                <a:spcPts val="1950"/>
              </a:lnSpc>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⑤基本的教育と識字率の向上　　⑥地域社会の経済発展　⑦環境の保全（</a:t>
            </a:r>
            <a:r>
              <a:rPr lang="en-US" altLang="ja-JP" sz="1200" dirty="0">
                <a:solidFill>
                  <a:prstClr val="black"/>
                </a:solidFill>
                <a:latin typeface="HG丸ｺﾞｼｯｸM-PRO" panose="020F0600000000000000" pitchFamily="50" charset="-128"/>
                <a:ea typeface="HG丸ｺﾞｼｯｸM-PRO" panose="020F0600000000000000" pitchFamily="50" charset="-128"/>
              </a:rPr>
              <a:t>2021</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a:t>
            </a:r>
            <a:r>
              <a:rPr lang="en-US" altLang="ja-JP" sz="1200" dirty="0">
                <a:solidFill>
                  <a:prstClr val="black"/>
                </a:solidFill>
                <a:latin typeface="HG丸ｺﾞｼｯｸM-PRO" panose="020F0600000000000000" pitchFamily="50" charset="-128"/>
                <a:ea typeface="HG丸ｺﾞｼｯｸM-PRO" panose="020F0600000000000000" pitchFamily="50" charset="-128"/>
              </a:rPr>
              <a:t>7</a:t>
            </a:r>
            <a:r>
              <a:rPr lang="ja-JP" altLang="en-US" sz="1200" dirty="0">
                <a:solidFill>
                  <a:prstClr val="black"/>
                </a:solidFill>
                <a:latin typeface="HG丸ｺﾞｼｯｸM-PRO" panose="020F0600000000000000" pitchFamily="50" charset="-128"/>
                <a:ea typeface="HG丸ｺﾞｼｯｸM-PRO" panose="020F0600000000000000" pitchFamily="50" charset="-128"/>
              </a:rPr>
              <a:t>月より）</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190750" y="1413834"/>
            <a:ext cx="5295900" cy="300082"/>
          </a:xfrm>
          <a:prstGeom prst="rect">
            <a:avLst/>
          </a:prstGeom>
          <a:noFill/>
        </p:spPr>
        <p:txBody>
          <a:bodyPr wrap="square" rtlCol="0">
            <a:spAutoFit/>
          </a:bodyPr>
          <a:lstStyle/>
          <a:p>
            <a:r>
              <a:rPr lang="ja-JP" altLang="en-US" sz="1350" dirty="0">
                <a:ea typeface="HG丸ｺﾞｼｯｸM-PRO" panose="020F0600000000000000" pitchFamily="50" charset="-128"/>
              </a:rPr>
              <a:t>（奉仕プロジェクト・奨学金）</a:t>
            </a:r>
          </a:p>
        </p:txBody>
      </p:sp>
      <p:sp>
        <p:nvSpPr>
          <p:cNvPr id="6" name="テキスト ボックス 5"/>
          <p:cNvSpPr txBox="1"/>
          <p:nvPr/>
        </p:nvSpPr>
        <p:spPr>
          <a:xfrm>
            <a:off x="3144298" y="3392607"/>
            <a:ext cx="5058190" cy="300082"/>
          </a:xfrm>
          <a:prstGeom prst="rect">
            <a:avLst/>
          </a:prstGeom>
          <a:noFill/>
        </p:spPr>
        <p:txBody>
          <a:bodyPr wrap="square" rtlCol="0">
            <a:spAutoFit/>
          </a:bodyPr>
          <a:lstStyle/>
          <a:p>
            <a:r>
              <a:rPr lang="ja-JP" altLang="en-US" sz="1350" dirty="0">
                <a:ea typeface="HG丸ｺﾞｼｯｸM-PRO" panose="020F0600000000000000" pitchFamily="50" charset="-128"/>
              </a:rPr>
              <a:t>（奉仕プロジェクト・奨学金・職業研修チーム派遣（</a:t>
            </a:r>
            <a:r>
              <a:rPr lang="en-US" altLang="ja-JP" sz="1350" dirty="0">
                <a:ea typeface="HG丸ｺﾞｼｯｸM-PRO" panose="020F0600000000000000" pitchFamily="50" charset="-128"/>
              </a:rPr>
              <a:t>VTT</a:t>
            </a:r>
            <a:r>
              <a:rPr lang="ja-JP" altLang="en-US" sz="1350" dirty="0">
                <a:ea typeface="HG丸ｺﾞｼｯｸM-PRO" panose="020F0600000000000000" pitchFamily="50" charset="-128"/>
              </a:rPr>
              <a:t>））</a:t>
            </a:r>
          </a:p>
        </p:txBody>
      </p:sp>
    </p:spTree>
    <p:extLst>
      <p:ext uri="{BB962C8B-B14F-4D97-AF65-F5344CB8AC3E}">
        <p14:creationId xmlns:p14="http://schemas.microsoft.com/office/powerpoint/2010/main" val="133979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34133"/>
          </a:xfrm>
          <a:solidFill>
            <a:srgbClr val="0000FF"/>
          </a:solidFill>
        </p:spPr>
        <p:txBody>
          <a:bodyPr>
            <a:noAutofit/>
          </a:bodyPr>
          <a:lstStyle/>
          <a:p>
            <a:r>
              <a:rPr lang="ja-JP" altLang="en-US" sz="2400" dirty="0">
                <a:solidFill>
                  <a:schemeClr val="bg1"/>
                </a:solidFill>
                <a:latin typeface="HG丸ｺﾞｼｯｸM-PRO" panose="020F0600000000000000" pitchFamily="50" charset="-128"/>
                <a:ea typeface="HG丸ｺﾞｼｯｸM-PRO" panose="020F0600000000000000" pitchFamily="50" charset="-128"/>
              </a:rPr>
              <a:t>　　</a:t>
            </a:r>
            <a:r>
              <a:rPr lang="ja-JP" altLang="en-US" sz="2700" dirty="0">
                <a:solidFill>
                  <a:schemeClr val="bg1"/>
                </a:solidFill>
                <a:latin typeface="HG丸ｺﾞｼｯｸM-PRO" panose="020F0600000000000000" pitchFamily="50" charset="-128"/>
                <a:ea typeface="HG丸ｺﾞｼｯｸM-PRO" panose="020F0600000000000000" pitchFamily="50" charset="-128"/>
              </a:rPr>
              <a:t>ロータリー災害救援基金設立</a:t>
            </a:r>
          </a:p>
        </p:txBody>
      </p:sp>
      <p:sp>
        <p:nvSpPr>
          <p:cNvPr id="3" name="テキスト ボックス 2"/>
          <p:cNvSpPr txBox="1"/>
          <p:nvPr/>
        </p:nvSpPr>
        <p:spPr>
          <a:xfrm>
            <a:off x="731520" y="747004"/>
            <a:ext cx="7670800" cy="5262979"/>
          </a:xfrm>
          <a:prstGeom prst="rect">
            <a:avLst/>
          </a:prstGeom>
          <a:noFill/>
        </p:spPr>
        <p:txBody>
          <a:bodyPr wrap="square" rtlCol="0">
            <a:spAutoFit/>
          </a:bodyPr>
          <a:lstStyle/>
          <a:p>
            <a:pPr marL="385763" indent="-385763" defTabSz="685800">
              <a:buFont typeface="+mj-lt"/>
              <a:buAutoNum type="arabicPeriod"/>
              <a:defRPr/>
            </a:pPr>
            <a:r>
              <a:rPr lang="ja-JP" altLang="en-US" sz="2400" dirty="0">
                <a:solidFill>
                  <a:prstClr val="black"/>
                </a:solidFill>
                <a:latin typeface="HG丸ｺﾞｼｯｸM-PRO" panose="020F0600000000000000" pitchFamily="50" charset="-128"/>
                <a:ea typeface="HG丸ｺﾞｼｯｸM-PRO" panose="020F0600000000000000" pitchFamily="50" charset="-128"/>
              </a:rPr>
              <a:t>寄附や</a:t>
            </a:r>
            <a:r>
              <a:rPr lang="en-US" altLang="ja-JP" sz="2400" dirty="0">
                <a:solidFill>
                  <a:prstClr val="black"/>
                </a:solidFill>
                <a:latin typeface="HG丸ｺﾞｼｯｸM-PRO" panose="020F0600000000000000" pitchFamily="50" charset="-128"/>
                <a:ea typeface="HG丸ｺﾞｼｯｸM-PRO" panose="020F0600000000000000" pitchFamily="50" charset="-128"/>
              </a:rPr>
              <a:t>DDF</a:t>
            </a:r>
            <a:r>
              <a:rPr lang="ja-JP" altLang="en-US" sz="2400" dirty="0">
                <a:solidFill>
                  <a:prstClr val="black"/>
                </a:solidFill>
                <a:latin typeface="HG丸ｺﾞｼｯｸM-PRO" panose="020F0600000000000000" pitchFamily="50" charset="-128"/>
                <a:ea typeface="HG丸ｺﾞｼｯｸM-PRO" panose="020F0600000000000000" pitchFamily="50" charset="-128"/>
              </a:rPr>
              <a:t>の寄贈使途として「</a:t>
            </a:r>
            <a:r>
              <a:rPr lang="ja-JP" altLang="en-US" sz="2400" dirty="0">
                <a:solidFill>
                  <a:srgbClr val="00B0F0"/>
                </a:solidFill>
                <a:latin typeface="HG丸ｺﾞｼｯｸM-PRO" panose="020F0600000000000000" pitchFamily="50" charset="-128"/>
                <a:ea typeface="HG丸ｺﾞｼｯｸM-PRO" panose="020F0600000000000000" pitchFamily="50" charset="-128"/>
              </a:rPr>
              <a:t>ロータリー財団災害救援基金</a:t>
            </a:r>
            <a:r>
              <a:rPr lang="ja-JP" altLang="en-US" sz="2400" dirty="0">
                <a:solidFill>
                  <a:prstClr val="black"/>
                </a:solidFill>
                <a:latin typeface="HG丸ｺﾞｼｯｸM-PRO" panose="020F0600000000000000" pitchFamily="50" charset="-128"/>
                <a:ea typeface="HG丸ｺﾞｼｯｸM-PRO" panose="020F0600000000000000" pitchFamily="50" charset="-128"/>
              </a:rPr>
              <a:t>」を選ぶことが出来るようになりました。</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385763" indent="-385763" defTabSz="685800">
              <a:buFont typeface="+mj-lt"/>
              <a:buAutoNum type="arabicPeriod"/>
              <a:defRPr/>
            </a:pP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385763" indent="-385763" defTabSz="685800">
              <a:buFont typeface="+mj-lt"/>
              <a:buAutoNum type="arabicPeriod"/>
              <a:defRPr/>
            </a:pPr>
            <a:r>
              <a:rPr lang="ja-JP" altLang="en-US" sz="2400" dirty="0">
                <a:solidFill>
                  <a:prstClr val="black"/>
                </a:solidFill>
                <a:latin typeface="HG丸ｺﾞｼｯｸM-PRO" panose="020F0600000000000000" pitchFamily="50" charset="-128"/>
                <a:ea typeface="HG丸ｺﾞｼｯｸM-PRO" panose="020F0600000000000000" pitchFamily="50" charset="-128"/>
              </a:rPr>
              <a:t>ロータリー災害救助補助金は、</a:t>
            </a:r>
            <a:r>
              <a:rPr lang="ja-JP" altLang="en-US" sz="2400" dirty="0">
                <a:solidFill>
                  <a:srgbClr val="00B0F0"/>
                </a:solidFill>
                <a:latin typeface="HG丸ｺﾞｼｯｸM-PRO" panose="020F0600000000000000" pitchFamily="50" charset="-128"/>
                <a:ea typeface="HG丸ｺﾞｼｯｸM-PRO" panose="020F0600000000000000" pitchFamily="50" charset="-128"/>
              </a:rPr>
              <a:t>過去６ヵ月</a:t>
            </a:r>
            <a:r>
              <a:rPr lang="ja-JP" altLang="en-US" sz="2400" dirty="0">
                <a:solidFill>
                  <a:prstClr val="black"/>
                </a:solidFill>
                <a:latin typeface="HG丸ｺﾞｼｯｸM-PRO" panose="020F0600000000000000" pitchFamily="50" charset="-128"/>
                <a:ea typeface="HG丸ｺﾞｼｯｸM-PRO" panose="020F0600000000000000" pitchFamily="50" charset="-128"/>
              </a:rPr>
              <a:t>に災害により被災した  地域における救援および復興活動を支援する。補助金の資金は、水や食料、医薬品、衣服といった基本品目の提供の為に使用する事が認められる。</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385763" indent="-385763" defTabSz="685800">
              <a:buFont typeface="+mj-lt"/>
              <a:buAutoNum type="arabicPeriod"/>
              <a:defRPr/>
            </a:pP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385763" indent="-385763" defTabSz="685800">
              <a:buFont typeface="+mj-lt"/>
              <a:buAutoNum type="arabicPeriod"/>
              <a:defRPr/>
            </a:pPr>
            <a:r>
              <a:rPr lang="ja-JP" altLang="en-US" sz="2400" dirty="0">
                <a:solidFill>
                  <a:prstClr val="black"/>
                </a:solidFill>
                <a:latin typeface="HG丸ｺﾞｼｯｸM-PRO" panose="020F0600000000000000" pitchFamily="50" charset="-128"/>
                <a:ea typeface="HG丸ｺﾞｼｯｸM-PRO" panose="020F0600000000000000" pitchFamily="50" charset="-128"/>
              </a:rPr>
              <a:t>ロータリー補助金の参加資格認定を得ている被災地区は、最高</a:t>
            </a:r>
            <a:r>
              <a:rPr lang="en-US" altLang="ja-JP" sz="2400" dirty="0">
                <a:solidFill>
                  <a:srgbClr val="00B0F0"/>
                </a:solidFill>
                <a:latin typeface="HG丸ｺﾞｼｯｸM-PRO" panose="020F0600000000000000" pitchFamily="50" charset="-128"/>
                <a:ea typeface="HG丸ｺﾞｼｯｸM-PRO" panose="020F0600000000000000" pitchFamily="50" charset="-128"/>
              </a:rPr>
              <a:t>25,000</a:t>
            </a:r>
            <a:r>
              <a:rPr lang="ja-JP" altLang="en-US" sz="2400" dirty="0">
                <a:solidFill>
                  <a:srgbClr val="00B0F0"/>
                </a:solidFill>
                <a:latin typeface="HG丸ｺﾞｼｯｸM-PRO" panose="020F0600000000000000" pitchFamily="50" charset="-128"/>
                <a:ea typeface="HG丸ｺﾞｼｯｸM-PRO" panose="020F0600000000000000" pitchFamily="50" charset="-128"/>
              </a:rPr>
              <a:t>ドル</a:t>
            </a:r>
            <a:r>
              <a:rPr lang="ja-JP" altLang="en-US" sz="2400" dirty="0">
                <a:solidFill>
                  <a:prstClr val="black"/>
                </a:solidFill>
                <a:latin typeface="HG丸ｺﾞｼｯｸM-PRO" panose="020F0600000000000000" pitchFamily="50" charset="-128"/>
                <a:ea typeface="HG丸ｺﾞｼｯｸM-PRO" panose="020F0600000000000000" pitchFamily="50" charset="-128"/>
              </a:rPr>
              <a:t>まで申請できます。補助金を活用した地区は、その成果を適切に報告すれば、次の補助金を申請できる可能性が有ります。申請は地区が行います。</a:t>
            </a:r>
          </a:p>
        </p:txBody>
      </p:sp>
    </p:spTree>
    <p:extLst>
      <p:ext uri="{BB962C8B-B14F-4D97-AF65-F5344CB8AC3E}">
        <p14:creationId xmlns:p14="http://schemas.microsoft.com/office/powerpoint/2010/main" val="22781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0834" y="3074357"/>
            <a:ext cx="8192021" cy="854902"/>
          </a:xfrm>
          <a:solidFill>
            <a:srgbClr val="0000FF"/>
          </a:solidFill>
        </p:spPr>
        <p:txBody>
          <a:bodyPr anchor="ctr">
            <a:normAutofit/>
          </a:bodyPr>
          <a:lstStyle/>
          <a:p>
            <a:r>
              <a:rPr lang="ja-JP" altLang="en-US" sz="3600" dirty="0">
                <a:solidFill>
                  <a:schemeClr val="bg1"/>
                </a:solidFill>
                <a:latin typeface="HG丸ｺﾞｼｯｸM-PRO" panose="020F0600000000000000" pitchFamily="50" charset="-128"/>
              </a:rPr>
              <a:t>地区補助</a:t>
            </a:r>
            <a:r>
              <a:rPr lang="ja-JP" altLang="en-US" sz="3600" dirty="0" smtClean="0">
                <a:solidFill>
                  <a:schemeClr val="bg1"/>
                </a:solidFill>
                <a:latin typeface="HG丸ｺﾞｼｯｸM-PRO" panose="020F0600000000000000" pitchFamily="50" charset="-128"/>
              </a:rPr>
              <a:t>金</a:t>
            </a:r>
            <a:endParaRPr lang="ja-JP" altLang="en-US" sz="3600" dirty="0">
              <a:solidFill>
                <a:schemeClr val="bg1"/>
              </a:solidFill>
              <a:latin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pPr defTabSz="685800">
              <a:defRPr/>
            </a:pPr>
            <a:fld id="{B4FE0FA4-CD31-45FC-BF47-DCC683EC56FD}" type="slidenum">
              <a:rPr lang="ja-JP" altLang="en-US">
                <a:solidFill>
                  <a:prstClr val="black">
                    <a:tint val="75000"/>
                  </a:prstClr>
                </a:solidFill>
                <a:latin typeface="HG丸ｺﾞｼｯｸM-PRO" panose="020F0600000000000000" pitchFamily="50" charset="-128"/>
              </a:rPr>
              <a:pPr defTabSz="685800">
                <a:defRPr/>
              </a:pPr>
              <a:t>7</a:t>
            </a:fld>
            <a:endParaRPr lang="ja-JP" altLang="en-US" dirty="0">
              <a:solidFill>
                <a:prstClr val="black">
                  <a:tint val="75000"/>
                </a:prstClr>
              </a:solidFill>
              <a:latin typeface="HG丸ｺﾞｼｯｸM-PRO" panose="020F0600000000000000" pitchFamily="50" charset="-128"/>
            </a:endParaRPr>
          </a:p>
        </p:txBody>
      </p:sp>
      <p:pic>
        <p:nvPicPr>
          <p:cNvPr id="4" name="図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833" y="1608811"/>
            <a:ext cx="2557915" cy="1256576"/>
          </a:xfrm>
          <a:prstGeom prst="rect">
            <a:avLst/>
          </a:prstGeom>
        </p:spPr>
      </p:pic>
    </p:spTree>
    <p:extLst>
      <p:ext uri="{BB962C8B-B14F-4D97-AF65-F5344CB8AC3E}">
        <p14:creationId xmlns:p14="http://schemas.microsoft.com/office/powerpoint/2010/main" val="532323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EFEA781A-6D7E-44F7-9084-20BF76E7D990}"/>
              </a:ext>
            </a:extLst>
          </p:cNvPr>
          <p:cNvGraphicFramePr>
            <a:graphicFrameLocks noGrp="1"/>
          </p:cNvGraphicFramePr>
          <p:nvPr>
            <p:extLst/>
          </p:nvPr>
        </p:nvGraphicFramePr>
        <p:xfrm>
          <a:off x="107553" y="778947"/>
          <a:ext cx="8848195" cy="5654510"/>
        </p:xfrm>
        <a:graphic>
          <a:graphicData uri="http://schemas.openxmlformats.org/drawingml/2006/table">
            <a:tbl>
              <a:tblPr firstRow="1" bandRow="1">
                <a:tableStyleId>{5C22544A-7EE6-4342-B048-85BDC9FD1C3A}</a:tableStyleId>
              </a:tblPr>
              <a:tblGrid>
                <a:gridCol w="462779">
                  <a:extLst>
                    <a:ext uri="{9D8B030D-6E8A-4147-A177-3AD203B41FA5}">
                      <a16:colId xmlns:a16="http://schemas.microsoft.com/office/drawing/2014/main" val="1050131175"/>
                    </a:ext>
                  </a:extLst>
                </a:gridCol>
                <a:gridCol w="1264626">
                  <a:extLst>
                    <a:ext uri="{9D8B030D-6E8A-4147-A177-3AD203B41FA5}">
                      <a16:colId xmlns:a16="http://schemas.microsoft.com/office/drawing/2014/main" val="2863772403"/>
                    </a:ext>
                  </a:extLst>
                </a:gridCol>
                <a:gridCol w="5064057">
                  <a:extLst>
                    <a:ext uri="{9D8B030D-6E8A-4147-A177-3AD203B41FA5}">
                      <a16:colId xmlns:a16="http://schemas.microsoft.com/office/drawing/2014/main" val="3401857732"/>
                    </a:ext>
                  </a:extLst>
                </a:gridCol>
                <a:gridCol w="738553">
                  <a:extLst>
                    <a:ext uri="{9D8B030D-6E8A-4147-A177-3AD203B41FA5}">
                      <a16:colId xmlns:a16="http://schemas.microsoft.com/office/drawing/2014/main" val="1528835783"/>
                    </a:ext>
                  </a:extLst>
                </a:gridCol>
                <a:gridCol w="1318180">
                  <a:extLst>
                    <a:ext uri="{9D8B030D-6E8A-4147-A177-3AD203B41FA5}">
                      <a16:colId xmlns:a16="http://schemas.microsoft.com/office/drawing/2014/main" val="2738402020"/>
                    </a:ext>
                  </a:extLst>
                </a:gridCol>
              </a:tblGrid>
              <a:tr h="673249">
                <a:tc>
                  <a:txBody>
                    <a:bodyPr/>
                    <a:lstStyle/>
                    <a:p>
                      <a:pPr algn="ctr">
                        <a:lnSpc>
                          <a:spcPct val="100000"/>
                        </a:lnSpc>
                      </a:pPr>
                      <a:r>
                        <a:rPr kumimoji="1" lang="ja-JP" altLang="en-US" sz="1200" dirty="0">
                          <a:latin typeface="HG丸ｺﾞｼｯｸM-PRO" panose="020F0600000000000000" pitchFamily="50" charset="-128"/>
                          <a:ea typeface="HG丸ｺﾞｼｯｸM-PRO" panose="020F0600000000000000" pitchFamily="50" charset="-128"/>
                        </a:rPr>
                        <a:t>番号</a:t>
                      </a:r>
                      <a:endParaRPr kumimoji="1" lang="en-US" altLang="ja-JP" sz="1200" dirty="0">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500" dirty="0">
                          <a:latin typeface="HG丸ｺﾞｼｯｸM-PRO" panose="020F0600000000000000" pitchFamily="50" charset="-128"/>
                          <a:ea typeface="HG丸ｺﾞｼｯｸM-PRO" panose="020F0600000000000000" pitchFamily="50" charset="-128"/>
                        </a:rPr>
                        <a:t>クラブ名</a:t>
                      </a:r>
                    </a:p>
                  </a:txBody>
                  <a:tcPr marL="68580" marR="68580" marT="34290" marB="34290" anchor="ctr"/>
                </a:tc>
                <a:tc>
                  <a:txBody>
                    <a:bodyPr/>
                    <a:lstStyle/>
                    <a:p>
                      <a:pPr algn="ctr">
                        <a:lnSpc>
                          <a:spcPct val="100000"/>
                        </a:lnSpc>
                      </a:pPr>
                      <a:r>
                        <a:rPr kumimoji="1" lang="ja-JP" altLang="en-US" sz="1500" dirty="0">
                          <a:latin typeface="HG丸ｺﾞｼｯｸM-PRO" panose="020F0600000000000000" pitchFamily="50" charset="-128"/>
                          <a:ea typeface="HG丸ｺﾞｼｯｸM-PRO" panose="020F0600000000000000" pitchFamily="50" charset="-128"/>
                        </a:rPr>
                        <a:t>プロジェクト　略名</a:t>
                      </a:r>
                    </a:p>
                  </a:txBody>
                  <a:tcPr marL="68580" marR="68580" marT="34290" marB="34290" anchor="ctr"/>
                </a:tc>
                <a:tc>
                  <a:txBody>
                    <a:bodyPr/>
                    <a:lstStyle/>
                    <a:p>
                      <a:pPr algn="ctr">
                        <a:lnSpc>
                          <a:spcPct val="100000"/>
                        </a:lnSpc>
                      </a:pPr>
                      <a:r>
                        <a:rPr kumimoji="1" lang="ja-JP" altLang="en-US" sz="1400" dirty="0">
                          <a:latin typeface="HG丸ｺﾞｼｯｸM-PRO" panose="020F0600000000000000" pitchFamily="50" charset="-128"/>
                          <a:ea typeface="HG丸ｺﾞｼｯｸM-PRO" panose="020F0600000000000000" pitchFamily="50" charset="-128"/>
                        </a:rPr>
                        <a:t>活動の</a:t>
                      </a:r>
                      <a:endParaRPr kumimoji="1" lang="en-US" altLang="ja-JP" sz="1400" dirty="0">
                        <a:latin typeface="HG丸ｺﾞｼｯｸM-PRO" panose="020F0600000000000000" pitchFamily="50" charset="-128"/>
                        <a:ea typeface="HG丸ｺﾞｼｯｸM-PRO" panose="020F0600000000000000" pitchFamily="50" charset="-128"/>
                      </a:endParaRPr>
                    </a:p>
                    <a:p>
                      <a:pPr algn="ctr">
                        <a:lnSpc>
                          <a:spcPct val="100000"/>
                        </a:lnSpc>
                      </a:pPr>
                      <a:r>
                        <a:rPr kumimoji="1" lang="ja-JP" altLang="en-US" sz="1400" dirty="0">
                          <a:latin typeface="HG丸ｺﾞｼｯｸM-PRO" panose="020F0600000000000000" pitchFamily="50" charset="-128"/>
                          <a:ea typeface="HG丸ｺﾞｼｯｸM-PRO" panose="020F0600000000000000" pitchFamily="50" charset="-128"/>
                        </a:rPr>
                        <a:t>種類</a:t>
                      </a:r>
                    </a:p>
                  </a:txBody>
                  <a:tcPr marL="68580" marR="68580" marT="34290" marB="34290" anchor="ctr"/>
                </a:tc>
                <a:tc>
                  <a:txBody>
                    <a:bodyPr/>
                    <a:lstStyle/>
                    <a:p>
                      <a:pPr algn="ctr">
                        <a:lnSpc>
                          <a:spcPct val="100000"/>
                        </a:lnSpc>
                      </a:pPr>
                      <a:r>
                        <a:rPr kumimoji="1" lang="ja-JP" altLang="en-US" sz="1400" dirty="0">
                          <a:latin typeface="HG丸ｺﾞｼｯｸM-PRO" panose="020F0600000000000000" pitchFamily="50" charset="-128"/>
                          <a:ea typeface="HG丸ｺﾞｼｯｸM-PRO" panose="020F0600000000000000" pitchFamily="50" charset="-128"/>
                        </a:rPr>
                        <a:t>プロジェクト予算</a:t>
                      </a:r>
                    </a:p>
                  </a:txBody>
                  <a:tcPr marL="68580" marR="68580" marT="34290" marB="34290" anchor="ctr"/>
                </a:tc>
                <a:extLst>
                  <a:ext uri="{0D108BD9-81ED-4DB2-BD59-A6C34878D82A}">
                    <a16:rowId xmlns:a16="http://schemas.microsoft.com/office/drawing/2014/main" val="191511257"/>
                  </a:ext>
                </a:extLst>
              </a:tr>
              <a:tr h="721173">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高山中央</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just">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不登校・投稿拒否・引きこもり児童生徒たちに学力向上事業</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¥1,017,830</a:t>
                      </a:r>
                    </a:p>
                  </a:txBody>
                  <a:tcPr marL="68580" marR="68580" marT="34290" marB="34290" anchor="ctr"/>
                </a:tc>
                <a:extLst>
                  <a:ext uri="{0D108BD9-81ED-4DB2-BD59-A6C34878D82A}">
                    <a16:rowId xmlns:a16="http://schemas.microsoft.com/office/drawing/2014/main" val="951565327"/>
                  </a:ext>
                </a:extLst>
              </a:tr>
              <a:tr h="616346">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関中央</a:t>
                      </a:r>
                    </a:p>
                  </a:txBody>
                  <a:tcPr marL="68580" marR="68580" marT="34290" marB="34290" anchor="ctr"/>
                </a:tc>
                <a:tc>
                  <a:txBody>
                    <a:bodyPr/>
                    <a:lstStyle/>
                    <a:p>
                      <a:pPr algn="just">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COVID-19</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対策用品を市内学校、医療機関に配布</a:t>
                      </a: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\508,500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774431711"/>
                  </a:ext>
                </a:extLst>
              </a:tr>
              <a:tr h="698525">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3</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岐阜加納</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just">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加納の歴史・文化継承プロジェクト</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\2,970,000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1130027888"/>
                  </a:ext>
                </a:extLst>
              </a:tr>
              <a:tr h="963264">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4</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岐阜東南</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just">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地域の広域消防向けに災害現場で威力を発揮するドローンを　寄贈し、その操作・活用方法について広く地域住民と学習・　議論を深め、地域の防災意識の向上を図る</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\1,044,165</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3724946830"/>
                  </a:ext>
                </a:extLst>
              </a:tr>
              <a:tr h="680767">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5</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関</a:t>
                      </a:r>
                    </a:p>
                  </a:txBody>
                  <a:tcPr marL="68580" marR="68580" marT="34290" marB="34290" anchor="ctr"/>
                </a:tc>
                <a:tc>
                  <a:txBody>
                    <a:bodyPr/>
                    <a:lstStyle/>
                    <a:p>
                      <a:pPr algn="l">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関ロータリークラブ旗争奪戦　中学生野球大会</a:t>
                      </a: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\686,790</a:t>
                      </a:r>
                    </a:p>
                  </a:txBody>
                  <a:tcPr marL="68580" marR="68580" marT="34290" marB="34290" anchor="ctr"/>
                </a:tc>
                <a:extLst>
                  <a:ext uri="{0D108BD9-81ED-4DB2-BD59-A6C34878D82A}">
                    <a16:rowId xmlns:a16="http://schemas.microsoft.com/office/drawing/2014/main" val="3198807740"/>
                  </a:ext>
                </a:extLst>
              </a:tr>
              <a:tr h="604597">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6</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美濃</a:t>
                      </a:r>
                    </a:p>
                  </a:txBody>
                  <a:tcPr marL="68580" marR="68580" marT="34290" marB="34290" anchor="ctr"/>
                </a:tc>
                <a:tc>
                  <a:txBody>
                    <a:bodyPr/>
                    <a:lstStyle/>
                    <a:p>
                      <a:pPr algn="just">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COVID-19</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に対応して市内の医療機関を慰問する</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\781,940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2416354155"/>
                  </a:ext>
                </a:extLst>
              </a:tr>
              <a:tr h="696589">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7</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多治見</a:t>
                      </a:r>
                    </a:p>
                  </a:txBody>
                  <a:tcPr marL="68580" marR="68580" marT="34290" marB="34290" anchor="ctr"/>
                </a:tc>
                <a:tc>
                  <a:txBody>
                    <a:bodyPr/>
                    <a:lstStyle/>
                    <a:p>
                      <a:pPr algn="l">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まちにひかりのいろどり</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\1,200,000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2812088803"/>
                  </a:ext>
                </a:extLst>
              </a:tr>
            </a:tbl>
          </a:graphicData>
        </a:graphic>
      </p:graphicFrame>
      <p:sp>
        <p:nvSpPr>
          <p:cNvPr id="4" name="スライド番号プレースホルダー 3"/>
          <p:cNvSpPr>
            <a:spLocks noGrp="1"/>
          </p:cNvSpPr>
          <p:nvPr>
            <p:ph type="sldNum" sz="quarter" idx="12"/>
          </p:nvPr>
        </p:nvSpPr>
        <p:spPr/>
        <p:txBody>
          <a:bodyPr/>
          <a:lstStyle/>
          <a:p>
            <a:pPr defTabSz="685800">
              <a:defRPr/>
            </a:pPr>
            <a:fld id="{D9BF9AF0-11B8-4022-87B8-A06825183306}" type="slidenum">
              <a:rPr lang="ja-JP" altLang="en-US">
                <a:solidFill>
                  <a:prstClr val="black">
                    <a:tint val="75000"/>
                  </a:prstClr>
                </a:solidFill>
                <a:latin typeface="HG丸ｺﾞｼｯｸM-PRO" panose="020F0600000000000000" pitchFamily="50" charset="-128"/>
              </a:rPr>
              <a:pPr defTabSz="685800">
                <a:defRPr/>
              </a:pPr>
              <a:t>8</a:t>
            </a:fld>
            <a:endParaRPr lang="ja-JP" altLang="en-US" dirty="0">
              <a:solidFill>
                <a:prstClr val="black">
                  <a:tint val="75000"/>
                </a:prstClr>
              </a:solidFill>
              <a:latin typeface="HG丸ｺﾞｼｯｸM-PRO" panose="020F0600000000000000" pitchFamily="50" charset="-128"/>
            </a:endParaRPr>
          </a:p>
        </p:txBody>
      </p:sp>
      <p:sp>
        <p:nvSpPr>
          <p:cNvPr id="7" name="正方形/長方形 6">
            <a:extLst>
              <a:ext uri="{FF2B5EF4-FFF2-40B4-BE49-F238E27FC236}">
                <a16:creationId xmlns:a16="http://schemas.microsoft.com/office/drawing/2014/main" id="{DE13441D-0EB6-4880-93AE-F77BFA1017F5}"/>
              </a:ext>
            </a:extLst>
          </p:cNvPr>
          <p:cNvSpPr/>
          <p:nvPr/>
        </p:nvSpPr>
        <p:spPr>
          <a:xfrm>
            <a:off x="0" y="0"/>
            <a:ext cx="9144000" cy="7653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6AB68ED9-A19F-4800-BE6D-487E31E33F2E}"/>
              </a:ext>
            </a:extLst>
          </p:cNvPr>
          <p:cNvSpPr txBox="1"/>
          <p:nvPr/>
        </p:nvSpPr>
        <p:spPr>
          <a:xfrm>
            <a:off x="107554" y="140282"/>
            <a:ext cx="8848195" cy="507831"/>
          </a:xfrm>
          <a:prstGeom prst="rect">
            <a:avLst/>
          </a:prstGeom>
          <a:noFill/>
        </p:spPr>
        <p:txBody>
          <a:bodyPr wrap="square" rtlCol="0">
            <a:spAutoFit/>
          </a:bodyPr>
          <a:lstStyle/>
          <a:p>
            <a:pPr defTabSz="685800">
              <a:defRPr/>
            </a:pPr>
            <a:r>
              <a:rPr lang="en-US" altLang="ja-JP"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2020-21</a:t>
            </a:r>
            <a:r>
              <a:rPr lang="ja-JP" altLang="en-US"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　地区補助金申請一覧</a:t>
            </a:r>
            <a:r>
              <a:rPr lang="ja-JP" altLang="en-US" sz="2700" dirty="0" smtClean="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a:t>
            </a:r>
            <a:endParaRPr lang="ja-JP" altLang="en-US"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4086716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E13441D-0EB6-4880-93AE-F77BFA1017F5}"/>
              </a:ext>
            </a:extLst>
          </p:cNvPr>
          <p:cNvSpPr/>
          <p:nvPr/>
        </p:nvSpPr>
        <p:spPr>
          <a:xfrm>
            <a:off x="0" y="0"/>
            <a:ext cx="9144000" cy="7653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AB68ED9-A19F-4800-BE6D-487E31E33F2E}"/>
              </a:ext>
            </a:extLst>
          </p:cNvPr>
          <p:cNvSpPr txBox="1"/>
          <p:nvPr/>
        </p:nvSpPr>
        <p:spPr>
          <a:xfrm>
            <a:off x="107554" y="140282"/>
            <a:ext cx="8848195" cy="507831"/>
          </a:xfrm>
          <a:prstGeom prst="rect">
            <a:avLst/>
          </a:prstGeom>
          <a:noFill/>
        </p:spPr>
        <p:txBody>
          <a:bodyPr wrap="square" rtlCol="0">
            <a:spAutoFit/>
          </a:bodyPr>
          <a:lstStyle/>
          <a:p>
            <a:pPr defTabSz="685800">
              <a:defRPr/>
            </a:pPr>
            <a:r>
              <a:rPr lang="en-US" altLang="ja-JP"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2020-21</a:t>
            </a:r>
            <a:r>
              <a:rPr lang="ja-JP" altLang="en-US"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　地区補助金申請一覧（</a:t>
            </a:r>
            <a:r>
              <a:rPr lang="en-US" altLang="ja-JP"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27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p:txBody>
      </p:sp>
      <p:graphicFrame>
        <p:nvGraphicFramePr>
          <p:cNvPr id="6" name="表 5">
            <a:extLst>
              <a:ext uri="{FF2B5EF4-FFF2-40B4-BE49-F238E27FC236}">
                <a16:creationId xmlns:a16="http://schemas.microsoft.com/office/drawing/2014/main" id="{EFEA781A-6D7E-44F7-9084-20BF76E7D990}"/>
              </a:ext>
            </a:extLst>
          </p:cNvPr>
          <p:cNvGraphicFramePr>
            <a:graphicFrameLocks noGrp="1"/>
          </p:cNvGraphicFramePr>
          <p:nvPr>
            <p:extLst/>
          </p:nvPr>
        </p:nvGraphicFramePr>
        <p:xfrm>
          <a:off x="107554" y="788396"/>
          <a:ext cx="8848195" cy="5655948"/>
        </p:xfrm>
        <a:graphic>
          <a:graphicData uri="http://schemas.openxmlformats.org/drawingml/2006/table">
            <a:tbl>
              <a:tblPr firstRow="1" bandRow="1">
                <a:tableStyleId>{5C22544A-7EE6-4342-B048-85BDC9FD1C3A}</a:tableStyleId>
              </a:tblPr>
              <a:tblGrid>
                <a:gridCol w="441399">
                  <a:extLst>
                    <a:ext uri="{9D8B030D-6E8A-4147-A177-3AD203B41FA5}">
                      <a16:colId xmlns:a16="http://schemas.microsoft.com/office/drawing/2014/main" val="1050131175"/>
                    </a:ext>
                  </a:extLst>
                </a:gridCol>
                <a:gridCol w="1286005">
                  <a:extLst>
                    <a:ext uri="{9D8B030D-6E8A-4147-A177-3AD203B41FA5}">
                      <a16:colId xmlns:a16="http://schemas.microsoft.com/office/drawing/2014/main" val="2863772403"/>
                    </a:ext>
                  </a:extLst>
                </a:gridCol>
                <a:gridCol w="5064058">
                  <a:extLst>
                    <a:ext uri="{9D8B030D-6E8A-4147-A177-3AD203B41FA5}">
                      <a16:colId xmlns:a16="http://schemas.microsoft.com/office/drawing/2014/main" val="3401857732"/>
                    </a:ext>
                  </a:extLst>
                </a:gridCol>
                <a:gridCol w="738554">
                  <a:extLst>
                    <a:ext uri="{9D8B030D-6E8A-4147-A177-3AD203B41FA5}">
                      <a16:colId xmlns:a16="http://schemas.microsoft.com/office/drawing/2014/main" val="1528835783"/>
                    </a:ext>
                  </a:extLst>
                </a:gridCol>
                <a:gridCol w="1318179">
                  <a:extLst>
                    <a:ext uri="{9D8B030D-6E8A-4147-A177-3AD203B41FA5}">
                      <a16:colId xmlns:a16="http://schemas.microsoft.com/office/drawing/2014/main" val="2738402020"/>
                    </a:ext>
                  </a:extLst>
                </a:gridCol>
              </a:tblGrid>
              <a:tr h="651790">
                <a:tc>
                  <a:txBody>
                    <a:bodyPr/>
                    <a:lstStyle/>
                    <a:p>
                      <a:pPr algn="ctr">
                        <a:lnSpc>
                          <a:spcPct val="100000"/>
                        </a:lnSpc>
                      </a:pPr>
                      <a:r>
                        <a:rPr kumimoji="1" lang="ja-JP" altLang="en-US" sz="1200" dirty="0">
                          <a:latin typeface="HG丸ｺﾞｼｯｸM-PRO" panose="020F0600000000000000" pitchFamily="50" charset="-128"/>
                          <a:ea typeface="HG丸ｺﾞｼｯｸM-PRO" panose="020F0600000000000000" pitchFamily="50" charset="-128"/>
                        </a:rPr>
                        <a:t>番号</a:t>
                      </a:r>
                      <a:endParaRPr kumimoji="1" lang="en-US" altLang="ja-JP" sz="1200" dirty="0">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500" dirty="0">
                          <a:latin typeface="HG丸ｺﾞｼｯｸM-PRO" panose="020F0600000000000000" pitchFamily="50" charset="-128"/>
                          <a:ea typeface="HG丸ｺﾞｼｯｸM-PRO" panose="020F0600000000000000" pitchFamily="50" charset="-128"/>
                        </a:rPr>
                        <a:t>クラブ名</a:t>
                      </a:r>
                    </a:p>
                  </a:txBody>
                  <a:tcPr marL="68580" marR="68580" marT="34290" marB="34290" anchor="ctr"/>
                </a:tc>
                <a:tc>
                  <a:txBody>
                    <a:bodyPr/>
                    <a:lstStyle/>
                    <a:p>
                      <a:pPr algn="ctr">
                        <a:lnSpc>
                          <a:spcPct val="100000"/>
                        </a:lnSpc>
                      </a:pPr>
                      <a:r>
                        <a:rPr kumimoji="1" lang="ja-JP" altLang="en-US" sz="1500" dirty="0">
                          <a:latin typeface="HG丸ｺﾞｼｯｸM-PRO" panose="020F0600000000000000" pitchFamily="50" charset="-128"/>
                          <a:ea typeface="HG丸ｺﾞｼｯｸM-PRO" panose="020F0600000000000000" pitchFamily="50" charset="-128"/>
                        </a:rPr>
                        <a:t>プロジェクト　略名</a:t>
                      </a:r>
                    </a:p>
                  </a:txBody>
                  <a:tcPr marL="68580" marR="68580" marT="34290" marB="34290" anchor="ctr"/>
                </a:tc>
                <a:tc>
                  <a:txBody>
                    <a:bodyPr/>
                    <a:lstStyle/>
                    <a:p>
                      <a:pPr algn="ctr">
                        <a:lnSpc>
                          <a:spcPct val="100000"/>
                        </a:lnSpc>
                      </a:pPr>
                      <a:r>
                        <a:rPr kumimoji="1" lang="ja-JP" altLang="en-US" sz="1400" dirty="0">
                          <a:latin typeface="HG丸ｺﾞｼｯｸM-PRO" panose="020F0600000000000000" pitchFamily="50" charset="-128"/>
                          <a:ea typeface="HG丸ｺﾞｼｯｸM-PRO" panose="020F0600000000000000" pitchFamily="50" charset="-128"/>
                        </a:rPr>
                        <a:t>活動の</a:t>
                      </a:r>
                      <a:endParaRPr kumimoji="1" lang="en-US" altLang="ja-JP" sz="1400" dirty="0">
                        <a:latin typeface="HG丸ｺﾞｼｯｸM-PRO" panose="020F0600000000000000" pitchFamily="50" charset="-128"/>
                        <a:ea typeface="HG丸ｺﾞｼｯｸM-PRO" panose="020F0600000000000000" pitchFamily="50" charset="-128"/>
                      </a:endParaRPr>
                    </a:p>
                    <a:p>
                      <a:pPr algn="ctr">
                        <a:lnSpc>
                          <a:spcPct val="100000"/>
                        </a:lnSpc>
                      </a:pPr>
                      <a:r>
                        <a:rPr kumimoji="1" lang="ja-JP" altLang="en-US" sz="1400" dirty="0">
                          <a:latin typeface="HG丸ｺﾞｼｯｸM-PRO" panose="020F0600000000000000" pitchFamily="50" charset="-128"/>
                          <a:ea typeface="HG丸ｺﾞｼｯｸM-PRO" panose="020F0600000000000000" pitchFamily="50" charset="-128"/>
                        </a:rPr>
                        <a:t>種類</a:t>
                      </a:r>
                    </a:p>
                  </a:txBody>
                  <a:tcPr marL="68580" marR="68580" marT="34290" marB="34290" anchor="ctr"/>
                </a:tc>
                <a:tc>
                  <a:txBody>
                    <a:bodyPr/>
                    <a:lstStyle/>
                    <a:p>
                      <a:pPr algn="ctr">
                        <a:lnSpc>
                          <a:spcPct val="100000"/>
                        </a:lnSpc>
                      </a:pPr>
                      <a:r>
                        <a:rPr kumimoji="1" lang="ja-JP" altLang="en-US" sz="1400" dirty="0">
                          <a:latin typeface="HG丸ｺﾞｼｯｸM-PRO" panose="020F0600000000000000" pitchFamily="50" charset="-128"/>
                          <a:ea typeface="HG丸ｺﾞｼｯｸM-PRO" panose="020F0600000000000000" pitchFamily="50" charset="-128"/>
                        </a:rPr>
                        <a:t>プロジェクト予算</a:t>
                      </a:r>
                    </a:p>
                  </a:txBody>
                  <a:tcPr marL="68580" marR="68580" marT="34290" marB="34290" anchor="ctr"/>
                </a:tc>
                <a:extLst>
                  <a:ext uri="{0D108BD9-81ED-4DB2-BD59-A6C34878D82A}">
                    <a16:rowId xmlns:a16="http://schemas.microsoft.com/office/drawing/2014/main" val="191511257"/>
                  </a:ext>
                </a:extLst>
              </a:tr>
              <a:tr h="680595">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8</a:t>
                      </a: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本巣</a:t>
                      </a:r>
                    </a:p>
                  </a:txBody>
                  <a:tcPr marL="68580" marR="68580" marT="34290" marB="34290" anchor="ctr"/>
                </a:tc>
                <a:tc>
                  <a:txBody>
                    <a:bodyPr/>
                    <a:lstStyle/>
                    <a:p>
                      <a:pPr algn="l">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COVID-19</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対策事業として</a:t>
                      </a: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市</a:t>
                      </a: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町にマスクを寄贈</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\651,590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3724946830"/>
                  </a:ext>
                </a:extLst>
              </a:tr>
              <a:tr h="682364">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9</a:t>
                      </a: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岐阜南</a:t>
                      </a:r>
                    </a:p>
                  </a:txBody>
                  <a:tcPr marL="68580" marR="68580" marT="34290" marB="34290" anchor="ctr"/>
                </a:tc>
                <a:tc>
                  <a:txBody>
                    <a:bodyPr/>
                    <a:lstStyle/>
                    <a:p>
                      <a:pPr algn="just">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岐阜県美術館におけるゲート車止め製作とワークショップ開催支援　　</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\1,025,950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3198807740"/>
                  </a:ext>
                </a:extLst>
              </a:tr>
              <a:tr h="651790">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上野東</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l">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U-9 </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ジュニアフットサル大会開催　地域の青少年育成と活性化</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\532,300</a:t>
                      </a:r>
                    </a:p>
                  </a:txBody>
                  <a:tcPr marL="68580" marR="68580" marT="34290" marB="34290" anchor="ctr"/>
                </a:tc>
                <a:extLst>
                  <a:ext uri="{0D108BD9-81ED-4DB2-BD59-A6C34878D82A}">
                    <a16:rowId xmlns:a16="http://schemas.microsoft.com/office/drawing/2014/main" val="1308268953"/>
                  </a:ext>
                </a:extLst>
              </a:tr>
              <a:tr h="932560">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11</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鳥羽</a:t>
                      </a:r>
                    </a:p>
                  </a:txBody>
                  <a:tcPr marL="68580" marR="68580" marT="34290" marB="34290" anchor="ctr"/>
                </a:tc>
                <a:tc>
                  <a:txBody>
                    <a:bodyPr/>
                    <a:lstStyle/>
                    <a:p>
                      <a:pPr algn="just">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地域に貢献する人材育成めざす鳥羽高とキャリア支援を通して地域を応援する鳥羽ロータリークラブとの共催による鳥羽高生の成果発表イベントの開催</a:t>
                      </a: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\650,000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2416354155"/>
                  </a:ext>
                </a:extLst>
              </a:tr>
              <a:tr h="705108">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12</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岐阜城</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l">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岐阜市の環境を地域の子供たちと考える</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\230,000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2812088803"/>
                  </a:ext>
                </a:extLst>
              </a:tr>
              <a:tr h="665473">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13</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名張</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l">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カラオケを通じ高齢障がい者の活動意欲の向上を図る</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\700,000</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extLst>
                  <a:ext uri="{0D108BD9-81ED-4DB2-BD59-A6C34878D82A}">
                    <a16:rowId xmlns:a16="http://schemas.microsoft.com/office/drawing/2014/main" val="2531798901"/>
                  </a:ext>
                </a:extLst>
              </a:tr>
              <a:tr h="686268">
                <a:tc>
                  <a:txBody>
                    <a:bodyPr/>
                    <a:lstStyle/>
                    <a:p>
                      <a:pPr algn="ct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14</a:t>
                      </a:r>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高山西</a:t>
                      </a:r>
                    </a:p>
                  </a:txBody>
                  <a:tcPr marL="68580" marR="68580" marT="34290" marB="34290" anchor="ctr"/>
                </a:tc>
                <a:tc>
                  <a:txBody>
                    <a:bodyPr/>
                    <a:lstStyle/>
                    <a:p>
                      <a:pPr algn="l">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ハンドボール</a:t>
                      </a: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TAKAYAMA ONE-TEAM</a:t>
                      </a: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　講習会及び試合応援</a:t>
                      </a:r>
                      <a:endParaRPr kumimoji="1" lang="en-US" altLang="ja-JP" sz="1400" dirty="0">
                        <a:solidFill>
                          <a:srgbClr val="002060"/>
                        </a:solidFill>
                        <a:latin typeface="HG丸ｺﾞｼｯｸM-PRO" panose="020F0600000000000000" pitchFamily="50" charset="-128"/>
                        <a:ea typeface="HG丸ｺﾞｼｯｸM-PRO" panose="020F0600000000000000" pitchFamily="50" charset="-128"/>
                      </a:endParaRPr>
                    </a:p>
                  </a:txBody>
                  <a:tcPr marL="68580" marR="68580" marT="34290" marB="34290" anchor="ctr"/>
                </a:tc>
                <a:tc>
                  <a:txBody>
                    <a:bodyPr/>
                    <a:lstStyle/>
                    <a:p>
                      <a:pPr algn="ctr">
                        <a:lnSpc>
                          <a:spcPct val="100000"/>
                        </a:lnSpc>
                      </a:pPr>
                      <a:r>
                        <a:rPr kumimoji="1" lang="ja-JP" altLang="en-US" sz="1400" dirty="0">
                          <a:solidFill>
                            <a:srgbClr val="002060"/>
                          </a:solidFill>
                          <a:latin typeface="HG丸ｺﾞｼｯｸM-PRO" panose="020F0600000000000000" pitchFamily="50" charset="-128"/>
                          <a:ea typeface="HG丸ｺﾞｼｯｸM-PRO" panose="020F0600000000000000" pitchFamily="50" charset="-128"/>
                        </a:rPr>
                        <a:t>奉仕</a:t>
                      </a:r>
                    </a:p>
                  </a:txBody>
                  <a:tcPr marL="68580" marR="68580" marT="34290" marB="34290" anchor="ctr"/>
                </a:tc>
                <a:tc>
                  <a:txBody>
                    <a:bodyPr/>
                    <a:lstStyle/>
                    <a:p>
                      <a:pPr algn="r">
                        <a:lnSpc>
                          <a:spcPct val="100000"/>
                        </a:lnSpc>
                      </a:pPr>
                      <a:r>
                        <a:rPr kumimoji="1" lang="en-US" altLang="ja-JP" sz="1400" dirty="0">
                          <a:solidFill>
                            <a:srgbClr val="002060"/>
                          </a:solidFill>
                          <a:latin typeface="HG丸ｺﾞｼｯｸM-PRO" panose="020F0600000000000000" pitchFamily="50" charset="-128"/>
                          <a:ea typeface="HG丸ｺﾞｼｯｸM-PRO" panose="020F0600000000000000" pitchFamily="50" charset="-128"/>
                        </a:rPr>
                        <a:t>\1,163,730</a:t>
                      </a:r>
                    </a:p>
                  </a:txBody>
                  <a:tcPr marL="68580" marR="68580" marT="34290" marB="34290" anchor="ctr"/>
                </a:tc>
                <a:extLst>
                  <a:ext uri="{0D108BD9-81ED-4DB2-BD59-A6C34878D82A}">
                    <a16:rowId xmlns:a16="http://schemas.microsoft.com/office/drawing/2014/main" val="1989310582"/>
                  </a:ext>
                </a:extLst>
              </a:tr>
            </a:tbl>
          </a:graphicData>
        </a:graphic>
      </p:graphicFrame>
      <p:sp>
        <p:nvSpPr>
          <p:cNvPr id="4" name="スライド番号プレースホルダー 3"/>
          <p:cNvSpPr>
            <a:spLocks noGrp="1"/>
          </p:cNvSpPr>
          <p:nvPr>
            <p:ph type="sldNum" sz="quarter" idx="12"/>
          </p:nvPr>
        </p:nvSpPr>
        <p:spPr/>
        <p:txBody>
          <a:bodyPr/>
          <a:lstStyle/>
          <a:p>
            <a:pPr defTabSz="685800">
              <a:defRPr/>
            </a:pPr>
            <a:fld id="{D9BF9AF0-11B8-4022-87B8-A06825183306}" type="slidenum">
              <a:rPr lang="ja-JP" altLang="en-US">
                <a:solidFill>
                  <a:prstClr val="black">
                    <a:tint val="75000"/>
                  </a:prstClr>
                </a:solidFill>
                <a:latin typeface="HG丸ｺﾞｼｯｸM-PRO" panose="020F0600000000000000" pitchFamily="50" charset="-128"/>
              </a:rPr>
              <a:pPr defTabSz="685800">
                <a:defRPr/>
              </a:pPr>
              <a:t>9</a:t>
            </a:fld>
            <a:endParaRPr lang="ja-JP" altLang="en-US" dirty="0">
              <a:solidFill>
                <a:prstClr val="black">
                  <a:tint val="75000"/>
                </a:prstClr>
              </a:solidFill>
              <a:latin typeface="HG丸ｺﾞｼｯｸM-PRO" panose="020F0600000000000000" pitchFamily="50" charset="-128"/>
            </a:endParaRPr>
          </a:p>
        </p:txBody>
      </p:sp>
    </p:spTree>
    <p:extLst>
      <p:ext uri="{BB962C8B-B14F-4D97-AF65-F5344CB8AC3E}">
        <p14:creationId xmlns:p14="http://schemas.microsoft.com/office/powerpoint/2010/main" val="3430387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4971</TotalTime>
  <Words>7435</Words>
  <Application>Microsoft Office PowerPoint</Application>
  <PresentationFormat>画面に合わせる (4:3)</PresentationFormat>
  <Paragraphs>551</Paragraphs>
  <Slides>33</Slides>
  <Notes>33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33</vt:i4>
      </vt:variant>
    </vt:vector>
  </HeadingPairs>
  <TitlesOfParts>
    <vt:vector size="46" baseType="lpstr">
      <vt:lpstr>HGP創英角ｺﾞｼｯｸUB</vt:lpstr>
      <vt:lpstr>HG丸ｺﾞｼｯｸM-PRO</vt:lpstr>
      <vt:lpstr>ヒラギノ角ゴ Pro W3</vt:lpstr>
      <vt:lpstr>メイリオ</vt:lpstr>
      <vt:lpstr>游ゴシック</vt:lpstr>
      <vt:lpstr>Arial</vt:lpstr>
      <vt:lpstr>Calibri</vt:lpstr>
      <vt:lpstr>Calibri Light</vt:lpstr>
      <vt:lpstr>Cambria Math</vt:lpstr>
      <vt:lpstr>Century</vt:lpstr>
      <vt:lpstr>Times New Roman</vt:lpstr>
      <vt:lpstr>Wingdings</vt:lpstr>
      <vt:lpstr>Office テーマ</vt:lpstr>
      <vt:lpstr>ロータリー財団の補助金</vt:lpstr>
      <vt:lpstr>　補助金制度（未来の夢計画）2013年―14年度からスタート</vt:lpstr>
      <vt:lpstr>PowerPoint プレゼンテーション</vt:lpstr>
      <vt:lpstr>PowerPoint プレゼンテーション</vt:lpstr>
      <vt:lpstr>PowerPoint プレゼンテーション</vt:lpstr>
      <vt:lpstr>　　ロータリー災害救援基金設立</vt:lpstr>
      <vt:lpstr>地区補助金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グローバル補助金</vt:lpstr>
      <vt:lpstr>PowerPoint プレゼンテーション</vt:lpstr>
      <vt:lpstr>PowerPoint プレゼンテーション</vt:lpstr>
      <vt:lpstr>　グローバル補助金のプロジェクト資金計画(例)　【概算イメージ】</vt:lpstr>
      <vt:lpstr>PowerPoint プレゼンテーション</vt:lpstr>
      <vt:lpstr>PowerPoint プレゼンテーション</vt:lpstr>
      <vt:lpstr>　　岐阜加納ロータリークラブ　  「クラビ病院に高度な救命機器を寄贈」 実施国 タイ　</vt:lpstr>
      <vt:lpstr>除細動器</vt:lpstr>
      <vt:lpstr>研修プログラム実施の意味</vt:lpstr>
      <vt:lpstr>クラビ  研修プログラム実施</vt:lpstr>
      <vt:lpstr>クラビ  研修プログラム実施</vt:lpstr>
      <vt:lpstr>クラビ  研修プログラム実施</vt:lpstr>
      <vt:lpstr>補助金申請へのステップ ①</vt:lpstr>
      <vt:lpstr>補助金申請へのステップ ②</vt:lpstr>
      <vt:lpstr>PowerPoint プレゼンテーション</vt:lpstr>
      <vt:lpstr>PowerPoint プレゼンテーション</vt:lpstr>
      <vt:lpstr>PowerPoint プレゼンテーション</vt:lpstr>
      <vt:lpstr>ＶＴＴ(職業研修チーム)</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暎子</dc:creator>
  <cp:lastModifiedBy>l</cp:lastModifiedBy>
  <cp:revision>332</cp:revision>
  <cp:lastPrinted>2020-10-15T08:40:54Z</cp:lastPrinted>
  <dcterms:created xsi:type="dcterms:W3CDTF">2018-08-07T01:01:11Z</dcterms:created>
  <dcterms:modified xsi:type="dcterms:W3CDTF">2020-11-18T03:14:53Z</dcterms:modified>
</cp:coreProperties>
</file>