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824" r:id="rId2"/>
    <p:sldId id="364" r:id="rId3"/>
    <p:sldId id="778" r:id="rId4"/>
    <p:sldId id="370" r:id="rId5"/>
    <p:sldId id="371" r:id="rId6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5050049" initials="5" lastIdx="1" clrIdx="0">
    <p:extLst>
      <p:ext uri="{19B8F6BF-5375-455C-9EA6-DF929625EA0E}">
        <p15:presenceInfo xmlns:p15="http://schemas.microsoft.com/office/powerpoint/2012/main" userId="5050049" providerId="None"/>
      </p:ext>
    </p:extLst>
  </p:cmAuthor>
  <p:cmAuthor id="2" name="shino" initials="s" lastIdx="1" clrIdx="1">
    <p:extLst>
      <p:ext uri="{19B8F6BF-5375-455C-9EA6-DF929625EA0E}">
        <p15:presenceInfo xmlns:p15="http://schemas.microsoft.com/office/powerpoint/2012/main" userId="shin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0033"/>
    <a:srgbClr val="CCFF99"/>
    <a:srgbClr val="F7A81B"/>
    <a:srgbClr val="0000FF"/>
    <a:srgbClr val="FF99FF"/>
    <a:srgbClr val="FF8C00"/>
    <a:srgbClr val="1746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3786" autoAdjust="0"/>
  </p:normalViewPr>
  <p:slideViewPr>
    <p:cSldViewPr snapToGrid="0">
      <p:cViewPr varScale="1">
        <p:scale>
          <a:sx n="105" d="100"/>
          <a:sy n="105" d="100"/>
        </p:scale>
        <p:origin x="1962" y="114"/>
      </p:cViewPr>
      <p:guideLst/>
    </p:cSldViewPr>
  </p:slideViewPr>
  <p:outlineViewPr>
    <p:cViewPr>
      <p:scale>
        <a:sx n="33" d="100"/>
        <a:sy n="33" d="100"/>
      </p:scale>
      <p:origin x="0" y="-204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71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964143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3076363" cy="513508"/>
          </a:xfrm>
          <a:prstGeom prst="rect">
            <a:avLst/>
          </a:prstGeom>
        </p:spPr>
        <p:txBody>
          <a:bodyPr vert="horz" lIns="94628" tIns="47314" rIns="94628" bIns="47314" rtlCol="0"/>
          <a:lstStyle>
            <a:lvl1pPr algn="l">
              <a:defRPr sz="12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7" y="4"/>
            <a:ext cx="3076363" cy="513508"/>
          </a:xfrm>
          <a:prstGeom prst="rect">
            <a:avLst/>
          </a:prstGeom>
        </p:spPr>
        <p:txBody>
          <a:bodyPr vert="horz" lIns="94628" tIns="47314" rIns="94628" bIns="47314" rtlCol="0"/>
          <a:lstStyle>
            <a:lvl1pPr algn="r">
              <a:defRPr sz="12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fld id="{26E71CBC-44D9-473A-B8F7-A63E8D1F7CD9}" type="datetimeFigureOut">
              <a:rPr kumimoji="1" lang="ja-JP" altLang="en-US" smtClean="0"/>
              <a:pPr/>
              <a:t>2020/10/14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28" tIns="47314" rIns="94628" bIns="47314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925413"/>
            <a:ext cx="5679440" cy="4029879"/>
          </a:xfrm>
          <a:prstGeom prst="rect">
            <a:avLst/>
          </a:prstGeom>
        </p:spPr>
        <p:txBody>
          <a:bodyPr vert="horz" lIns="94628" tIns="47314" rIns="94628" bIns="47314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721110"/>
            <a:ext cx="3076363" cy="513506"/>
          </a:xfrm>
          <a:prstGeom prst="rect">
            <a:avLst/>
          </a:prstGeom>
        </p:spPr>
        <p:txBody>
          <a:bodyPr vert="horz" lIns="94628" tIns="47314" rIns="94628" bIns="47314" rtlCol="0" anchor="b"/>
          <a:lstStyle>
            <a:lvl1pPr algn="l">
              <a:defRPr sz="12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7" y="9721110"/>
            <a:ext cx="3076363" cy="513506"/>
          </a:xfrm>
          <a:prstGeom prst="rect">
            <a:avLst/>
          </a:prstGeom>
        </p:spPr>
        <p:txBody>
          <a:bodyPr vert="horz" lIns="94628" tIns="47314" rIns="94628" bIns="47314" rtlCol="0" anchor="b"/>
          <a:lstStyle>
            <a:lvl1pPr algn="r">
              <a:defRPr sz="12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fld id="{34237D0F-D071-448C-AD93-4CC54506FFE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25453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7775" y="1279525"/>
            <a:ext cx="4603750" cy="34528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続きまして奨学金について説明いたします。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2626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7775" y="1279525"/>
            <a:ext cx="4603750" cy="34528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ロータリー財団の補助金には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cs typeface="+mn-cs"/>
              </a:rPr>
              <a:t>2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つの制度があります。グローバル補助金を使ったグローバル補助金奨学生と地区補助金を使った地区補助金奨学生です。そして、奨学生としての修学を終了した方が集まって活動されて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cs typeface="+mn-cs"/>
              </a:rPr>
              <a:t>います</a:t>
            </a:r>
            <a:r>
              <a:rPr kumimoji="1" lang="ja-JP" altLang="en-US" sz="1200" kern="1200" dirty="0" smtClean="0">
                <a:solidFill>
                  <a:schemeClr val="tx1"/>
                </a:solidFill>
                <a:effectLst/>
                <a:cs typeface="+mn-cs"/>
              </a:rPr>
              <a:t>ロータリー財団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cs typeface="+mn-cs"/>
              </a:rPr>
              <a:t>学友会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があります。それぞれについて説明します。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7762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7775" y="1279525"/>
            <a:ext cx="4603750" cy="34528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まず、グローバル補助金奨学生について説明します。応募時期は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cs typeface="+mn-cs"/>
              </a:rPr>
              <a:t>1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年を通じ随時募集しています。専攻分野は、ロータリーの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cs typeface="+mn-cs"/>
              </a:rPr>
              <a:t>6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つの重点分野に関係するものです。授与金額は、おひとり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cs typeface="+mn-cs"/>
              </a:rPr>
              <a:t>30,500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ドル以上になります。修学時期は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cs typeface="+mn-cs"/>
              </a:rPr>
              <a:t>1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年から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cs typeface="+mn-cs"/>
              </a:rPr>
              <a:t>4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年間の間です。大学院レベルの学業を修学される方に授与されます。奨学金の調達は、クラブ拠出金と地区活動資金（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cs typeface="+mn-cs"/>
              </a:rPr>
              <a:t>DDF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）、そして、地区活動資金と同額の国際活動資金（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cs typeface="+mn-cs"/>
              </a:rPr>
              <a:t>WF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）がプラスされます。申請書の提出前に、就学される大学の入学許可を取得する必要があります。</a:t>
            </a:r>
          </a:p>
          <a:p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次に地区補助金奨学生について説明します。募集時期は、地区補助金奉仕事業と同時期に募集します。例年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cs typeface="+mn-cs"/>
              </a:rPr>
              <a:t>12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月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cs typeface="+mn-cs"/>
              </a:rPr>
              <a:t>1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日から翌年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cs typeface="+mn-cs"/>
              </a:rPr>
              <a:t>1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月末に募集します。</a:t>
            </a:r>
          </a:p>
          <a:p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専攻分野は、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cs typeface="+mn-cs"/>
              </a:rPr>
              <a:t>6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つの重点分野に加えて、芸術文化を専攻される方も奨学いたします。授与金額は、おひとり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cs typeface="+mn-cs"/>
              </a:rPr>
              <a:t>10000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ドル以上です。修学時期と学業レベルは、奨学金授与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cs typeface="+mn-cs"/>
              </a:rPr>
              <a:t>1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年間の間に大学卒業以上の研究をお願いします。</a:t>
            </a:r>
          </a:p>
          <a:p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奨学金資金は、クラブ拠出金と地区補助金が当てられます。申請書提出前に入学許可書の取得が必要です。以上、奨学金の説明をいたしました。</a:t>
            </a:r>
          </a:p>
          <a:p>
            <a:endParaRPr kumimoji="1" lang="en-US" altLang="ja-JP" dirty="0"/>
          </a:p>
          <a:p>
            <a:endParaRPr kumimoji="1" lang="en-US" altLang="ja-JP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　ここで、ここ数年の間に奨学金を授与された奨学生をご紹介します。まず、地区補助金奨学生として留学されました兼重稔弘（かねしげとしひろ）さん、そして、グローバル補助金奨学性として留学されました畑野尊人（はたのたかひと）さんです。皆さんどの様に感じられましたでしょうか。尚、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cs typeface="+mn-cs"/>
              </a:rPr>
              <a:t>2020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捻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cs typeface="+mn-cs"/>
              </a:rPr>
              <a:t>21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年度は、地区補助金奨学生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cs typeface="+mn-cs"/>
              </a:rPr>
              <a:t>3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名、グローバル補助金奨学生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cs typeface="+mn-cs"/>
              </a:rPr>
              <a:t>1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名が留学予定です。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675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80721" y="4783312"/>
            <a:ext cx="5445760" cy="391361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次に、ロータリー財団学友会について説明します。ロータリー財団奨学生として海外留学を修了された方、研究グループ交換（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cs typeface="+mn-cs"/>
              </a:rPr>
              <a:t>GSE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）、職業研修チーム（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cs typeface="+mn-cs"/>
              </a:rPr>
              <a:t>VTT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）を終了されたメンバー、ロータリー平和フェロー奨学金を授与された方々で学友会を構成しています。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817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80721" y="4783312"/>
            <a:ext cx="5445760" cy="3913614"/>
          </a:xfrm>
          <a:prstGeom prst="rect">
            <a:avLst/>
          </a:prstGeom>
        </p:spPr>
        <p:txBody>
          <a:bodyPr/>
          <a:lstStyle/>
          <a:p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次に、学友会の活動内容をご説明します。</a:t>
            </a:r>
          </a:p>
          <a:p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　　　学友会をロータリアンに知ってもらう。学友（すなわちロータリー奨学生）を支援援助する。学友会会員に奉仕と親睦の機会を提供する。推薦クラブと連絡を取り、学友の動向を提供する。推薦クラブと連絡を取り、学友の動向を提供する。例会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cs typeface="+mn-cs"/>
              </a:rPr>
              <a:t>(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ロータリー財団月間等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cs typeface="+mn-cs"/>
              </a:rPr>
              <a:t>)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で卓話の機会を作る。補助金小委員会と学友会との合同会議を行う。学友会名簿の見直し、整理をする。</a:t>
            </a:r>
          </a:p>
          <a:p>
            <a:r>
              <a:rPr kumimoji="1" lang="ja-JP" altLang="ja-JP" sz="1200" kern="1200" dirty="0">
                <a:solidFill>
                  <a:schemeClr val="tx1"/>
                </a:solidFill>
                <a:effectLst/>
                <a:cs typeface="+mn-cs"/>
              </a:rPr>
              <a:t>　　　奨学生のスポンサークラブになられてクラブは、奨学生の学友会活動への参加を見届けるようお願いします。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15451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F736-CF95-40B9-AC92-C3CA7D994B3B}" type="datetime1">
              <a:rPr kumimoji="1" lang="ja-JP" altLang="en-US" smtClean="0"/>
              <a:t>2020/10/14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9AF0-11B8-4022-87B8-A068251833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0457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F607-4B42-409F-A425-2B36866082DE}" type="datetime1">
              <a:rPr kumimoji="1" lang="ja-JP" altLang="en-US" smtClean="0"/>
              <a:t>2020/10/14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9AF0-11B8-4022-87B8-A068251833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30815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EB2D-DEC8-4256-BCB4-56A94B202882}" type="datetime1">
              <a:rPr kumimoji="1" lang="ja-JP" altLang="en-US" smtClean="0"/>
              <a:t>2020/10/14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9AF0-11B8-4022-87B8-A068251833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453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ECD4-64F8-4027-98B7-BC66A3AB18A4}" type="datetime1">
              <a:rPr kumimoji="1" lang="ja-JP" altLang="en-US" smtClean="0"/>
              <a:t>2020/10/14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9AF0-11B8-4022-87B8-A068251833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580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9DA95-5DDF-4C5F-B773-957F7A40CB2A}" type="datetime1">
              <a:rPr kumimoji="1" lang="ja-JP" altLang="en-US" smtClean="0"/>
              <a:t>2020/10/14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9AF0-11B8-4022-87B8-A068251833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512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2F8CC-E31B-4E65-A5C8-2033233F3BD5}" type="datetime1">
              <a:rPr kumimoji="1" lang="ja-JP" altLang="en-US" smtClean="0"/>
              <a:t>2020/10/14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9AF0-11B8-4022-87B8-A068251833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81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0DD2-20D5-4B75-A8CC-8E76BACE5F5C}" type="datetime1">
              <a:rPr kumimoji="1" lang="ja-JP" altLang="en-US" smtClean="0"/>
              <a:t>2020/10/14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9AF0-11B8-4022-87B8-A068251833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632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7F2EE-38C3-44ED-9855-3E18D3855EA5}" type="datetime1">
              <a:rPr kumimoji="1" lang="ja-JP" altLang="en-US" smtClean="0"/>
              <a:t>2020/10/14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9AF0-11B8-4022-87B8-A068251833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093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28BE-46A4-4DCD-AD7F-87BB41BF90F6}" type="datetime1">
              <a:rPr kumimoji="1" lang="ja-JP" altLang="en-US" smtClean="0"/>
              <a:t>2020/10/14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9AF0-11B8-4022-87B8-A068251833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086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F607-4B42-409F-A425-2B36866082DE}" type="datetime1">
              <a:rPr kumimoji="1" lang="ja-JP" altLang="en-US" smtClean="0"/>
              <a:t>2020/10/14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9AF0-11B8-4022-87B8-A068251833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846595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3B5C-8AEA-4FF3-855D-CF9B3C7297B8}" type="datetime1">
              <a:rPr kumimoji="1" lang="ja-JP" altLang="en-US" smtClean="0"/>
              <a:t>2020/10/14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9AF0-11B8-4022-87B8-A068251833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089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fld id="{891CF607-4B42-409F-A425-2B36866082DE}" type="datetime1">
              <a:rPr kumimoji="1" lang="ja-JP" altLang="en-US" smtClean="0"/>
              <a:pPr/>
              <a:t>2020/10/14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fld id="{D9BF9AF0-11B8-4022-87B8-A0682518330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8982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HG丸ｺﾞｼｯｸM-PRO" panose="020F0600000000000000" pitchFamily="50" charset="-128"/>
          <a:ea typeface="HG丸ｺﾞｼｯｸM-PRO" panose="020F0600000000000000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HG丸ｺﾞｼｯｸM-PRO" panose="020F0600000000000000" pitchFamily="50" charset="-128"/>
          <a:ea typeface="HG丸ｺﾞｼｯｸM-PRO" panose="020F0600000000000000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HG丸ｺﾞｼｯｸM-PRO" panose="020F0600000000000000" pitchFamily="50" charset="-128"/>
          <a:ea typeface="HG丸ｺﾞｼｯｸM-PRO" panose="020F0600000000000000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HG丸ｺﾞｼｯｸM-PRO" panose="020F0600000000000000" pitchFamily="50" charset="-128"/>
          <a:ea typeface="HG丸ｺﾞｼｯｸM-PRO" panose="020F0600000000000000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HG丸ｺﾞｼｯｸM-PRO" panose="020F0600000000000000" pitchFamily="50" charset="-128"/>
          <a:ea typeface="HG丸ｺﾞｼｯｸM-PRO" panose="020F0600000000000000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HG丸ｺﾞｼｯｸM-PRO" panose="020F0600000000000000" pitchFamily="50" charset="-128"/>
          <a:ea typeface="HG丸ｺﾞｼｯｸM-PRO" panose="020F0600000000000000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00834" y="3074356"/>
            <a:ext cx="8192021" cy="1241611"/>
          </a:xfrm>
          <a:solidFill>
            <a:srgbClr val="0000FF"/>
          </a:solidFill>
        </p:spPr>
        <p:txBody>
          <a:bodyPr anchor="ctr">
            <a:normAutofit/>
          </a:bodyPr>
          <a:lstStyle/>
          <a:p>
            <a:r>
              <a:rPr lang="ja-JP" altLang="en-US" sz="3600" dirty="0" smtClean="0">
                <a:solidFill>
                  <a:schemeClr val="bg1"/>
                </a:solidFill>
              </a:rPr>
              <a:t>ロータリー</a:t>
            </a:r>
            <a:r>
              <a:rPr lang="ja-JP" altLang="en-US" sz="3600" b="1" dirty="0" smtClean="0">
                <a:solidFill>
                  <a:schemeClr val="bg1"/>
                </a:solidFill>
              </a:rPr>
              <a:t>財団の奨学金</a:t>
            </a:r>
            <a:endParaRPr lang="ja-JP" altLang="en-US" sz="3600" b="1" dirty="0">
              <a:solidFill>
                <a:schemeClr val="bg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B4FE0FA4-CD31-45FC-BF47-DCC683EC56FD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1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33" y="1608811"/>
            <a:ext cx="2557915" cy="1256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40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941001" y="1990410"/>
            <a:ext cx="5579541" cy="602688"/>
          </a:xfrm>
        </p:spPr>
        <p:txBody>
          <a:bodyPr>
            <a:noAutofit/>
          </a:bodyPr>
          <a:lstStyle/>
          <a:p>
            <a:r>
              <a:rPr lang="ja-JP" altLang="en-US" sz="4000" dirty="0"/>
              <a:t>①　</a:t>
            </a:r>
            <a:r>
              <a:rPr lang="ja-JP" altLang="en-US" sz="4000" dirty="0">
                <a:cs typeface="Calibri" panose="020F0502020204030204" pitchFamily="34" charset="0"/>
              </a:rPr>
              <a:t>グローバル</a:t>
            </a:r>
            <a:r>
              <a:rPr lang="ja-JP" altLang="en-US" sz="4000" dirty="0"/>
              <a:t>補助</a:t>
            </a:r>
            <a:r>
              <a:rPr lang="ja-JP" altLang="en-US" sz="4000" dirty="0" smtClean="0"/>
              <a:t>金</a:t>
            </a:r>
            <a:r>
              <a:rPr lang="ja-JP" altLang="en-US" sz="4000" dirty="0"/>
              <a:t>　</a:t>
            </a:r>
          </a:p>
        </p:txBody>
      </p:sp>
      <p:sp>
        <p:nvSpPr>
          <p:cNvPr id="7" name="タイトル 3">
            <a:extLst>
              <a:ext uri="{FF2B5EF4-FFF2-40B4-BE49-F238E27FC236}">
                <a16:creationId xmlns:a16="http://schemas.microsoft.com/office/drawing/2014/main" id="{92634F67-28AC-45B4-9CC5-D473CD4238E8}"/>
              </a:ext>
            </a:extLst>
          </p:cNvPr>
          <p:cNvSpPr txBox="1">
            <a:spLocks/>
          </p:cNvSpPr>
          <p:nvPr/>
        </p:nvSpPr>
        <p:spPr>
          <a:xfrm>
            <a:off x="941001" y="2770919"/>
            <a:ext cx="7886700" cy="605537"/>
          </a:xfrm>
          <a:prstGeom prst="rect">
            <a:avLst/>
          </a:prstGeom>
        </p:spPr>
        <p:txBody>
          <a:bodyPr vert="horz" lIns="68580" tIns="34290" rIns="68580" bIns="3429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800">
              <a:defRPr/>
            </a:pPr>
            <a:r>
              <a:rPr lang="ja-JP" altLang="en-US" sz="4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4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地区</a:t>
            </a: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補助</a:t>
            </a:r>
            <a:r>
              <a:rPr lang="ja-JP" altLang="en-US" sz="4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金</a:t>
            </a:r>
            <a:endParaRPr lang="ja-JP" altLang="en-US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E734AD20-E9BC-48BF-B620-F6BF8C8FE8C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769210"/>
          </a:xfrm>
          <a:prstGeom prst="rect">
            <a:avLst/>
          </a:prstGeom>
          <a:solidFill>
            <a:srgbClr val="0000FF"/>
          </a:solidFill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800">
              <a:defRPr/>
            </a:pPr>
            <a:r>
              <a:rPr lang="ja-JP" altLang="en-US" sz="27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700" dirty="0" smtClean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２つ</a:t>
            </a:r>
            <a:r>
              <a:rPr lang="ja-JP" altLang="en-US" sz="27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の奨学金制度と学友会について</a:t>
            </a:r>
          </a:p>
        </p:txBody>
      </p:sp>
      <p:sp>
        <p:nvSpPr>
          <p:cNvPr id="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124824" y="6356351"/>
            <a:ext cx="390525" cy="365125"/>
          </a:xfrm>
        </p:spPr>
        <p:txBody>
          <a:bodyPr/>
          <a:lstStyle/>
          <a:p>
            <a:pPr defTabSz="685800">
              <a:defRPr/>
            </a:pPr>
            <a:fld id="{D9BF9AF0-11B8-4022-87B8-A0682518330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590020" y="1051258"/>
            <a:ext cx="6156943" cy="690456"/>
          </a:xfrm>
          <a:prstGeom prst="roundRect">
            <a:avLst/>
          </a:prstGeom>
          <a:gradFill>
            <a:gsLst>
              <a:gs pos="0">
                <a:srgbClr val="6699FF"/>
              </a:gs>
              <a:gs pos="50000">
                <a:srgbClr val="0000CC"/>
              </a:gs>
              <a:gs pos="100000">
                <a:schemeClr val="accent5">
                  <a:lumMod val="75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ロータリー財団奨学金</a:t>
            </a:r>
            <a:endParaRPr lang="ja-JP" alt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652299" y="4405661"/>
            <a:ext cx="6156943" cy="690456"/>
          </a:xfrm>
          <a:prstGeom prst="roundRect">
            <a:avLst/>
          </a:prstGeom>
          <a:gradFill>
            <a:gsLst>
              <a:gs pos="0">
                <a:srgbClr val="6699FF"/>
              </a:gs>
              <a:gs pos="50000">
                <a:srgbClr val="0000CC"/>
              </a:gs>
              <a:gs pos="100000">
                <a:schemeClr val="accent5">
                  <a:lumMod val="75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ロータリー財団学友会</a:t>
            </a:r>
            <a:endParaRPr lang="ja-JP" alt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141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E13441D-0EB6-4880-93AE-F77BFA1017F5}"/>
              </a:ext>
            </a:extLst>
          </p:cNvPr>
          <p:cNvSpPr/>
          <p:nvPr/>
        </p:nvSpPr>
        <p:spPr>
          <a:xfrm>
            <a:off x="0" y="1"/>
            <a:ext cx="9144000" cy="73386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685800">
              <a:defRPr/>
            </a:pPr>
            <a:r>
              <a:rPr lang="ja-JP" altLang="en-US" sz="2700" b="1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グローバル補助金奨学生と地区補助金奨学生の比較</a:t>
            </a:r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4756173"/>
              </p:ext>
            </p:extLst>
          </p:nvPr>
        </p:nvGraphicFramePr>
        <p:xfrm>
          <a:off x="114300" y="810156"/>
          <a:ext cx="8915400" cy="5599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5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8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11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9100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グローバル補助金奨学生</a:t>
                      </a:r>
                      <a:endParaRPr kumimoji="1" lang="en-US" altLang="ja-JP" sz="15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地区補助金奨学生</a:t>
                      </a:r>
                      <a:endParaRPr kumimoji="1" lang="en-US" altLang="ja-JP" sz="15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679">
                <a:tc>
                  <a:txBody>
                    <a:bodyPr/>
                    <a:lstStyle/>
                    <a:p>
                      <a:r>
                        <a:rPr kumimoji="1" lang="ja-JP" altLang="en-US" sz="15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応募時期</a:t>
                      </a:r>
                      <a:endParaRPr kumimoji="1" lang="en-US" altLang="ja-JP" sz="1500" b="1" dirty="0">
                        <a:solidFill>
                          <a:srgbClr val="00206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１年を通じて随時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地区補助金と同時募集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6134">
                <a:tc>
                  <a:txBody>
                    <a:bodyPr/>
                    <a:lstStyle/>
                    <a:p>
                      <a:r>
                        <a:rPr kumimoji="1" lang="ja-JP" altLang="en-US" sz="15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専攻分野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b="1" dirty="0" smtClean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６つ</a:t>
                      </a:r>
                      <a:r>
                        <a:rPr kumimoji="1" lang="ja-JP" altLang="en-US" sz="15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の重点分野に該当する研究</a:t>
                      </a:r>
                      <a:endParaRPr kumimoji="1" lang="en-US" altLang="ja-JP" sz="1500" b="1" dirty="0">
                        <a:solidFill>
                          <a:srgbClr val="00206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①平和と紛争予防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/</a:t>
                      </a:r>
                      <a:r>
                        <a:rPr kumimoji="1" lang="ja-JP" altLang="en-US" sz="14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紛争解決</a:t>
                      </a:r>
                      <a:endParaRPr kumimoji="1" lang="en-US" altLang="ja-JP" sz="1400" b="1" dirty="0">
                        <a:solidFill>
                          <a:srgbClr val="00206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②疾病予防と治療</a:t>
                      </a:r>
                      <a:endParaRPr kumimoji="1" lang="en-US" altLang="ja-JP" sz="1400" b="1" dirty="0">
                        <a:solidFill>
                          <a:srgbClr val="00206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③水と</a:t>
                      </a:r>
                      <a:r>
                        <a:rPr kumimoji="1" lang="ja-JP" altLang="en-US" sz="1400" b="1" dirty="0" smtClean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衛生</a:t>
                      </a:r>
                      <a:endParaRPr kumimoji="1" lang="en-US" altLang="ja-JP" sz="1400" b="1" dirty="0" smtClean="0">
                        <a:solidFill>
                          <a:srgbClr val="00206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400" b="1" smtClean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④</a:t>
                      </a:r>
                      <a:r>
                        <a:rPr kumimoji="1" lang="ja-JP" altLang="en-US" sz="14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母子の健康　</a:t>
                      </a:r>
                    </a:p>
                    <a:p>
                      <a:r>
                        <a:rPr kumimoji="1" lang="ja-JP" altLang="en-US" sz="14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⑤基本的教育と識字率の向上</a:t>
                      </a:r>
                      <a:endParaRPr kumimoji="1" lang="en-US" altLang="ja-JP" sz="1400" b="1" dirty="0">
                        <a:solidFill>
                          <a:srgbClr val="00206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⑥経済と地域社会の発展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６つの重点分野以外も可</a:t>
                      </a:r>
                      <a:endParaRPr kumimoji="1" lang="en-US" altLang="ja-JP" sz="1500" b="1" dirty="0">
                        <a:solidFill>
                          <a:srgbClr val="00206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500" b="1" dirty="0">
                        <a:solidFill>
                          <a:srgbClr val="00206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5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（例えば、芸術分野も可）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385">
                <a:tc>
                  <a:txBody>
                    <a:bodyPr/>
                    <a:lstStyle/>
                    <a:p>
                      <a:r>
                        <a:rPr kumimoji="1" lang="ja-JP" altLang="en-US" sz="15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授与金額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b="1" dirty="0" smtClean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３０</a:t>
                      </a:r>
                      <a:r>
                        <a:rPr kumimoji="1" lang="en-US" altLang="ja-JP" sz="1500" b="1" dirty="0" smtClean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,</a:t>
                      </a:r>
                      <a:r>
                        <a:rPr kumimoji="1" lang="ja-JP" altLang="en-US" sz="15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５００ドル以上</a:t>
                      </a:r>
                      <a:r>
                        <a:rPr kumimoji="1" lang="en-US" altLang="ja-JP" sz="15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/</a:t>
                      </a:r>
                      <a:r>
                        <a:rPr kumimoji="1" lang="ja-JP" altLang="en-US" sz="15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5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０</a:t>
                      </a:r>
                      <a:r>
                        <a:rPr kumimoji="1" lang="en-US" altLang="ja-JP" sz="15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,</a:t>
                      </a:r>
                      <a:r>
                        <a:rPr kumimoji="1" lang="ja-JP" altLang="en-US" sz="15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０００ドル以上</a:t>
                      </a:r>
                      <a:r>
                        <a:rPr kumimoji="1" lang="en-US" altLang="ja-JP" sz="15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/</a:t>
                      </a:r>
                      <a:r>
                        <a:rPr kumimoji="1" lang="ja-JP" altLang="en-US" sz="15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en-US" altLang="ja-JP" sz="1500" b="1" dirty="0">
                        <a:solidFill>
                          <a:srgbClr val="00206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127">
                <a:tc>
                  <a:txBody>
                    <a:bodyPr/>
                    <a:lstStyle/>
                    <a:p>
                      <a:r>
                        <a:rPr kumimoji="1" lang="ja-JP" altLang="en-US" sz="15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就学時期と学業レベル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１～４年間　　大学院レベル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奨学金授与１年間　大学卒業以上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2256">
                <a:tc>
                  <a:txBody>
                    <a:bodyPr/>
                    <a:lstStyle/>
                    <a:p>
                      <a:r>
                        <a:rPr kumimoji="1" lang="ja-JP" altLang="en-US" sz="15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調達方法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クラブ拠出金＋地区財団活動資金</a:t>
                      </a:r>
                      <a:r>
                        <a:rPr kumimoji="1" lang="en-US" altLang="ja-JP" sz="15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(DDF)</a:t>
                      </a:r>
                      <a:r>
                        <a:rPr kumimoji="1" lang="ja-JP" altLang="en-US" sz="15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＋国際財団活動資金</a:t>
                      </a:r>
                      <a:r>
                        <a:rPr kumimoji="1" lang="en-US" altLang="ja-JP" sz="15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(WF)</a:t>
                      </a:r>
                      <a:endParaRPr kumimoji="1" lang="ja-JP" altLang="en-US" sz="1500" b="1" dirty="0">
                        <a:solidFill>
                          <a:srgbClr val="00206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クラブ拠出金＋地区補助金</a:t>
                      </a:r>
                      <a:r>
                        <a:rPr kumimoji="1" lang="en-US" altLang="ja-JP" sz="15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(DG)</a:t>
                      </a:r>
                      <a:endParaRPr kumimoji="1" lang="ja-JP" altLang="en-US" sz="1500" b="1" dirty="0">
                        <a:solidFill>
                          <a:srgbClr val="00206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0669">
                <a:tc>
                  <a:txBody>
                    <a:bodyPr/>
                    <a:lstStyle/>
                    <a:p>
                      <a:r>
                        <a:rPr kumimoji="1" lang="ja-JP" altLang="en-US" sz="15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大学の入学許可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申請書の提出までに入学許可取得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申請書の提出までに入学許可取得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124824" y="6356351"/>
            <a:ext cx="390525" cy="365125"/>
          </a:xfrm>
        </p:spPr>
        <p:txBody>
          <a:bodyPr/>
          <a:lstStyle/>
          <a:p>
            <a:pPr defTabSz="685800">
              <a:defRPr/>
            </a:pPr>
            <a:fld id="{D9BF9AF0-11B8-4022-87B8-A0682518330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72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3E7669-0D9B-40D7-A3D8-8432D13BD3A4}"/>
              </a:ext>
            </a:extLst>
          </p:cNvPr>
          <p:cNvSpPr txBox="1"/>
          <p:nvPr/>
        </p:nvSpPr>
        <p:spPr>
          <a:xfrm>
            <a:off x="594629" y="1191702"/>
            <a:ext cx="82201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8775" indent="-358775" defTabSz="685800">
              <a:lnSpc>
                <a:spcPts val="3300"/>
              </a:lnSpc>
              <a:defRPr/>
            </a:pPr>
            <a:r>
              <a:rPr lang="ja-JP" altLang="en-US" sz="3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◆ロータリー</a:t>
            </a:r>
            <a:r>
              <a:rPr lang="ja-JP" altLang="en-US" sz="3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財団奨学生として</a:t>
            </a:r>
          </a:p>
          <a:p>
            <a:pPr marL="358775" indent="-358775" defTabSz="685800">
              <a:lnSpc>
                <a:spcPts val="3300"/>
              </a:lnSpc>
              <a:defRPr/>
            </a:pPr>
            <a:endParaRPr lang="en-US" altLang="ja-JP" sz="32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58775" indent="-358775" defTabSz="685800">
              <a:lnSpc>
                <a:spcPts val="3300"/>
              </a:lnSpc>
              <a:defRPr/>
            </a:pPr>
            <a:r>
              <a:rPr lang="ja-JP" altLang="en-US" sz="3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</a:t>
            </a:r>
            <a:r>
              <a:rPr lang="ja-JP" altLang="en-US" sz="3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外国留学をした学生</a:t>
            </a:r>
          </a:p>
          <a:p>
            <a:pPr marL="358775" indent="-358775" defTabSz="685800">
              <a:lnSpc>
                <a:spcPts val="3300"/>
              </a:lnSpc>
              <a:defRPr/>
            </a:pPr>
            <a:endParaRPr lang="en-US" altLang="ja-JP" sz="32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58775" indent="-358775" defTabSz="685800">
              <a:lnSpc>
                <a:spcPts val="3300"/>
              </a:lnSpc>
              <a:defRPr/>
            </a:pPr>
            <a:r>
              <a:rPr lang="ja-JP" altLang="en-US" sz="3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</a:t>
            </a:r>
            <a:r>
              <a:rPr lang="ja-JP" altLang="en-US" sz="3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研究グループ交換</a:t>
            </a:r>
            <a:r>
              <a:rPr lang="en-US" altLang="ja-JP" sz="3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(GSE</a:t>
            </a:r>
            <a:r>
              <a:rPr lang="en-US" altLang="ja-JP" sz="3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3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を終了</a:t>
            </a:r>
            <a:r>
              <a:rPr lang="ja-JP" altLang="en-US" sz="3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した方</a:t>
            </a:r>
            <a:endParaRPr lang="ja-JP" altLang="en-US" sz="3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58775" indent="-358775" defTabSz="685800">
              <a:lnSpc>
                <a:spcPts val="3300"/>
              </a:lnSpc>
              <a:defRPr/>
            </a:pPr>
            <a:endParaRPr lang="en-US" altLang="ja-JP" sz="32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685800">
              <a:lnSpc>
                <a:spcPts val="3300"/>
              </a:lnSpc>
              <a:defRPr/>
            </a:pPr>
            <a:r>
              <a:rPr lang="ja-JP" altLang="en-US" sz="3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・職業</a:t>
            </a:r>
            <a:r>
              <a:rPr lang="ja-JP" altLang="en-US" sz="3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研修</a:t>
            </a:r>
            <a:r>
              <a:rPr lang="ja-JP" altLang="en-US" sz="3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チーム　</a:t>
            </a:r>
            <a:r>
              <a:rPr lang="en-US" altLang="ja-JP" sz="3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3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VTT</a:t>
            </a:r>
            <a:r>
              <a:rPr lang="en-US" altLang="ja-JP" sz="3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3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を終了した</a:t>
            </a:r>
            <a:r>
              <a:rPr lang="ja-JP" altLang="en-US" sz="3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方</a:t>
            </a:r>
            <a:endParaRPr lang="en-US" altLang="ja-JP" sz="32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685800">
              <a:lnSpc>
                <a:spcPts val="3300"/>
              </a:lnSpc>
              <a:defRPr/>
            </a:pPr>
            <a:endParaRPr lang="en-US" altLang="ja-JP" sz="3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804863" indent="-804863" defTabSz="685800">
              <a:lnSpc>
                <a:spcPts val="3300"/>
              </a:lnSpc>
              <a:defRPr/>
            </a:pPr>
            <a:r>
              <a:rPr lang="ja-JP" altLang="en-US" sz="3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</a:t>
            </a:r>
            <a:r>
              <a:rPr lang="ja-JP" altLang="en-US" sz="3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ロータリー平和奨学生のため</a:t>
            </a:r>
            <a:r>
              <a:rPr lang="ja-JP" altLang="en-US" sz="3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のロータ　リー補助</a:t>
            </a:r>
            <a:r>
              <a:rPr lang="ja-JP" altLang="en-US" sz="3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金</a:t>
            </a:r>
            <a:r>
              <a:rPr lang="ja-JP" altLang="en-US" sz="3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授与者</a:t>
            </a:r>
            <a:endParaRPr lang="en-US" altLang="ja-JP" sz="32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685800">
              <a:lnSpc>
                <a:spcPts val="3300"/>
              </a:lnSpc>
              <a:defRPr/>
            </a:pPr>
            <a:endParaRPr lang="en-US" altLang="ja-JP" sz="32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685800">
              <a:lnSpc>
                <a:spcPts val="3300"/>
              </a:lnSpc>
              <a:defRPr/>
            </a:pPr>
            <a:r>
              <a:rPr lang="ja-JP" altLang="en-US" sz="3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で</a:t>
            </a:r>
            <a:r>
              <a:rPr lang="ja-JP" altLang="en-US" sz="3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学友会を構成しています</a:t>
            </a:r>
            <a:r>
              <a:rPr lang="ja-JP" altLang="en-US" sz="3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ja-JP" altLang="en-US" sz="3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E734AD20-E9BC-48BF-B620-F6BF8C8FE8C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769210"/>
          </a:xfrm>
          <a:prstGeom prst="rect">
            <a:avLst/>
          </a:prstGeom>
          <a:solidFill>
            <a:srgbClr val="0000FF"/>
          </a:solidFill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800">
              <a:defRPr/>
            </a:pPr>
            <a:r>
              <a:rPr lang="ja-JP" altLang="en-US" sz="27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②－１　ロータリー財団</a:t>
            </a:r>
            <a:r>
              <a:rPr lang="ja-JP" altLang="en-US" sz="2700" dirty="0" smtClean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学友会</a:t>
            </a:r>
            <a:endParaRPr lang="ja-JP" altLang="en-US" sz="2700" dirty="0">
              <a:solidFill>
                <a:prstClr val="whit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124824" y="6356351"/>
            <a:ext cx="390525" cy="365125"/>
          </a:xfrm>
        </p:spPr>
        <p:txBody>
          <a:bodyPr/>
          <a:lstStyle/>
          <a:p>
            <a:pPr defTabSz="685800">
              <a:defRPr/>
            </a:pPr>
            <a:fld id="{D9BF9AF0-11B8-4022-87B8-A0682518330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78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4"/>
          <p:cNvSpPr>
            <a:spLocks noGrp="1"/>
          </p:cNvSpPr>
          <p:nvPr>
            <p:ph type="body" orient="vert" idx="4294967295"/>
          </p:nvPr>
        </p:nvSpPr>
        <p:spPr>
          <a:xfrm>
            <a:off x="0" y="3217863"/>
            <a:ext cx="6916738" cy="1479550"/>
          </a:xfrm>
        </p:spPr>
        <p:txBody>
          <a:bodyPr anchor="ctr"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endParaRPr lang="en-US" altLang="ja-JP" b="1" dirty="0"/>
          </a:p>
          <a:p>
            <a:pPr marL="0" indent="0" algn="just">
              <a:lnSpc>
                <a:spcPct val="100000"/>
              </a:lnSpc>
              <a:buNone/>
            </a:pPr>
            <a:endParaRPr lang="en-US" altLang="ja-JP" sz="900" b="1" dirty="0"/>
          </a:p>
          <a:p>
            <a:pPr marL="0" indent="0">
              <a:lnSpc>
                <a:spcPct val="100000"/>
              </a:lnSpc>
              <a:buNone/>
            </a:pPr>
            <a:endParaRPr lang="en-US" altLang="ja-JP" sz="18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3963" y="931327"/>
            <a:ext cx="77756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ja-JP" altLang="en-US" sz="28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◆学友会の活動内容</a:t>
            </a:r>
          </a:p>
        </p:txBody>
      </p:sp>
      <p:sp>
        <p:nvSpPr>
          <p:cNvPr id="7" name="角丸四角形 1">
            <a:extLst>
              <a:ext uri="{FF2B5EF4-FFF2-40B4-BE49-F238E27FC236}">
                <a16:creationId xmlns:a16="http://schemas.microsoft.com/office/drawing/2014/main" id="{5B8B92D1-3B15-4810-8D7F-47BF6D187F55}"/>
              </a:ext>
            </a:extLst>
          </p:cNvPr>
          <p:cNvSpPr/>
          <p:nvPr/>
        </p:nvSpPr>
        <p:spPr>
          <a:xfrm>
            <a:off x="242887" y="5808788"/>
            <a:ext cx="8658225" cy="589958"/>
          </a:xfrm>
          <a:prstGeom prst="roundRect">
            <a:avLst/>
          </a:prstGeom>
          <a:solidFill>
            <a:srgbClr val="EAC8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685800">
              <a:defRPr/>
            </a:pPr>
            <a:r>
              <a:rPr lang="ja-JP" altLang="en-US" sz="2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スポンサークラブは、奨学生の学友会活動への参加を見届ける。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4A0774-3EC8-475E-9364-8B6E043241C9}"/>
              </a:ext>
            </a:extLst>
          </p:cNvPr>
          <p:cNvSpPr txBox="1"/>
          <p:nvPr/>
        </p:nvSpPr>
        <p:spPr>
          <a:xfrm>
            <a:off x="952367" y="1603147"/>
            <a:ext cx="7876673" cy="3953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lnSpc>
                <a:spcPts val="4400"/>
              </a:lnSpc>
              <a:defRPr/>
            </a:pPr>
            <a:r>
              <a:rPr lang="ja-JP" altLang="en-US" sz="2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・学友会をロータリアンに知ってもらう。</a:t>
            </a:r>
          </a:p>
          <a:p>
            <a:pPr defTabSz="685800">
              <a:lnSpc>
                <a:spcPts val="4400"/>
              </a:lnSpc>
              <a:defRPr/>
            </a:pPr>
            <a:r>
              <a:rPr lang="ja-JP" altLang="en-US" sz="2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・学友を支援援助する。</a:t>
            </a:r>
          </a:p>
          <a:p>
            <a:pPr defTabSz="685800">
              <a:lnSpc>
                <a:spcPts val="4400"/>
              </a:lnSpc>
              <a:defRPr/>
            </a:pPr>
            <a:r>
              <a:rPr lang="ja-JP" altLang="en-US" sz="2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・学友会会員に奉仕と親睦の機会を提供する。</a:t>
            </a:r>
          </a:p>
          <a:p>
            <a:pPr defTabSz="685800">
              <a:lnSpc>
                <a:spcPts val="4400"/>
              </a:lnSpc>
              <a:defRPr/>
            </a:pPr>
            <a:r>
              <a:rPr lang="ja-JP" altLang="en-US" sz="2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・推薦クラブと連絡を取り、学友の動向を提供する。</a:t>
            </a:r>
          </a:p>
          <a:p>
            <a:pPr defTabSz="685800">
              <a:lnSpc>
                <a:spcPts val="4400"/>
              </a:lnSpc>
              <a:defRPr/>
            </a:pPr>
            <a:r>
              <a:rPr lang="ja-JP" altLang="en-US" sz="2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・例会</a:t>
            </a:r>
            <a:r>
              <a:rPr lang="en-US" altLang="ja-JP" sz="2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2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ロータリー財団月間等</a:t>
            </a:r>
            <a:r>
              <a:rPr lang="en-US" altLang="ja-JP" sz="2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2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で卓話の機会を作る。</a:t>
            </a:r>
          </a:p>
          <a:p>
            <a:pPr defTabSz="685800">
              <a:lnSpc>
                <a:spcPts val="4400"/>
              </a:lnSpc>
              <a:defRPr/>
            </a:pPr>
            <a:r>
              <a:rPr lang="ja-JP" altLang="en-US" sz="2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・補助金小委員会と学友会との合同会議を行う。</a:t>
            </a:r>
          </a:p>
          <a:p>
            <a:pPr defTabSz="685800">
              <a:lnSpc>
                <a:spcPts val="4400"/>
              </a:lnSpc>
              <a:defRPr/>
            </a:pPr>
            <a:r>
              <a:rPr lang="ja-JP" altLang="en-US" sz="2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・学友会名簿の見直し、整理をする。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E734AD20-E9BC-48BF-B620-F6BF8C8FE8C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769210"/>
          </a:xfrm>
          <a:prstGeom prst="rect">
            <a:avLst/>
          </a:prstGeom>
          <a:solidFill>
            <a:srgbClr val="0000FF"/>
          </a:solidFill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800">
              <a:defRPr/>
            </a:pPr>
            <a:r>
              <a:rPr lang="ja-JP" altLang="en-US" sz="27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②－２　ロータリー財団</a:t>
            </a:r>
            <a:r>
              <a:rPr lang="ja-JP" altLang="en-US" sz="2700" dirty="0" smtClean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学友会</a:t>
            </a:r>
            <a:endParaRPr lang="ja-JP" altLang="en-US" sz="2700" dirty="0">
              <a:solidFill>
                <a:prstClr val="whit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124824" y="6356351"/>
            <a:ext cx="390525" cy="365125"/>
          </a:xfrm>
        </p:spPr>
        <p:txBody>
          <a:bodyPr/>
          <a:lstStyle/>
          <a:p>
            <a:pPr defTabSz="685800">
              <a:defRPr/>
            </a:pPr>
            <a:fld id="{D9BF9AF0-11B8-4022-87B8-A0682518330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5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40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4982</TotalTime>
  <Words>1005</Words>
  <Application>Microsoft Office PowerPoint</Application>
  <PresentationFormat>画面に合わせる (4:3)</PresentationFormat>
  <Paragraphs>76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HG丸ｺﾞｼｯｸM-PRO</vt:lpstr>
      <vt:lpstr>Arial</vt:lpstr>
      <vt:lpstr>Calibri</vt:lpstr>
      <vt:lpstr>Office テーマ</vt:lpstr>
      <vt:lpstr>ロータリー財団の奨学金</vt:lpstr>
      <vt:lpstr>①　グローバル補助金　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暎子</dc:creator>
  <cp:lastModifiedBy>l</cp:lastModifiedBy>
  <cp:revision>338</cp:revision>
  <cp:lastPrinted>2020-03-13T08:33:11Z</cp:lastPrinted>
  <dcterms:created xsi:type="dcterms:W3CDTF">2018-08-07T01:01:11Z</dcterms:created>
  <dcterms:modified xsi:type="dcterms:W3CDTF">2020-10-14T04:05:50Z</dcterms:modified>
</cp:coreProperties>
</file>