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8"/>
  </p:notesMasterIdLst>
  <p:handoutMasterIdLst>
    <p:handoutMasterId r:id="rId19"/>
  </p:handoutMasterIdLst>
  <p:sldIdLst>
    <p:sldId id="782" r:id="rId2"/>
    <p:sldId id="767" r:id="rId3"/>
    <p:sldId id="783" r:id="rId4"/>
    <p:sldId id="768" r:id="rId5"/>
    <p:sldId id="784" r:id="rId6"/>
    <p:sldId id="770" r:id="rId7"/>
    <p:sldId id="785" r:id="rId8"/>
    <p:sldId id="786" r:id="rId9"/>
    <p:sldId id="787" r:id="rId10"/>
    <p:sldId id="788" r:id="rId11"/>
    <p:sldId id="789" r:id="rId12"/>
    <p:sldId id="790" r:id="rId13"/>
    <p:sldId id="791" r:id="rId14"/>
    <p:sldId id="792" r:id="rId15"/>
    <p:sldId id="793" r:id="rId16"/>
    <p:sldId id="794" r:id="rId17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050049" initials="5" lastIdx="1" clrIdx="0">
    <p:extLst>
      <p:ext uri="{19B8F6BF-5375-455C-9EA6-DF929625EA0E}">
        <p15:presenceInfo xmlns:p15="http://schemas.microsoft.com/office/powerpoint/2012/main" userId="5050049" providerId="None"/>
      </p:ext>
    </p:extLst>
  </p:cmAuthor>
  <p:cmAuthor id="2" name="shino" initials="s" lastIdx="1" clrIdx="1">
    <p:extLst>
      <p:ext uri="{19B8F6BF-5375-455C-9EA6-DF929625EA0E}">
        <p15:presenceInfo xmlns:p15="http://schemas.microsoft.com/office/powerpoint/2012/main" userId="shi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1B"/>
    <a:srgbClr val="FF9900"/>
    <a:srgbClr val="990033"/>
    <a:srgbClr val="CCFF99"/>
    <a:srgbClr val="0000FF"/>
    <a:srgbClr val="FF99FF"/>
    <a:srgbClr val="FF8C00"/>
    <a:srgbClr val="174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87" autoAdjust="0"/>
    <p:restoredTop sz="66283" autoAdjust="0"/>
  </p:normalViewPr>
  <p:slideViewPr>
    <p:cSldViewPr snapToGrid="0">
      <p:cViewPr varScale="1">
        <p:scale>
          <a:sx n="73" d="100"/>
          <a:sy n="73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41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786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3"/>
            <a:ext cx="2949786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26E71CBC-44D9-473A-B8F7-A63E8D1F7CD9}" type="datetimeFigureOut">
              <a:rPr kumimoji="1" lang="ja-JP" altLang="en-US" smtClean="0"/>
              <a:pPr/>
              <a:t>2020/11/18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12"/>
            <a:ext cx="5445760" cy="391361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6" cy="498691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1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34237D0F-D071-448C-AD93-4CC54506FF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2545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寄付者に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</a:rPr>
              <a:t>感謝の気持ちを表すための認証</a:t>
            </a:r>
            <a:r>
              <a:rPr kumimoji="1" lang="ja-JP" altLang="en-US" dirty="0" smtClean="0"/>
              <a:t>について説明いたします。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195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1200" dirty="0" smtClean="0"/>
              <a:t>署名は、現在のクラブ会長エレクトである</a:t>
            </a:r>
            <a:r>
              <a:rPr lang="en-US" altLang="ja-JP" sz="1200" dirty="0" smtClean="0"/>
              <a:t>202</a:t>
            </a:r>
            <a:r>
              <a:rPr lang="ja-JP" altLang="en-US" sz="1200" dirty="0" smtClean="0"/>
              <a:t>１</a:t>
            </a:r>
            <a:r>
              <a:rPr lang="en-US" altLang="ja-JP" sz="1200" dirty="0" smtClean="0"/>
              <a:t>-2</a:t>
            </a:r>
            <a:r>
              <a:rPr lang="ja-JP" altLang="en-US" sz="1200" dirty="0" smtClean="0"/>
              <a:t>２浦田ガバナー年度の会長と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クラブ会長ノミニーである</a:t>
            </a:r>
            <a:r>
              <a:rPr lang="en-US" altLang="ja-JP" sz="1200" dirty="0" smtClean="0"/>
              <a:t>202</a:t>
            </a:r>
            <a:r>
              <a:rPr lang="ja-JP" altLang="en-US" sz="1200" dirty="0" smtClean="0"/>
              <a:t>２</a:t>
            </a:r>
            <a:r>
              <a:rPr lang="en-US" altLang="ja-JP" sz="1200" dirty="0" smtClean="0"/>
              <a:t>-2</a:t>
            </a:r>
            <a:r>
              <a:rPr lang="ja-JP" altLang="en-US" sz="1200" dirty="0" smtClean="0"/>
              <a:t>３高橋ガバナー年度の会長のお二人が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エムオーユー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ＭＯＵ</a:t>
            </a:r>
            <a:r>
              <a:rPr lang="en-US" altLang="ja-JP" sz="1200" dirty="0" smtClean="0"/>
              <a:t>)</a:t>
            </a:r>
            <a:r>
              <a:rPr lang="ja-JP" altLang="en-US" sz="1200" dirty="0" smtClean="0"/>
              <a:t>に署名し、</a:t>
            </a:r>
            <a:r>
              <a:rPr lang="en-US" altLang="ja-JP" sz="1200" dirty="0" smtClean="0"/>
              <a:t>2020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11</a:t>
            </a:r>
            <a:r>
              <a:rPr lang="ja-JP" altLang="en-US" sz="1200" dirty="0" smtClean="0"/>
              <a:t>月末までに地区事務所宛に送付してください。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2125019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1588" algn="l" hangingPunct="0">
              <a:lnSpc>
                <a:spcPct val="120000"/>
              </a:lnSpc>
              <a:buNone/>
            </a:pPr>
            <a:r>
              <a:rPr lang="en-US" altLang="ja-JP" sz="1200" dirty="0" smtClean="0"/>
              <a:t>11</a:t>
            </a:r>
            <a:r>
              <a:rPr lang="ja-JP" altLang="en-US" sz="1200" dirty="0" smtClean="0"/>
              <a:t>月のロータリー財団月間を中心にクラブからの要請を受けた場合は、卓話講師を派遣いたします。</a:t>
            </a:r>
            <a:endParaRPr lang="en-US" altLang="ja-JP" sz="1200" dirty="0" smtClean="0"/>
          </a:p>
          <a:p>
            <a:pPr marL="0" indent="-1588" algn="l" hangingPunct="0">
              <a:lnSpc>
                <a:spcPct val="120000"/>
              </a:lnSpc>
              <a:buNone/>
            </a:pPr>
            <a:endParaRPr lang="ja-JP" altLang="en-US" sz="1200" dirty="0" smtClean="0"/>
          </a:p>
          <a:p>
            <a:pPr marL="0" indent="3175" algn="l" hangingPunct="0">
              <a:lnSpc>
                <a:spcPct val="120000"/>
              </a:lnSpc>
              <a:buNone/>
            </a:pPr>
            <a:r>
              <a:rPr lang="en-US" altLang="ja-JP" sz="1200" dirty="0" smtClean="0"/>
              <a:t>※</a:t>
            </a:r>
            <a:r>
              <a:rPr lang="ja-JP" altLang="en-US" sz="1200" dirty="0" smtClean="0"/>
              <a:t>コロナ禍の関係で県外への移動が難しい為、同一県内の委員派遣となり、日程等の調整をお願いする場合もあります。早めに地区事務所へ申込をしてください。</a:t>
            </a:r>
          </a:p>
          <a:p>
            <a:pPr algn="l"/>
            <a:endParaRPr kumimoji="1" lang="en-US" altLang="ja-JP" sz="1200" dirty="0" smtClean="0"/>
          </a:p>
          <a:p>
            <a:pPr algn="l"/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58411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次に、クラブが法人カードとして申請できる ダイナース　クラブコーポレートカードについてご案内いたします。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5415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このカードは年会費無料で、クラブの今期と時期の会長・幹事・会計担当者等が所持できます。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カードを活用して各クラブの経費の支払いをカード決済に一元化していただくと、振込手数料がかからず、精算の合理化と処理の効率化が図れます。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1287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>
              <a:latin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</a:rPr>
              <a:t>クラブで支払う経費を一括で口座引き落とししていただければ、</a:t>
            </a:r>
          </a:p>
          <a:p>
            <a:r>
              <a:rPr lang="ja-JP" altLang="en-US" dirty="0" smtClean="0">
                <a:latin typeface="HG丸ｺﾞｼｯｸM-PRO" panose="020F0600000000000000" pitchFamily="50" charset="-128"/>
              </a:rPr>
              <a:t>決済金額の０</a:t>
            </a:r>
            <a:r>
              <a:rPr lang="en-US" altLang="ja-JP" dirty="0" smtClean="0">
                <a:latin typeface="HG丸ｺﾞｼｯｸM-PRO" panose="020F0600000000000000" pitchFamily="50" charset="-128"/>
              </a:rPr>
              <a:t>.</a:t>
            </a:r>
            <a:r>
              <a:rPr lang="ja-JP" altLang="en-US" dirty="0" smtClean="0">
                <a:latin typeface="HG丸ｺﾞｼｯｸM-PRO" panose="020F0600000000000000" pitchFamily="50" charset="-128"/>
              </a:rPr>
              <a:t>３％がクラブの負担などは無く、自動的にロータリー財団のポリオプラス基金に寄付されます。</a:t>
            </a:r>
            <a:endParaRPr lang="en-US" altLang="ja-JP" dirty="0" smtClean="0">
              <a:latin typeface="HG丸ｺﾞｼｯｸM-PRO" panose="020F0600000000000000" pitchFamily="50" charset="-128"/>
            </a:endParaRPr>
          </a:p>
          <a:p>
            <a:endParaRPr lang="ja-JP" altLang="en-US" dirty="0" smtClean="0">
              <a:latin typeface="HG丸ｺﾞｼｯｸM-PRO" panose="020F0600000000000000" pitchFamily="50" charset="-128"/>
            </a:endParaRPr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7BE7B56-5E1F-4843-ABF5-253049686947}" type="slidenum">
              <a: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/>
              <a:t>14</a:t>
            </a:fld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318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このページは年間のクラブ経費約９００万円をこのカードで決済したシミュレーションです。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この場合、約２万７千円が、ポリオプラス基金へ自動的に寄付されます。</a:t>
            </a:r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この機会にご検討いただき、是非申請をいただきますようお願いいたします。</a:t>
            </a:r>
          </a:p>
          <a:p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349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hangingPunct="0">
              <a:buNone/>
            </a:pPr>
            <a:r>
              <a:rPr lang="ja-JP" altLang="en-US" sz="1200" dirty="0" smtClean="0"/>
              <a:t>①新型コロナやポリオ等疫病を根絶するために</a:t>
            </a:r>
            <a:endParaRPr lang="en-US" altLang="ja-JP" sz="1200" dirty="0" smtClean="0"/>
          </a:p>
          <a:p>
            <a:pPr marL="0" indent="0" hangingPunct="0">
              <a:buNone/>
            </a:pPr>
            <a:r>
              <a:rPr lang="ja-JP" altLang="en-US" sz="1200" dirty="0" smtClean="0"/>
              <a:t>②災害を救援するために</a:t>
            </a:r>
            <a:endParaRPr lang="en-US" altLang="ja-JP" sz="1200" dirty="0" smtClean="0"/>
          </a:p>
          <a:p>
            <a:pPr marL="0" indent="0" hangingPunct="0">
              <a:buNone/>
            </a:pPr>
            <a:r>
              <a:rPr lang="ja-JP" altLang="en-US" sz="1200" dirty="0" smtClean="0"/>
              <a:t>③次世代を担う学生を支援するために</a:t>
            </a:r>
            <a:endParaRPr lang="en-US" altLang="ja-JP" sz="1200" dirty="0" smtClean="0"/>
          </a:p>
          <a:p>
            <a:pPr marL="0" indent="0" hangingPunct="0">
              <a:buNone/>
            </a:pPr>
            <a:endParaRPr lang="en-US" altLang="ja-JP" sz="1200" dirty="0" smtClean="0"/>
          </a:p>
          <a:p>
            <a:pPr marL="0" indent="0" hangingPunct="0">
              <a:buNone/>
            </a:pPr>
            <a:r>
              <a:rPr lang="ja-JP" altLang="en-US" sz="1200" dirty="0" smtClean="0"/>
              <a:t>ロータリー財団への寄付は「未来への投資」とご理解いただき、財団寄付へのご協力をお願い致します。</a:t>
            </a:r>
            <a:endParaRPr lang="ja-JP" altLang="ja-JP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0641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寄付をしていただいた会員個人への認証について説明します。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・会員個人への認証は主に</a:t>
            </a: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・①ポール・ハリス・フェロー</a:t>
            </a: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・②マルチプル・ポール・ハリス・フェロー</a:t>
            </a: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・③ベネファクター</a:t>
            </a: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・④メジャードナー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(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大口寄付者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)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の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4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つと少し敷居の高い</a:t>
            </a: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・⑤アーチ・クランフ・ソサエティー</a:t>
            </a: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・⑥レガシーソサエティの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2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つ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そして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・⑦ポール・ハリス・ソサエティーがあります。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246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①ポール・ハリス・フェローは、主に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年次基金、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ポリオプラス基金、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前年度より創設された災害救援基金に、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累計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1,000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ドル以上を寄付した会員個人に感謝を表すための認証です。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認証は、特別カバーの付いた認定状とピンの贈呈をもって行われます。 </a:t>
            </a:r>
          </a:p>
        </p:txBody>
      </p:sp>
    </p:spTree>
    <p:extLst>
      <p:ext uri="{BB962C8B-B14F-4D97-AF65-F5344CB8AC3E}">
        <p14:creationId xmlns:p14="http://schemas.microsoft.com/office/powerpoint/2010/main" val="335679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②累計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2,000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ドル以降を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マルチプル・ポール・ハリス・フェローといい、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累計９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,000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ドルを超える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8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回目まで認証されます。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マルチプル１回目のサファイヤ１石が入ったピンバッチから始まり、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以降８回目のルビー３石が入ったピンバッチが贈呈されます。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63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③ベネファクターは、恒久基金への寄付が累積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1,000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ドルに達した年度に認証される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1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度限りのプログラムです。</a:t>
            </a: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④メジャードナーは、寄付分類に関係なく累積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1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万ドル以上に達した年度に認証されるプログラムです。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・ここからは少し難しくなる認証です。</a:t>
            </a: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⑤アーチ・クランフ・ソサエティは、寄付分類に関係なく累積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25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万ドル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(2700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万円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)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以上寄付された方が認証されるプログラムです。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　 当地区では竹越パストガバナーが認証されておられました。</a:t>
            </a: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⑥レガシー・ソサエティは、恒久基金に１００万ドル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(1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億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1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千万円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)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以上寄付された方が認証されるプログラムです。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006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・ポール・ハリスソサエティは、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年次基金、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ポリオプラス基金、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災害救援基金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に毎年度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1,000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ドル以上を寄付すると宣言し、申請をされた会員個人を認証するプログラムです。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入会者には紋章型のピンが贈られます。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20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２０年７月現在 日本には９７４名のポール・ハリスソサエティ会員がおり、第２６３０地区には、２６名のポール・ハリスソサエティ会員がおられます。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・このセミナー参加者の中にもお見えになると思います。毎年度多額のご寄付をいただきありがとうございます。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634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クラブへの主な認証は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①正会員全員が、 年次基金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25 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ドル以上、一人当たりの平均寄額が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100 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ドルに達している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　「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Every Rotarian, Every Year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」クラブ。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②正会員全員が 、寄付分類に関わらず少なくとも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25 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ドル の寄付をして、一人当たり の平均寄付が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100 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ドルに達している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　１００％ロータリー財団寄付クラブ。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③正会員全員が、年度中に主に年次基金、ポリオプラス基金、災害救援基金へ合計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1,000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ドル以上を寄付した　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　１００％ポール・ハリス・ソサエティクラブ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④正会員全員がポール・ハリス・フェローを達成した年度、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1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回に限り認証される、１００％ポール・ハリス・フェロークラブ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⑤各地区内で、前年度の一人当たりの年次基金への平均寄付額が上位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3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位に入ったクラブに地区大会で感謝状とバナーが授与される</a:t>
            </a: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　年次基金一人当たりの寄付額上位３クラブ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cs typeface="+mn-cs"/>
            </a:endParaRP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の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5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つがあり、それぞれ感謝状とバナーが贈られます。皆様、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1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cs typeface="+mn-cs"/>
              </a:rPr>
              <a:t>度挑戦して下さい。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102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当委員会から各クラブへのお願いです。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296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cs typeface="+mn-cs"/>
              </a:rPr>
              <a:t>各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クラブがロータリー財団の補助金を活用する為に不可欠な合意文書である、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「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cs typeface="+mn-cs"/>
              </a:rPr>
              <a:t>クラブ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と地区との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cs typeface="+mn-cs"/>
              </a:rPr>
              <a:t>参加資格認定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の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cs typeface="+mn-cs"/>
              </a:rPr>
              <a:t>覚書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、通称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cs typeface="+mn-cs"/>
              </a:rPr>
              <a:t>MOU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cs typeface="+mn-cs"/>
              </a:rPr>
              <a:t>（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エムオーユー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cs typeface="+mn-cs"/>
              </a:rPr>
              <a:t>）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」</a:t>
            </a:r>
            <a:r>
              <a:rPr kumimoji="1" lang="ja-JP" altLang="en-US" sz="1200" kern="1200" dirty="0" err="1" smtClean="0">
                <a:solidFill>
                  <a:schemeClr val="tx1"/>
                </a:solidFill>
                <a:effectLst/>
                <a:cs typeface="+mn-cs"/>
              </a:rPr>
              <a:t>への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署名が必要です。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r>
              <a:rPr kumimoji="1" lang="en-US" altLang="ja-JP" dirty="0" smtClean="0"/>
              <a:t>MOU</a:t>
            </a:r>
            <a:r>
              <a:rPr kumimoji="1" lang="ja-JP" altLang="en-US" dirty="0" smtClean="0"/>
              <a:t>は、各区他部宛にメール配信してあります。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232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D598-0DC1-45EB-9224-FCEC32194EB3}" type="datetime1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9AF0-11B8-4022-87B8-A06825183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15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FD87-0562-4DB4-B93E-4CA38F7CE76A}" type="datetime1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9AF0-11B8-4022-87B8-A06825183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4646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0BF8-B4A0-4209-B414-C31FB27EFD63}" type="datetime1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9AF0-11B8-4022-87B8-A06825183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8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A0A7-E96A-B34A-9F40-5299E03330B9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69418" y="306391"/>
            <a:ext cx="7552800" cy="506413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rgbClr val="0099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20E72F2D-B2AC-6244-8A61-4DB2981BEBB5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71536" y="1663701"/>
            <a:ext cx="7954961" cy="3492500"/>
          </a:xfrm>
          <a:prstGeom prst="rect">
            <a:avLst/>
          </a:prstGeom>
        </p:spPr>
        <p:txBody>
          <a:bodyPr vert="horz"/>
          <a:lstStyle>
            <a:lvl1pPr>
              <a:defRPr sz="21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1589"/>
            <a:ext cx="685800" cy="6856412"/>
          </a:xfrm>
          <a:prstGeom prst="rect">
            <a:avLst/>
          </a:prstGeom>
          <a:solidFill>
            <a:srgbClr val="F7941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13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84251" y="924457"/>
            <a:ext cx="7437969" cy="1588"/>
          </a:xfrm>
          <a:prstGeom prst="line">
            <a:avLst/>
          </a:prstGeom>
          <a:ln w="50800" cap="flat" cmpd="sng" algn="ctr">
            <a:solidFill>
              <a:srgbClr val="F7941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8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E7C1-6E2F-4227-BC1B-4431FBB90F17}" type="datetime1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9AF0-11B8-4022-87B8-A06825183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2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1AAC-5EED-4461-9ED1-F4707875F4DE}" type="datetime1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9AF0-11B8-4022-87B8-A06825183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4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B2B6-E2A8-432F-A282-8A34C0348091}" type="datetime1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9AF0-11B8-4022-87B8-A06825183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68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807-6FEF-49CD-9AC0-1FB1DBFAFD99}" type="datetime1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9AF0-11B8-4022-87B8-A06825183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68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597-86F1-46CB-9CCD-6D18585D847B}" type="datetime1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9AF0-11B8-4022-87B8-A06825183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4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AA1-1ADC-4BFE-AB47-AF794070A735}" type="datetime1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9AF0-11B8-4022-87B8-A06825183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10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FD87-0562-4DB4-B93E-4CA38F7CE76A}" type="datetime1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9AF0-11B8-4022-87B8-A06825183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05338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405D-C314-4021-8EE5-E2D30CAAF8A7}" type="datetime1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9AF0-11B8-4022-87B8-A06825183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74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fld id="{2608FD87-0562-4DB4-B93E-4CA38F7CE76A}" type="datetime1">
              <a:rPr kumimoji="1" lang="ja-JP" altLang="en-US" smtClean="0"/>
              <a:pPr/>
              <a:t>2020/11/18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fld id="{D9BF9AF0-11B8-4022-87B8-A0682518330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404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HG丸ｺﾞｼｯｸM-PRO" panose="020F06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HG丸ｺﾞｼｯｸM-PRO" panose="020F06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HG丸ｺﾞｼｯｸM-PRO" panose="020F06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HG丸ｺﾞｼｯｸM-PRO" panose="020F06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HG丸ｺﾞｼｯｸM-PRO" panose="020F06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HG丸ｺﾞｼｯｸM-PRO" panose="020F06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00834" y="2471106"/>
            <a:ext cx="8192021" cy="1370644"/>
          </a:xfrm>
          <a:solidFill>
            <a:srgbClr val="0000FF"/>
          </a:solidFill>
        </p:spPr>
        <p:txBody>
          <a:bodyPr anchor="ctr">
            <a:no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HG丸ｺﾞｼｯｸM-PRO" panose="020F0600000000000000" pitchFamily="50" charset="-128"/>
              </a:rPr>
              <a:t>感謝の気持ちを表すための認証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1107161"/>
            <a:ext cx="2557915" cy="12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055" y="1067027"/>
            <a:ext cx="8402756" cy="2913157"/>
          </a:xfrm>
        </p:spPr>
        <p:txBody>
          <a:bodyPr>
            <a:noAutofit/>
          </a:bodyPr>
          <a:lstStyle/>
          <a:p>
            <a:pPr marL="264319" indent="-264319">
              <a:lnSpc>
                <a:spcPct val="100000"/>
              </a:lnSpc>
              <a:buNone/>
            </a:pPr>
            <a:r>
              <a:rPr lang="ja-JP" altLang="en-US" sz="2550" dirty="0"/>
              <a:t>　</a:t>
            </a:r>
            <a:r>
              <a:rPr lang="ja-JP" altLang="en-US" sz="2550" u="sng" dirty="0"/>
              <a:t>　　　　　　　　　　　</a:t>
            </a:r>
            <a:r>
              <a:rPr lang="ja-JP" altLang="en-US" sz="2550" dirty="0"/>
              <a:t>ロータリー・クラブを代表し、下記署名人は</a:t>
            </a:r>
            <a:r>
              <a:rPr lang="ja-JP" altLang="en-US" sz="2550" dirty="0" smtClean="0"/>
              <a:t>、</a:t>
            </a:r>
            <a:r>
              <a:rPr lang="ja-JP" altLang="en-US" sz="2550" u="sng" dirty="0" smtClean="0"/>
              <a:t>　</a:t>
            </a:r>
            <a:r>
              <a:rPr lang="en-US" altLang="ja-JP" sz="2550" u="sng" dirty="0" smtClean="0"/>
              <a:t>2021</a:t>
            </a:r>
            <a:r>
              <a:rPr lang="ja-JP" altLang="en-US" sz="2550" u="sng" dirty="0" smtClean="0"/>
              <a:t>－</a:t>
            </a:r>
            <a:r>
              <a:rPr lang="en-US" altLang="ja-JP" sz="2550" u="sng" dirty="0" smtClean="0"/>
              <a:t>2</a:t>
            </a:r>
            <a:r>
              <a:rPr lang="ja-JP" altLang="en-US" sz="2550" u="sng" dirty="0" smtClean="0"/>
              <a:t>２　</a:t>
            </a:r>
            <a:r>
              <a:rPr lang="ja-JP" altLang="en-US" sz="2550" dirty="0" smtClean="0"/>
              <a:t>ロータリー </a:t>
            </a:r>
            <a:r>
              <a:rPr lang="ja-JP" altLang="en-US" sz="2550" dirty="0"/>
              <a:t>年度、この覚書（</a:t>
            </a:r>
            <a:r>
              <a:rPr lang="en-US" altLang="ja-JP" sz="2550" dirty="0"/>
              <a:t>MOU</a:t>
            </a:r>
            <a:r>
              <a:rPr lang="ja-JP" altLang="en-US" sz="2550" dirty="0"/>
              <a:t>）に記載されたすべての条件と要件に従い、これらの要件に関してクラブの方針 や手続に変更や修正があった場合には、国際ロータリー第２６３０地区に通知することに同意する。</a:t>
            </a:r>
          </a:p>
          <a:p>
            <a:pPr marL="0" indent="200025">
              <a:buNone/>
            </a:pPr>
            <a:endParaRPr lang="ja-JP" altLang="en-US" sz="255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0" y="0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クラブ会長の署名</a:t>
            </a:r>
            <a:endParaRPr lang="ja-JP" altLang="en-US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15" y="4314574"/>
            <a:ext cx="8185436" cy="202964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正方形/長方形 1"/>
          <p:cNvSpPr/>
          <p:nvPr/>
        </p:nvSpPr>
        <p:spPr>
          <a:xfrm>
            <a:off x="2713043" y="4750845"/>
            <a:ext cx="744102" cy="209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574924" y="4750845"/>
            <a:ext cx="744102" cy="209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56598" y="4686369"/>
            <a:ext cx="2456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2021-22(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浦田Ｇ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62541" y="4686369"/>
            <a:ext cx="2456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2022-23(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高橋Ｇ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747934" y="4434266"/>
            <a:ext cx="702734" cy="252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8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57243" y="1083980"/>
            <a:ext cx="8429513" cy="5408260"/>
          </a:xfrm>
        </p:spPr>
        <p:txBody>
          <a:bodyPr anchor="t">
            <a:noAutofit/>
          </a:bodyPr>
          <a:lstStyle/>
          <a:p>
            <a:pPr marL="270272" indent="-1191" hangingPunct="0">
              <a:lnSpc>
                <a:spcPct val="120000"/>
              </a:lnSpc>
              <a:buNone/>
            </a:pPr>
            <a:r>
              <a:rPr lang="en-US" altLang="ja-JP" sz="3200" dirty="0"/>
              <a:t>11</a:t>
            </a:r>
            <a:r>
              <a:rPr lang="ja-JP" altLang="en-US" sz="3200" dirty="0"/>
              <a:t>月の</a:t>
            </a:r>
            <a:r>
              <a:rPr lang="en-US" altLang="ja-JP" sz="3200" dirty="0"/>
              <a:t>R</a:t>
            </a:r>
            <a:r>
              <a:rPr lang="ja-JP" altLang="en-US" sz="3200" dirty="0"/>
              <a:t>財団月間を中心にクラブからの要請を受けた場合は、卓話講師を派遣いたします。</a:t>
            </a:r>
            <a:endParaRPr lang="en-US" altLang="ja-JP" sz="3200" dirty="0"/>
          </a:p>
          <a:p>
            <a:pPr marL="270272" indent="-1191" hangingPunct="0">
              <a:lnSpc>
                <a:spcPct val="120000"/>
              </a:lnSpc>
              <a:buNone/>
            </a:pPr>
            <a:endParaRPr lang="ja-JP" altLang="en-US" sz="1000" dirty="0"/>
          </a:p>
          <a:p>
            <a:pPr marL="627063" indent="-355600" hangingPunct="0">
              <a:lnSpc>
                <a:spcPct val="120000"/>
              </a:lnSpc>
              <a:buNone/>
            </a:pPr>
            <a:r>
              <a:rPr lang="en-US" altLang="ja-JP" sz="3200" dirty="0"/>
              <a:t>※</a:t>
            </a:r>
            <a:r>
              <a:rPr lang="ja-JP" altLang="en-US" sz="3200" dirty="0"/>
              <a:t>コロナ禍の関係で県外への移動が難しい為、同一県内の委員派遣となり、日程等の調整をお願いする場合もあります。早めに地区事務所へ申込をしてください。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0" y="0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卓話者の派遣調整</a:t>
            </a:r>
          </a:p>
        </p:txBody>
      </p:sp>
    </p:spTree>
    <p:extLst>
      <p:ext uri="{BB962C8B-B14F-4D97-AF65-F5344CB8AC3E}">
        <p14:creationId xmlns:p14="http://schemas.microsoft.com/office/powerpoint/2010/main" val="42455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00833" y="2458043"/>
            <a:ext cx="8192021" cy="1370644"/>
          </a:xfrm>
          <a:solidFill>
            <a:srgbClr val="0000FF"/>
          </a:solidFill>
        </p:spPr>
        <p:txBody>
          <a:bodyPr anchor="ctr">
            <a:no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</a:rPr>
              <a:t>クラブで使用</a:t>
            </a:r>
            <a:r>
              <a:rPr lang="ja-JP" altLang="en-US" sz="3600" b="1" dirty="0" smtClean="0">
                <a:solidFill>
                  <a:schemeClr val="bg1"/>
                </a:solidFill>
              </a:rPr>
              <a:t>できるクレジットカード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1107161"/>
            <a:ext cx="2557915" cy="12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48869"/>
            <a:ext cx="2278158" cy="179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88" y="940526"/>
            <a:ext cx="6703512" cy="5407897"/>
          </a:xfrm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352697" y="1923338"/>
            <a:ext cx="2087791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9pPr>
          </a:lstStyle>
          <a:p>
            <a:pPr>
              <a:buNone/>
            </a:pPr>
            <a:r>
              <a:rPr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今期及び時期の</a:t>
            </a:r>
            <a:endParaRPr lang="en-US" altLang="ja-JP" sz="1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r>
              <a:rPr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zh-TW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会長</a:t>
            </a:r>
            <a:endParaRPr lang="en-US" altLang="zh-TW" sz="1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r>
              <a:rPr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会長工</a:t>
            </a:r>
            <a:r>
              <a:rPr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レク</a:t>
            </a:r>
            <a:r>
              <a:rPr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卜</a:t>
            </a:r>
            <a:endParaRPr lang="en-US" altLang="zh-TW" sz="1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r>
              <a:rPr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幹事</a:t>
            </a:r>
            <a:endParaRPr lang="en-US" altLang="ja-JP" sz="1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r>
              <a:rPr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zh-TW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会計</a:t>
            </a:r>
            <a:endParaRPr lang="en-US" altLang="zh-TW" sz="1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r>
              <a:rPr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理事</a:t>
            </a:r>
            <a:endParaRPr lang="en-US" altLang="ja-JP" sz="1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r>
              <a:rPr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</a:t>
            </a: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192724" y="1554006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9pPr>
          </a:lstStyle>
          <a:p>
            <a:pPr>
              <a:buNone/>
            </a:pPr>
            <a:r>
              <a:rPr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入会資格</a:t>
            </a:r>
            <a:endParaRPr lang="ja-JP" altLang="en-US" sz="1800" dirty="0">
              <a:solidFill>
                <a:schemeClr val="tx1"/>
              </a:solidFill>
              <a:latin typeface="ARゴシック体M" panose="020B0609000000000000" pitchFamily="49" charset="-128"/>
              <a:ea typeface="ARゴシック体M" panose="020B0609000000000000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0" y="-7233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 ダイナースクラブコーポレートカードのご案内</a:t>
            </a:r>
          </a:p>
        </p:txBody>
      </p:sp>
      <p:pic>
        <p:nvPicPr>
          <p:cNvPr id="1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8" y="6348423"/>
            <a:ext cx="2154571" cy="4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上矢印 34"/>
          <p:cNvSpPr/>
          <p:nvPr/>
        </p:nvSpPr>
        <p:spPr>
          <a:xfrm>
            <a:off x="5843720" y="2172073"/>
            <a:ext cx="1109576" cy="2955254"/>
          </a:xfrm>
          <a:prstGeom prst="up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defRPr/>
            </a:pPr>
            <a:r>
              <a:rPr lang="ja-JP" altLang="en-US" sz="13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決済金額の０・３％が自動的に</a:t>
            </a:r>
            <a:endParaRPr lang="en-US" altLang="ja-JP" sz="135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lang="ja-JP" altLang="en-US" sz="13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ポリオプラス基金へ寄付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1434007" y="1312242"/>
            <a:ext cx="3239298" cy="3182183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3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90239" y="3478392"/>
            <a:ext cx="1079897" cy="30008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defRPr/>
            </a:pPr>
            <a:r>
              <a:rPr lang="ja-JP" altLang="en-US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カード決済</a:t>
            </a:r>
          </a:p>
        </p:txBody>
      </p:sp>
      <p:sp>
        <p:nvSpPr>
          <p:cNvPr id="18" name="円/楕円 17"/>
          <p:cNvSpPr/>
          <p:nvPr/>
        </p:nvSpPr>
        <p:spPr bwMode="auto">
          <a:xfrm>
            <a:off x="3070136" y="1748977"/>
            <a:ext cx="2984181" cy="2830163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r>
              <a:rPr lang="ja-JP" altLang="en-US" sz="13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地区大会、</a:t>
            </a:r>
            <a:r>
              <a:rPr lang="en-US" altLang="ja-JP" sz="13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IM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altLang="ja-JP" sz="13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RI</a:t>
            </a:r>
            <a:r>
              <a:rPr lang="ja-JP" altLang="en-US" sz="13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本部への支払い</a:t>
            </a:r>
            <a:endParaRPr lang="en-US" altLang="ja-JP" sz="135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ja-JP" altLang="en-US" sz="13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オンライン財団寄付</a:t>
            </a:r>
            <a:endParaRPr lang="en-US" altLang="ja-JP" sz="135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en-US" altLang="ja-JP" sz="13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Rotary</a:t>
            </a:r>
            <a:r>
              <a:rPr lang="ja-JP" altLang="en-US" sz="13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関連商品購入</a:t>
            </a:r>
            <a:endParaRPr lang="en-US" altLang="ja-JP" sz="135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ja-JP" altLang="en-US" sz="13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クラブ旅行</a:t>
            </a:r>
            <a:endParaRPr lang="en-US" altLang="ja-JP" sz="135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ja-JP" altLang="en-US" sz="13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国際大会、例会場費</a:t>
            </a:r>
            <a:endParaRPr lang="en-US" altLang="ja-JP" sz="135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ja-JP" altLang="en-US" sz="13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クラブ会合代金</a:t>
            </a:r>
            <a:endParaRPr lang="en-US" altLang="ja-JP" sz="135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ja-JP" altLang="en-US" sz="13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事務所経費他</a:t>
            </a:r>
            <a:endParaRPr lang="en-US" altLang="ja-JP" sz="135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上矢印 28"/>
          <p:cNvSpPr/>
          <p:nvPr/>
        </p:nvSpPr>
        <p:spPr>
          <a:xfrm rot="19054969">
            <a:off x="5253282" y="4236232"/>
            <a:ext cx="515069" cy="1292816"/>
          </a:xfrm>
          <a:prstGeom prst="upArrow">
            <a:avLst>
              <a:gd name="adj1" fmla="val 57346"/>
              <a:gd name="adj2" fmla="val 5000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ja-JP" altLang="en-US" sz="135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代金の支払い</a:t>
            </a: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6075502" y="5220071"/>
            <a:ext cx="2427629" cy="600164"/>
          </a:xfrm>
          <a:prstGeom prst="rect">
            <a:avLst/>
          </a:prstGeom>
          <a:solidFill>
            <a:srgbClr val="FFD6F0"/>
          </a:solidFill>
          <a:ln w="9525">
            <a:solidFill>
              <a:srgbClr val="496B4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ja-JP" altLang="en-US" sz="165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ダイナース ロータリー　クラブ カード</a:t>
            </a:r>
          </a:p>
        </p:txBody>
      </p:sp>
      <p:sp>
        <p:nvSpPr>
          <p:cNvPr id="37" name="テキスト ボックス 36"/>
          <p:cNvSpPr txBox="1"/>
          <p:nvPr/>
        </p:nvSpPr>
        <p:spPr bwMode="auto">
          <a:xfrm>
            <a:off x="5440223" y="1628173"/>
            <a:ext cx="2286000" cy="5078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defRPr/>
            </a:pPr>
            <a:r>
              <a:rPr lang="ja-JP" altLang="en-US" sz="1350" b="1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国際ロータリーの</a:t>
            </a:r>
            <a:endParaRPr lang="en-US" altLang="ja-JP" sz="1350" b="1" dirty="0">
              <a:solidFill>
                <a:srgbClr val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ja-JP" altLang="en-US" sz="1350" b="1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ロータリー財団</a:t>
            </a:r>
            <a:endParaRPr lang="ja-JP" altLang="en-US" sz="135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 rot="1571685">
            <a:off x="3102094" y="4671619"/>
            <a:ext cx="2395640" cy="54006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口座引き落とし</a:t>
            </a:r>
          </a:p>
        </p:txBody>
      </p:sp>
      <p:grpSp>
        <p:nvGrpSpPr>
          <p:cNvPr id="24596" name="グループ化 42"/>
          <p:cNvGrpSpPr>
            <a:grpSpLocks/>
          </p:cNvGrpSpPr>
          <p:nvPr/>
        </p:nvGrpSpPr>
        <p:grpSpPr bwMode="auto">
          <a:xfrm rot="20657822">
            <a:off x="7031887" y="2165950"/>
            <a:ext cx="1075071" cy="2955251"/>
            <a:chOff x="7580871" y="2427407"/>
            <a:chExt cx="1078357" cy="2643530"/>
          </a:xfrm>
        </p:grpSpPr>
        <p:pic>
          <p:nvPicPr>
            <p:cNvPr id="41" name="図 40" descr="handshake1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636784">
              <a:off x="6798285" y="3209993"/>
              <a:ext cx="2643530" cy="1078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</p:spPr>
        </p:pic>
        <p:sp>
          <p:nvSpPr>
            <p:cNvPr id="28" name="テキスト ボックス 27"/>
            <p:cNvSpPr txBox="1">
              <a:spLocks noChangeArrowheads="1"/>
            </p:cNvSpPr>
            <p:nvPr/>
          </p:nvSpPr>
          <p:spPr bwMode="auto">
            <a:xfrm rot="942178">
              <a:off x="7700368" y="3478708"/>
              <a:ext cx="551276" cy="49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>
                <a:defRPr/>
              </a:pPr>
              <a:r>
                <a:rPr lang="ja-JP" alt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提携</a:t>
              </a:r>
            </a:p>
          </p:txBody>
        </p:sp>
      </p:grpSp>
      <p:sp>
        <p:nvSpPr>
          <p:cNvPr id="24598" name="TextBox 30"/>
          <p:cNvSpPr txBox="1">
            <a:spLocks noChangeArrowheads="1"/>
          </p:cNvSpPr>
          <p:nvPr/>
        </p:nvSpPr>
        <p:spPr bwMode="auto">
          <a:xfrm>
            <a:off x="2279688" y="1723346"/>
            <a:ext cx="15696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>
                <a:solidFill>
                  <a:schemeClr val="tx2"/>
                </a:solidFill>
                <a:latin typeface="Franklin Gothic Book" panose="020B0503020102020204" pitchFamily="34" charset="0"/>
                <a:ea typeface="HGｺﾞｼｯｸE" panose="020B0909000000000000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5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クラブ会長・幹事</a:t>
            </a:r>
            <a:endParaRPr lang="en-US" altLang="ja-JP" sz="135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5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・会計担当者等</a:t>
            </a:r>
            <a:endParaRPr lang="ja-JP" altLang="en-US" sz="135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4599" name="Picture 14" descr="ダイナースカード写真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26" y="2503984"/>
            <a:ext cx="1420600" cy="78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-1" y="-23197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カードの活用イメージ</a:t>
            </a:r>
          </a:p>
        </p:txBody>
      </p:sp>
      <p:pic>
        <p:nvPicPr>
          <p:cNvPr id="2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48869"/>
            <a:ext cx="2278158" cy="179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8" y="6348423"/>
            <a:ext cx="2154571" cy="4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5313"/>
            <a:ext cx="9144002" cy="5762802"/>
          </a:xfrm>
        </p:spPr>
      </p:pic>
      <p:pic>
        <p:nvPicPr>
          <p:cNvPr id="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55" y="6541178"/>
            <a:ext cx="169164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1" y="0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カードの活用のポリオプラス基金寄付シミュレーション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86176" y="1478374"/>
            <a:ext cx="2115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lang="ja-JP" altLang="en-US" sz="2200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２７</a:t>
            </a:r>
            <a:r>
              <a:rPr lang="en-US" altLang="ja-JP" sz="2200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,</a:t>
            </a:r>
            <a:r>
              <a:rPr lang="ja-JP" altLang="en-US" sz="2200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４００</a:t>
            </a:r>
            <a:r>
              <a:rPr lang="ja-JP" altLang="en-US" sz="2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円分</a:t>
            </a:r>
          </a:p>
        </p:txBody>
      </p:sp>
    </p:spTree>
    <p:extLst>
      <p:ext uri="{BB962C8B-B14F-4D97-AF65-F5344CB8AC3E}">
        <p14:creationId xmlns:p14="http://schemas.microsoft.com/office/powerpoint/2010/main" val="32479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3603" y="1199849"/>
            <a:ext cx="8759768" cy="5253202"/>
          </a:xfrm>
        </p:spPr>
        <p:txBody>
          <a:bodyPr anchor="t">
            <a:noAutofit/>
          </a:bodyPr>
          <a:lstStyle/>
          <a:p>
            <a:pPr marL="0" indent="0" hangingPunct="0">
              <a:buNone/>
            </a:pPr>
            <a:r>
              <a:rPr lang="ja-JP" altLang="en-US" sz="3200" dirty="0"/>
              <a:t>①新型コロナやポリオ等疫病を根絶するために</a:t>
            </a:r>
            <a:endParaRPr lang="en-US" altLang="ja-JP" sz="3200" dirty="0"/>
          </a:p>
          <a:p>
            <a:pPr marL="0" indent="0" hangingPunct="0">
              <a:buNone/>
            </a:pPr>
            <a:r>
              <a:rPr lang="ja-JP" altLang="en-US" sz="3200" dirty="0"/>
              <a:t>②災害を救援するために</a:t>
            </a:r>
            <a:endParaRPr lang="en-US" altLang="ja-JP" sz="3200" dirty="0"/>
          </a:p>
          <a:p>
            <a:pPr marL="0" indent="0" hangingPunct="0">
              <a:buNone/>
            </a:pPr>
            <a:r>
              <a:rPr lang="ja-JP" altLang="en-US" sz="3200" dirty="0"/>
              <a:t>③次世代を担う学生を支援するために</a:t>
            </a:r>
            <a:endParaRPr lang="en-US" altLang="ja-JP" sz="3200" dirty="0"/>
          </a:p>
          <a:p>
            <a:pPr marL="0" indent="0" hangingPunct="0">
              <a:buNone/>
            </a:pPr>
            <a:endParaRPr lang="en-US" altLang="ja-JP" sz="900" dirty="0"/>
          </a:p>
          <a:p>
            <a:pPr marL="66675" indent="403622" hangingPunct="0">
              <a:buNone/>
            </a:pPr>
            <a:r>
              <a:rPr lang="ja-JP" altLang="en-US" sz="4400" dirty="0"/>
              <a:t>ロータリー財団への寄付</a:t>
            </a:r>
            <a:r>
              <a:rPr lang="ja-JP" altLang="en-US" sz="4400" dirty="0" smtClean="0"/>
              <a:t>は</a:t>
            </a:r>
            <a:endParaRPr lang="en-US" altLang="ja-JP" sz="4400" dirty="0" smtClean="0"/>
          </a:p>
          <a:p>
            <a:pPr marL="66675" indent="403622" hangingPunct="0">
              <a:buNone/>
            </a:pPr>
            <a:r>
              <a:rPr lang="ja-JP" alt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ja-JP" alt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未来への投資</a:t>
            </a:r>
            <a:r>
              <a:rPr lang="ja-JP" alt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en-US" altLang="ja-JP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4500" indent="25400" hangingPunct="0">
              <a:buNone/>
            </a:pPr>
            <a:r>
              <a:rPr lang="ja-JP" altLang="en-US" sz="4400" dirty="0" smtClean="0"/>
              <a:t>とご理解いただき、ご協力</a:t>
            </a:r>
            <a:r>
              <a:rPr lang="ja-JP" altLang="en-US" sz="4400" dirty="0"/>
              <a:t>をお願い致します。</a:t>
            </a:r>
            <a:endParaRPr lang="ja-JP" altLang="ja-JP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0" y="0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ロータリー財団の寄付</a:t>
            </a:r>
            <a:r>
              <a:rPr lang="ja-JP" altLang="en-US" sz="30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</a:t>
            </a:r>
            <a:r>
              <a:rPr lang="ja-JP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未来への投資</a:t>
            </a:r>
          </a:p>
        </p:txBody>
      </p:sp>
    </p:spTree>
    <p:extLst>
      <p:ext uri="{BB962C8B-B14F-4D97-AF65-F5344CB8AC3E}">
        <p14:creationId xmlns:p14="http://schemas.microsoft.com/office/powerpoint/2010/main" val="33273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686355" y="1206233"/>
            <a:ext cx="7804501" cy="4143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ja-JP" altLang="en-US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①ポール・</a:t>
            </a:r>
            <a:r>
              <a:rPr lang="ja-JP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ハリス</a:t>
            </a:r>
            <a:r>
              <a:rPr lang="en-US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フェロー　</a:t>
            </a:r>
            <a:r>
              <a:rPr lang="en-US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マルチプル・ポール</a:t>
            </a:r>
            <a:r>
              <a:rPr lang="ja-JP" altLang="en-US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・ハリス </a:t>
            </a:r>
            <a:r>
              <a:rPr lang="ja-JP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フェロー</a:t>
            </a:r>
          </a:p>
          <a:p>
            <a:pPr>
              <a:lnSpc>
                <a:spcPts val="4600"/>
              </a:lnSpc>
            </a:pPr>
            <a:r>
              <a:rPr lang="ja-JP" altLang="en-US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ja-JP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ベネファクター</a:t>
            </a:r>
          </a:p>
          <a:p>
            <a:pPr>
              <a:lnSpc>
                <a:spcPts val="4600"/>
              </a:lnSpc>
            </a:pPr>
            <a:r>
              <a:rPr lang="ja-JP" altLang="en-US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④メジャードナー</a:t>
            </a:r>
            <a:r>
              <a:rPr lang="en-US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大口寄付者</a:t>
            </a:r>
            <a:r>
              <a:rPr lang="en-US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ja-JP" sz="3200" dirty="0">
              <a:ln w="0"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600"/>
              </a:lnSpc>
            </a:pPr>
            <a:r>
              <a:rPr lang="ja-JP" altLang="en-US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</a:t>
            </a:r>
            <a:r>
              <a:rPr lang="ja-JP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アーチ・クランフ</a:t>
            </a:r>
            <a:r>
              <a:rPr lang="en-US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ソサエティー</a:t>
            </a:r>
          </a:p>
          <a:p>
            <a:pPr>
              <a:lnSpc>
                <a:spcPts val="4600"/>
              </a:lnSpc>
            </a:pPr>
            <a:r>
              <a:rPr lang="ja-JP" altLang="en-US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⑥レガシーソ サエティ</a:t>
            </a:r>
            <a:endParaRPr lang="en-US" altLang="ja-JP" sz="3200" dirty="0">
              <a:ln w="0"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600"/>
              </a:lnSpc>
            </a:pPr>
            <a:r>
              <a:rPr lang="ja-JP" altLang="en-US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</a:t>
            </a:r>
            <a:r>
              <a:rPr lang="ja-JP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ポール</a:t>
            </a:r>
            <a:r>
              <a:rPr lang="ja-JP" altLang="en-US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ハリス</a:t>
            </a:r>
            <a:r>
              <a:rPr lang="ja-JP" altLang="en-US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32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ソサエティー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0779" y="5759233"/>
            <a:ext cx="8842442" cy="41549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2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寄付への感謝→認証となり、ピン・認定状・バナー等が送られます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0" y="0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感謝の意を表すため</a:t>
            </a:r>
            <a:r>
              <a:rPr lang="ja-JP" altLang="en-US" sz="2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の個人への主な認証</a:t>
            </a:r>
            <a:endParaRPr lang="ja-JP" altLang="en-US" sz="2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9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82881" y="839204"/>
            <a:ext cx="8438606" cy="1467435"/>
          </a:xfrm>
        </p:spPr>
        <p:txBody>
          <a:bodyPr anchor="t" anchorCtr="0">
            <a:noAutofit/>
          </a:bodyPr>
          <a:lstStyle/>
          <a:p>
            <a:pPr marL="336947" indent="0" algn="just">
              <a:lnSpc>
                <a:spcPct val="100000"/>
              </a:lnSpc>
              <a:buNone/>
            </a:pPr>
            <a:r>
              <a:rPr lang="ja-JP" altLang="en-US" sz="2400" dirty="0">
                <a:latin typeface="HG丸ｺﾞｼｯｸM-PRO" panose="020F0600000000000000" pitchFamily="50" charset="-128"/>
              </a:rPr>
              <a:t>ポール・ハリス・フェローは、年次基金、ポリオプラス基金、災害救援基金等に累計</a:t>
            </a:r>
            <a:r>
              <a:rPr lang="en-US" altLang="ja-JP" sz="2400" dirty="0">
                <a:latin typeface="HG丸ｺﾞｼｯｸM-PRO" panose="020F0600000000000000" pitchFamily="50" charset="-128"/>
              </a:rPr>
              <a:t>1,000</a:t>
            </a:r>
            <a:r>
              <a:rPr lang="ja-JP" altLang="en-US" sz="2400" dirty="0">
                <a:latin typeface="HG丸ｺﾞｼｯｸM-PRO" panose="020F0600000000000000" pitchFamily="50" charset="-128"/>
              </a:rPr>
              <a:t>ドル以上を寄付した個人に感謝を表すための認証です。認証は、特別カバーの付いた認定状とピンの贈呈をもって行われます。 </a:t>
            </a:r>
            <a:endParaRPr lang="en-US" altLang="ja-JP" sz="2400" dirty="0">
              <a:latin typeface="HG丸ｺﾞｼｯｸM-PRO" panose="020F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0" y="0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①ポール・ハリス・フェロー</a:t>
            </a:r>
          </a:p>
        </p:txBody>
      </p:sp>
      <p:pic>
        <p:nvPicPr>
          <p:cNvPr id="8" name="コンテンツ プレースホルダー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529709"/>
            <a:ext cx="6038140" cy="427056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647470" y="2442754"/>
            <a:ext cx="6400801" cy="43444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 dirty="0"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3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81773" y="1167100"/>
            <a:ext cx="8287907" cy="1336071"/>
          </a:xfrm>
        </p:spPr>
        <p:txBody>
          <a:bodyPr anchor="t" anchorCtr="0">
            <a:normAutofit/>
          </a:bodyPr>
          <a:lstStyle/>
          <a:p>
            <a:pPr marL="0" lvl="1" indent="0" algn="just">
              <a:lnSpc>
                <a:spcPct val="100000"/>
              </a:lnSpc>
              <a:buNone/>
            </a:pPr>
            <a:r>
              <a:rPr lang="ja-JP" altLang="en-US" sz="2700" dirty="0">
                <a:latin typeface="HG丸ｺﾞｼｯｸM-PRO" panose="020F0600000000000000" pitchFamily="50" charset="-128"/>
              </a:rPr>
              <a:t>累計</a:t>
            </a:r>
            <a:r>
              <a:rPr lang="en-US" altLang="ja-JP" sz="2700" dirty="0">
                <a:latin typeface="HG丸ｺﾞｼｯｸM-PRO" panose="020F0600000000000000" pitchFamily="50" charset="-128"/>
              </a:rPr>
              <a:t>2,000</a:t>
            </a:r>
            <a:r>
              <a:rPr lang="ja-JP" altLang="en-US" sz="2700" dirty="0">
                <a:latin typeface="HG丸ｺﾞｼｯｸM-PRO" panose="020F0600000000000000" pitchFamily="50" charset="-128"/>
              </a:rPr>
              <a:t>ドル以降をマルチプル・ポール・ハリス・フェローといい、</a:t>
            </a:r>
            <a:r>
              <a:rPr lang="ja-JP" altLang="en-US" sz="2700" dirty="0" smtClean="0">
                <a:latin typeface="HG丸ｺﾞｼｯｸM-PRO" panose="020F0600000000000000" pitchFamily="50" charset="-128"/>
              </a:rPr>
              <a:t>累計９</a:t>
            </a:r>
            <a:r>
              <a:rPr lang="en-US" altLang="ja-JP" sz="2700" dirty="0" smtClean="0">
                <a:latin typeface="HG丸ｺﾞｼｯｸM-PRO" panose="020F0600000000000000" pitchFamily="50" charset="-128"/>
              </a:rPr>
              <a:t>,000</a:t>
            </a:r>
            <a:r>
              <a:rPr lang="ja-JP" altLang="en-US" sz="2700" dirty="0">
                <a:latin typeface="HG丸ｺﾞｼｯｸM-PRO" panose="020F0600000000000000" pitchFamily="50" charset="-128"/>
              </a:rPr>
              <a:t>ドルを超える</a:t>
            </a:r>
            <a:r>
              <a:rPr lang="en-US" altLang="ja-JP" sz="2700" dirty="0">
                <a:latin typeface="HG丸ｺﾞｼｯｸM-PRO" panose="020F0600000000000000" pitchFamily="50" charset="-128"/>
              </a:rPr>
              <a:t>8</a:t>
            </a:r>
            <a:r>
              <a:rPr lang="ja-JP" altLang="en-US" sz="2700" dirty="0">
                <a:latin typeface="HG丸ｺﾞｼｯｸM-PRO" panose="020F0600000000000000" pitchFamily="50" charset="-128"/>
              </a:rPr>
              <a:t>回目まで認証されます。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0" y="0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②マルチプル・ポール・ハリス・フェロー 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2</a:t>
            </a:r>
            <a:r>
              <a:rPr lang="ja-JP" altLang="en-US" sz="2000" dirty="0">
                <a:ea typeface="HG丸ｺﾞｼｯｸM-PRO" panose="020F0600000000000000" pitchFamily="50" charset="-128"/>
              </a:rPr>
              <a:t>回目以降～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8</a:t>
            </a:r>
            <a:r>
              <a:rPr lang="ja-JP" altLang="en-US" sz="2000" dirty="0">
                <a:ea typeface="HG丸ｺﾞｼｯｸM-PRO" panose="020F0600000000000000" pitchFamily="50" charset="-128"/>
              </a:rPr>
              <a:t>回迄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0" y="3043646"/>
            <a:ext cx="7129745" cy="29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00870" y="971550"/>
            <a:ext cx="6800822" cy="4932861"/>
          </a:xfrm>
        </p:spPr>
        <p:txBody>
          <a:bodyPr anchor="t">
            <a:noAutofit/>
          </a:bodyPr>
          <a:lstStyle/>
          <a:p>
            <a:pPr marL="2218135" lvl="1" indent="-1949054" algn="just">
              <a:lnSpc>
                <a:spcPct val="100000"/>
              </a:lnSpc>
              <a:buNone/>
            </a:pPr>
            <a:r>
              <a:rPr lang="en-US" altLang="ja-JP" b="1" dirty="0" smtClean="0">
                <a:solidFill>
                  <a:srgbClr val="00B0F0"/>
                </a:solidFill>
                <a:latin typeface="HG丸ｺﾞｼｯｸM-PRO" panose="020F0600000000000000" pitchFamily="50" charset="-128"/>
              </a:rPr>
              <a:t>※</a:t>
            </a:r>
            <a:r>
              <a:rPr lang="ja-JP" altLang="en-US" b="1" dirty="0" smtClean="0">
                <a:solidFill>
                  <a:srgbClr val="00B0F0"/>
                </a:solidFill>
                <a:latin typeface="HG丸ｺﾞｼｯｸM-PRO" panose="020F0600000000000000" pitchFamily="50" charset="-128"/>
              </a:rPr>
              <a:t>認証状と</a:t>
            </a:r>
            <a:r>
              <a:rPr lang="ja-JP" altLang="en-US" b="1" dirty="0">
                <a:solidFill>
                  <a:srgbClr val="00B0F0"/>
                </a:solidFill>
                <a:latin typeface="HG丸ｺﾞｼｯｸM-PRO" panose="020F0600000000000000" pitchFamily="50" charset="-128"/>
              </a:rPr>
              <a:t>特別な</a:t>
            </a:r>
            <a:r>
              <a:rPr lang="ja-JP" altLang="en-US" b="1" dirty="0" smtClean="0">
                <a:solidFill>
                  <a:srgbClr val="00B0F0"/>
                </a:solidFill>
                <a:latin typeface="HG丸ｺﾞｼｯｸM-PRO" panose="020F0600000000000000" pitchFamily="50" charset="-128"/>
              </a:rPr>
              <a:t>認証品</a:t>
            </a:r>
            <a:r>
              <a:rPr lang="ja-JP" altLang="en-US" b="1" dirty="0">
                <a:solidFill>
                  <a:srgbClr val="00B0F0"/>
                </a:solidFill>
                <a:latin typeface="HG丸ｺﾞｼｯｸM-PRO" panose="020F0600000000000000" pitchFamily="50" charset="-128"/>
              </a:rPr>
              <a:t>が贈られます</a:t>
            </a:r>
            <a:r>
              <a:rPr lang="ja-JP" altLang="en-US" b="1" dirty="0" smtClean="0">
                <a:solidFill>
                  <a:srgbClr val="00B0F0"/>
                </a:solidFill>
                <a:latin typeface="HG丸ｺﾞｼｯｸM-PRO" panose="020F0600000000000000" pitchFamily="50" charset="-128"/>
              </a:rPr>
              <a:t>。</a:t>
            </a:r>
            <a:endParaRPr lang="en-US" altLang="ja-JP" b="1" dirty="0" smtClean="0">
              <a:solidFill>
                <a:srgbClr val="00B0F0"/>
              </a:solidFill>
              <a:latin typeface="HG丸ｺﾞｼｯｸM-PRO" panose="020F0600000000000000" pitchFamily="50" charset="-128"/>
            </a:endParaRPr>
          </a:p>
          <a:p>
            <a:pPr marL="2218135" lvl="1" indent="-1949054" algn="just">
              <a:lnSpc>
                <a:spcPct val="100000"/>
              </a:lnSpc>
              <a:buNone/>
            </a:pPr>
            <a:r>
              <a:rPr lang="ja-JP" altLang="en-US" b="1" dirty="0" smtClean="0">
                <a:latin typeface="HG丸ｺﾞｼｯｸM-PRO" panose="020F0600000000000000" pitchFamily="50" charset="-128"/>
              </a:rPr>
              <a:t>③ベネファクター</a:t>
            </a:r>
            <a:endParaRPr lang="en-US" altLang="ja-JP" b="1" dirty="0">
              <a:latin typeface="HG丸ｺﾞｼｯｸM-PRO" panose="020F0600000000000000" pitchFamily="50" charset="-128"/>
            </a:endParaRPr>
          </a:p>
          <a:p>
            <a:pPr marL="2218135" lvl="1" indent="-1812131" algn="just">
              <a:lnSpc>
                <a:spcPct val="100000"/>
              </a:lnSpc>
              <a:buNone/>
            </a:pPr>
            <a:r>
              <a:rPr lang="ja-JP" altLang="en-US" dirty="0">
                <a:latin typeface="HG丸ｺﾞｼｯｸM-PRO" panose="020F0600000000000000" pitchFamily="50" charset="-128"/>
              </a:rPr>
              <a:t>　　恒久基金寄付に</a:t>
            </a:r>
            <a:r>
              <a:rPr lang="en-US" altLang="ja-JP" dirty="0">
                <a:latin typeface="HG丸ｺﾞｼｯｸM-PRO" panose="020F0600000000000000" pitchFamily="50" charset="-128"/>
              </a:rPr>
              <a:t>1,000</a:t>
            </a:r>
            <a:r>
              <a:rPr lang="ja-JP" altLang="en-US" dirty="0">
                <a:latin typeface="HG丸ｺﾞｼｯｸM-PRO" panose="020F0600000000000000" pitchFamily="50" charset="-128"/>
              </a:rPr>
              <a:t>ドル以上</a:t>
            </a:r>
            <a:endParaRPr lang="en-US" altLang="ja-JP" dirty="0">
              <a:latin typeface="HG丸ｺﾞｼｯｸM-PRO" panose="020F0600000000000000" pitchFamily="50" charset="-128"/>
            </a:endParaRPr>
          </a:p>
          <a:p>
            <a:pPr marL="2218135" lvl="1" indent="-1812131" algn="just">
              <a:lnSpc>
                <a:spcPct val="100000"/>
              </a:lnSpc>
              <a:buNone/>
            </a:pPr>
            <a:r>
              <a:rPr lang="ja-JP" altLang="en-US" dirty="0">
                <a:latin typeface="HG丸ｺﾞｼｯｸM-PRO" panose="020F0600000000000000" pitchFamily="50" charset="-128"/>
              </a:rPr>
              <a:t>　　</a:t>
            </a:r>
            <a:r>
              <a:rPr lang="en-US" altLang="ja-JP" dirty="0">
                <a:latin typeface="HG丸ｺﾞｼｯｸM-PRO" panose="020F0600000000000000" pitchFamily="50" charset="-128"/>
              </a:rPr>
              <a:t>※</a:t>
            </a:r>
            <a:r>
              <a:rPr lang="ja-JP" altLang="en-US" dirty="0">
                <a:latin typeface="HG丸ｺﾞｼｯｸM-PRO" panose="020F0600000000000000" pitchFamily="50" charset="-128"/>
              </a:rPr>
              <a:t>累積</a:t>
            </a:r>
            <a:r>
              <a:rPr lang="en-US" altLang="ja-JP" dirty="0">
                <a:latin typeface="HG丸ｺﾞｼｯｸM-PRO" panose="020F0600000000000000" pitchFamily="50" charset="-128"/>
              </a:rPr>
              <a:t>$1,000</a:t>
            </a:r>
            <a:r>
              <a:rPr lang="ja-JP" altLang="en-US" dirty="0">
                <a:latin typeface="HG丸ｺﾞｼｯｸM-PRO" panose="020F0600000000000000" pitchFamily="50" charset="-128"/>
              </a:rPr>
              <a:t>に達した年度の１回限り</a:t>
            </a:r>
            <a:endParaRPr lang="en-US" altLang="ja-JP" dirty="0">
              <a:latin typeface="HG丸ｺﾞｼｯｸM-PRO" panose="020F0600000000000000" pitchFamily="50" charset="-128"/>
            </a:endParaRPr>
          </a:p>
          <a:p>
            <a:pPr marL="335756" lvl="1" indent="0" algn="just">
              <a:lnSpc>
                <a:spcPct val="100000"/>
              </a:lnSpc>
              <a:buNone/>
            </a:pPr>
            <a:endParaRPr lang="en-US" altLang="ja-JP" sz="1000" b="1" dirty="0">
              <a:latin typeface="HG丸ｺﾞｼｯｸM-PRO" panose="020F0600000000000000" pitchFamily="50" charset="-128"/>
            </a:endParaRPr>
          </a:p>
          <a:p>
            <a:pPr marL="335756" lvl="1" indent="0" algn="just">
              <a:lnSpc>
                <a:spcPct val="100000"/>
              </a:lnSpc>
              <a:buNone/>
            </a:pPr>
            <a:r>
              <a:rPr lang="ja-JP" altLang="en-US" b="1" dirty="0" smtClean="0">
                <a:latin typeface="HG丸ｺﾞｼｯｸM-PRO" panose="020F0600000000000000" pitchFamily="50" charset="-128"/>
              </a:rPr>
              <a:t>④</a:t>
            </a:r>
            <a:r>
              <a:rPr lang="ja-JP" altLang="en-US" b="1" dirty="0">
                <a:latin typeface="HG丸ｺﾞｼｯｸM-PRO" panose="020F0600000000000000" pitchFamily="50" charset="-128"/>
              </a:rPr>
              <a:t>メジャードナー</a:t>
            </a:r>
            <a:r>
              <a:rPr lang="en-US" altLang="ja-JP" b="1" dirty="0">
                <a:latin typeface="HG丸ｺﾞｼｯｸM-PRO" panose="020F0600000000000000" pitchFamily="50" charset="-128"/>
              </a:rPr>
              <a:t>(</a:t>
            </a:r>
            <a:r>
              <a:rPr lang="ja-JP" altLang="en-US" b="1" dirty="0">
                <a:latin typeface="HG丸ｺﾞｼｯｸM-PRO" panose="020F0600000000000000" pitchFamily="50" charset="-128"/>
              </a:rPr>
              <a:t>大口寄付者</a:t>
            </a:r>
            <a:r>
              <a:rPr lang="en-US" altLang="ja-JP" b="1" dirty="0">
                <a:latin typeface="HG丸ｺﾞｼｯｸM-PRO" panose="020F0600000000000000" pitchFamily="50" charset="-128"/>
              </a:rPr>
              <a:t>)</a:t>
            </a:r>
          </a:p>
          <a:p>
            <a:pPr marL="401241" lvl="1" indent="0" algn="just">
              <a:lnSpc>
                <a:spcPct val="100000"/>
              </a:lnSpc>
              <a:buNone/>
            </a:pPr>
            <a:r>
              <a:rPr lang="ja-JP" altLang="en-US" dirty="0">
                <a:latin typeface="HG丸ｺﾞｼｯｸM-PRO" panose="020F0600000000000000" pitchFamily="50" charset="-128"/>
              </a:rPr>
              <a:t>　　寄付分類に関係なく</a:t>
            </a:r>
            <a:r>
              <a:rPr lang="ja-JP" altLang="en-US" dirty="0" smtClean="0">
                <a:latin typeface="HG丸ｺﾞｼｯｸM-PRO" panose="020F0600000000000000" pitchFamily="50" charset="-128"/>
              </a:rPr>
              <a:t>累積１万ドル</a:t>
            </a:r>
            <a:r>
              <a:rPr lang="ja-JP" altLang="en-US" dirty="0">
                <a:latin typeface="HG丸ｺﾞｼｯｸM-PRO" panose="020F0600000000000000" pitchFamily="50" charset="-128"/>
              </a:rPr>
              <a:t>以上</a:t>
            </a:r>
          </a:p>
          <a:p>
            <a:pPr marL="335756" lvl="1" indent="0" algn="just">
              <a:lnSpc>
                <a:spcPct val="100000"/>
              </a:lnSpc>
              <a:buNone/>
            </a:pPr>
            <a:endParaRPr lang="en-US" altLang="ja-JP" b="1" dirty="0" smtClean="0">
              <a:latin typeface="HG丸ｺﾞｼｯｸM-PRO" panose="020F0600000000000000" pitchFamily="50" charset="-128"/>
            </a:endParaRPr>
          </a:p>
          <a:p>
            <a:pPr marL="335756" lvl="1" indent="0" algn="just">
              <a:lnSpc>
                <a:spcPct val="100000"/>
              </a:lnSpc>
              <a:buNone/>
            </a:pPr>
            <a:r>
              <a:rPr lang="ja-JP" altLang="en-US" b="1" dirty="0" smtClean="0">
                <a:latin typeface="HG丸ｺﾞｼｯｸM-PRO" panose="020F0600000000000000" pitchFamily="50" charset="-128"/>
              </a:rPr>
              <a:t>⑤</a:t>
            </a:r>
            <a:r>
              <a:rPr lang="ja-JP" altLang="en-US" b="1" dirty="0">
                <a:latin typeface="HG丸ｺﾞｼｯｸM-PRO" panose="020F0600000000000000" pitchFamily="50" charset="-128"/>
              </a:rPr>
              <a:t>アーチ・クランフ・ソサエティ</a:t>
            </a:r>
            <a:endParaRPr lang="en-US" altLang="ja-JP" b="1" dirty="0">
              <a:latin typeface="HG丸ｺﾞｼｯｸM-PRO" panose="020F0600000000000000" pitchFamily="50" charset="-128"/>
            </a:endParaRPr>
          </a:p>
          <a:p>
            <a:pPr marL="406004" lvl="1" indent="0" algn="just">
              <a:lnSpc>
                <a:spcPct val="100000"/>
              </a:lnSpc>
              <a:buNone/>
            </a:pPr>
            <a:r>
              <a:rPr lang="ja-JP" altLang="en-US" dirty="0">
                <a:latin typeface="HG丸ｺﾞｼｯｸM-PRO" panose="020F0600000000000000" pitchFamily="50" charset="-128"/>
              </a:rPr>
              <a:t>　　寄付分類に関係なく累積</a:t>
            </a:r>
            <a:r>
              <a:rPr lang="en-US" altLang="ja-JP" dirty="0">
                <a:latin typeface="HG丸ｺﾞｼｯｸM-PRO" panose="020F0600000000000000" pitchFamily="50" charset="-128"/>
              </a:rPr>
              <a:t>25</a:t>
            </a:r>
            <a:r>
              <a:rPr lang="ja-JP" altLang="en-US" dirty="0">
                <a:latin typeface="HG丸ｺﾞｼｯｸM-PRO" panose="020F0600000000000000" pitchFamily="50" charset="-128"/>
              </a:rPr>
              <a:t>万ドル以上 </a:t>
            </a:r>
            <a:endParaRPr lang="en-US" altLang="ja-JP" dirty="0">
              <a:latin typeface="HG丸ｺﾞｼｯｸM-PRO" panose="020F0600000000000000" pitchFamily="50" charset="-128"/>
            </a:endParaRPr>
          </a:p>
          <a:p>
            <a:pPr marL="335756" lvl="1" indent="0" algn="just">
              <a:lnSpc>
                <a:spcPct val="100000"/>
              </a:lnSpc>
              <a:buNone/>
              <a:tabLst>
                <a:tab pos="335756" algn="l"/>
              </a:tabLst>
            </a:pPr>
            <a:endParaRPr lang="en-US" altLang="ja-JP" sz="1000" b="1" dirty="0" smtClean="0">
              <a:latin typeface="HG丸ｺﾞｼｯｸM-PRO" panose="020F0600000000000000" pitchFamily="50" charset="-128"/>
            </a:endParaRPr>
          </a:p>
          <a:p>
            <a:pPr marL="335756" lvl="1" indent="0" algn="just">
              <a:lnSpc>
                <a:spcPct val="100000"/>
              </a:lnSpc>
              <a:buNone/>
              <a:tabLst>
                <a:tab pos="335756" algn="l"/>
              </a:tabLst>
            </a:pPr>
            <a:r>
              <a:rPr lang="ja-JP" altLang="en-US" b="1" dirty="0" smtClean="0">
                <a:latin typeface="HG丸ｺﾞｼｯｸM-PRO" panose="020F0600000000000000" pitchFamily="50" charset="-128"/>
              </a:rPr>
              <a:t>⑥</a:t>
            </a:r>
            <a:r>
              <a:rPr lang="ja-JP" altLang="en-US" b="1" dirty="0">
                <a:latin typeface="HG丸ｺﾞｼｯｸM-PRO" panose="020F0600000000000000" pitchFamily="50" charset="-128"/>
              </a:rPr>
              <a:t>レガシー・ソサエティ</a:t>
            </a:r>
            <a:endParaRPr lang="en-US" altLang="ja-JP" b="1" dirty="0">
              <a:latin typeface="HG丸ｺﾞｼｯｸM-PRO" panose="020F0600000000000000" pitchFamily="50" charset="-128"/>
            </a:endParaRPr>
          </a:p>
          <a:p>
            <a:pPr marL="406004" lvl="1" indent="0" algn="just">
              <a:lnSpc>
                <a:spcPct val="100000"/>
              </a:lnSpc>
              <a:buNone/>
            </a:pPr>
            <a:r>
              <a:rPr lang="ja-JP" altLang="en-US" dirty="0">
                <a:latin typeface="HG丸ｺﾞｼｯｸM-PRO" panose="020F0600000000000000" pitchFamily="50" charset="-128"/>
              </a:rPr>
              <a:t>　　恒久基金に１００万ドルの</a:t>
            </a:r>
            <a:r>
              <a:rPr lang="ja-JP" altLang="en-US" dirty="0" smtClean="0">
                <a:latin typeface="HG丸ｺﾞｼｯｸM-PRO" panose="020F0600000000000000" pitchFamily="50" charset="-128"/>
              </a:rPr>
              <a:t>寄付</a:t>
            </a:r>
            <a:endParaRPr lang="en-US" altLang="ja-JP" dirty="0" smtClean="0">
              <a:latin typeface="HG丸ｺﾞｼｯｸM-PRO" panose="020F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1" y="0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感謝の意を表すための</a:t>
            </a:r>
            <a:r>
              <a:rPr kumimoji="0" lang="ja-JP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個人への主な認証</a:t>
            </a:r>
            <a:endParaRPr kumimoji="0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2050" name="Picture 2" descr="Orofino Rotary Foundation Benefactors | Rotary Club of Orof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38" y="1653319"/>
            <a:ext cx="2336515" cy="11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099" y="2957681"/>
            <a:ext cx="2348062" cy="13736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7414">
            <a:off x="6639915" y="4688488"/>
            <a:ext cx="2197384" cy="15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791746" y="1144101"/>
            <a:ext cx="8193620" cy="5126070"/>
          </a:xfrm>
        </p:spPr>
        <p:txBody>
          <a:bodyPr anchor="t"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US" altLang="ja-JP" sz="900" dirty="0">
              <a:latin typeface="HG丸ｺﾞｼｯｸM-PRO" panose="020F0600000000000000" pitchFamily="50" charset="-128"/>
            </a:endParaRPr>
          </a:p>
          <a:p>
            <a:pPr marL="1276350" lvl="1" indent="0" algn="just">
              <a:lnSpc>
                <a:spcPct val="150000"/>
              </a:lnSpc>
              <a:buNone/>
            </a:pPr>
            <a:r>
              <a:rPr lang="ja-JP" altLang="en-US" sz="3000" dirty="0">
                <a:latin typeface="HG丸ｺﾞｼｯｸM-PRO" panose="020F0600000000000000" pitchFamily="50" charset="-128"/>
              </a:rPr>
              <a:t>ポール・ハリス・ソサエティは、年次基金、ポリオプラス基金、災害救援基金等に</a:t>
            </a:r>
            <a:r>
              <a:rPr lang="ja-JP" altLang="en-US" sz="3000" dirty="0">
                <a:solidFill>
                  <a:srgbClr val="00B0F0"/>
                </a:solidFill>
                <a:latin typeface="HG丸ｺﾞｼｯｸM-PRO" panose="020F0600000000000000" pitchFamily="50" charset="-128"/>
              </a:rPr>
              <a:t>毎年度</a:t>
            </a:r>
            <a:r>
              <a:rPr lang="en-US" altLang="ja-JP" sz="3000" dirty="0">
                <a:solidFill>
                  <a:srgbClr val="00B0F0"/>
                </a:solidFill>
                <a:latin typeface="HG丸ｺﾞｼｯｸM-PRO" panose="020F0600000000000000" pitchFamily="50" charset="-128"/>
              </a:rPr>
              <a:t>1,000</a:t>
            </a:r>
            <a:r>
              <a:rPr lang="ja-JP" altLang="en-US" sz="3000" dirty="0">
                <a:solidFill>
                  <a:srgbClr val="00B0F0"/>
                </a:solidFill>
                <a:latin typeface="HG丸ｺﾞｼｯｸM-PRO" panose="020F0600000000000000" pitchFamily="50" charset="-128"/>
              </a:rPr>
              <a:t>ドル以上を寄付すると宣言された方</a:t>
            </a:r>
            <a:r>
              <a:rPr lang="ja-JP" altLang="en-US" sz="3000" dirty="0">
                <a:latin typeface="HG丸ｺﾞｼｯｸM-PRO" panose="020F0600000000000000" pitchFamily="50" charset="-128"/>
              </a:rPr>
              <a:t>（個人）を認証するプログラムです。</a:t>
            </a:r>
            <a:endParaRPr lang="en-US" altLang="ja-JP" sz="3000" dirty="0">
              <a:latin typeface="HG丸ｺﾞｼｯｸM-PRO" panose="020F0600000000000000" pitchFamily="50" charset="-128"/>
            </a:endParaRPr>
          </a:p>
          <a:p>
            <a:pPr marL="1276350" lvl="1" indent="0" algn="just">
              <a:lnSpc>
                <a:spcPct val="150000"/>
              </a:lnSpc>
              <a:buNone/>
            </a:pPr>
            <a:r>
              <a:rPr lang="ja-JP" altLang="en-US" sz="3000" dirty="0">
                <a:latin typeface="HG丸ｺﾞｼｯｸM-PRO" panose="020F0600000000000000" pitchFamily="50" charset="-128"/>
              </a:rPr>
              <a:t>入会者には紋章型のピンが贈られます。</a:t>
            </a:r>
            <a:endParaRPr lang="en-US" altLang="ja-JP" sz="3000" dirty="0">
              <a:latin typeface="HG丸ｺﾞｼｯｸM-PRO" panose="020F0600000000000000" pitchFamily="50" charset="-128"/>
            </a:endParaRPr>
          </a:p>
          <a:p>
            <a:pPr marL="1276350" lvl="1" indent="0" algn="just">
              <a:lnSpc>
                <a:spcPct val="150000"/>
              </a:lnSpc>
              <a:buNone/>
            </a:pPr>
            <a:r>
              <a:rPr lang="ja-JP" altLang="en-US" sz="3000" dirty="0" smtClean="0">
                <a:latin typeface="HG丸ｺﾞｼｯｸM-PRO" panose="020F0600000000000000" pitchFamily="50" charset="-128"/>
              </a:rPr>
              <a:t>２０２０</a:t>
            </a:r>
            <a:r>
              <a:rPr lang="zh-CN" altLang="en-US" sz="3000" dirty="0" smtClean="0">
                <a:latin typeface="HG丸ｺﾞｼｯｸM-PRO" panose="020F0600000000000000" pitchFamily="50" charset="-128"/>
              </a:rPr>
              <a:t>年</a:t>
            </a:r>
            <a:r>
              <a:rPr lang="ja-JP" altLang="en-US" sz="3000" dirty="0">
                <a:latin typeface="HG丸ｺﾞｼｯｸM-PRO" panose="020F0600000000000000" pitchFamily="50" charset="-128"/>
              </a:rPr>
              <a:t>７</a:t>
            </a:r>
            <a:r>
              <a:rPr lang="zh-CN" altLang="en-US" sz="3000" dirty="0">
                <a:latin typeface="HG丸ｺﾞｼｯｸM-PRO" panose="020F0600000000000000" pitchFamily="50" charset="-128"/>
              </a:rPr>
              <a:t>月現在 </a:t>
            </a:r>
            <a:r>
              <a:rPr lang="ja-JP" altLang="en-US" sz="3000" dirty="0">
                <a:latin typeface="HG丸ｺﾞｼｯｸM-PRO" panose="020F0600000000000000" pitchFamily="50" charset="-128"/>
              </a:rPr>
              <a:t>９７４</a:t>
            </a:r>
            <a:r>
              <a:rPr lang="zh-CN" altLang="en-US" sz="3000" dirty="0">
                <a:latin typeface="HG丸ｺﾞｼｯｸM-PRO" panose="020F0600000000000000" pitchFamily="50" charset="-128"/>
              </a:rPr>
              <a:t>名</a:t>
            </a:r>
            <a:r>
              <a:rPr lang="ja-JP" altLang="en-US" sz="3000" dirty="0">
                <a:latin typeface="HG丸ｺﾞｼｯｸM-PRO" panose="020F0600000000000000" pitchFamily="50" charset="-128"/>
              </a:rPr>
              <a:t>／</a:t>
            </a:r>
            <a:r>
              <a:rPr lang="zh-CN" altLang="en-US" sz="3000" dirty="0">
                <a:latin typeface="HG丸ｺﾞｼｯｸM-PRO" panose="020F0600000000000000" pitchFamily="50" charset="-128"/>
              </a:rPr>
              <a:t>日本</a:t>
            </a:r>
            <a:endParaRPr lang="en-US" altLang="zh-CN" sz="3000" dirty="0">
              <a:latin typeface="HG丸ｺﾞｼｯｸM-PRO" panose="020F0600000000000000" pitchFamily="50" charset="-128"/>
            </a:endParaRPr>
          </a:p>
          <a:p>
            <a:pPr marL="1276350" lvl="1" indent="0" algn="r">
              <a:lnSpc>
                <a:spcPct val="150000"/>
              </a:lnSpc>
              <a:buNone/>
            </a:pPr>
            <a:r>
              <a:rPr lang="zh-CN" altLang="en-US" sz="3000" dirty="0">
                <a:latin typeface="HG丸ｺﾞｼｯｸM-PRO" panose="020F0600000000000000" pitchFamily="50" charset="-128"/>
              </a:rPr>
              <a:t>（ 内</a:t>
            </a:r>
            <a:r>
              <a:rPr lang="en-US" altLang="zh-CN" sz="3000" dirty="0">
                <a:latin typeface="HG丸ｺﾞｼｯｸM-PRO" panose="020F0600000000000000" pitchFamily="50" charset="-128"/>
              </a:rPr>
              <a:t>2630</a:t>
            </a:r>
            <a:r>
              <a:rPr lang="zh-CN" altLang="en-US" sz="3000" dirty="0" smtClean="0">
                <a:latin typeface="HG丸ｺﾞｼｯｸM-PRO" panose="020F0600000000000000" pitchFamily="50" charset="-128"/>
              </a:rPr>
              <a:t>地区</a:t>
            </a:r>
            <a:r>
              <a:rPr lang="ja-JP" altLang="en-US" sz="3000" dirty="0" smtClean="0">
                <a:latin typeface="HG丸ｺﾞｼｯｸM-PRO" panose="020F0600000000000000" pitchFamily="50" charset="-128"/>
              </a:rPr>
              <a:t>２６</a:t>
            </a:r>
            <a:r>
              <a:rPr lang="zh-CN" altLang="en-US" sz="3000" dirty="0" smtClean="0">
                <a:latin typeface="HG丸ｺﾞｼｯｸM-PRO" panose="020F0600000000000000" pitchFamily="50" charset="-128"/>
              </a:rPr>
              <a:t>名</a:t>
            </a:r>
            <a:r>
              <a:rPr lang="zh-CN" altLang="en-US" sz="3000" dirty="0">
                <a:latin typeface="HG丸ｺﾞｼｯｸM-PRO" panose="020F0600000000000000" pitchFamily="50" charset="-128"/>
              </a:rPr>
              <a:t>）</a:t>
            </a:r>
            <a:endParaRPr lang="en-US" altLang="zh-CN" sz="3000" dirty="0">
              <a:latin typeface="HG丸ｺﾞｼｯｸM-PRO" panose="020F0600000000000000" pitchFamily="50" charset="-128"/>
            </a:endParaRPr>
          </a:p>
          <a:p>
            <a:pPr marL="1276350" lvl="1" indent="0" algn="just">
              <a:lnSpc>
                <a:spcPct val="100000"/>
              </a:lnSpc>
              <a:buNone/>
            </a:pPr>
            <a:endParaRPr lang="en-US" altLang="zh-CN" sz="2100" dirty="0">
              <a:latin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22" y="2603856"/>
            <a:ext cx="1613278" cy="197070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0" y="0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⑦ポール・ハリス・ソサエティ</a:t>
            </a:r>
          </a:p>
        </p:txBody>
      </p:sp>
    </p:spTree>
    <p:extLst>
      <p:ext uri="{BB962C8B-B14F-4D97-AF65-F5344CB8AC3E}">
        <p14:creationId xmlns:p14="http://schemas.microsoft.com/office/powerpoint/2010/main" val="8675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対角する 2 つの角を丸めた四角形 9"/>
          <p:cNvSpPr/>
          <p:nvPr/>
        </p:nvSpPr>
        <p:spPr>
          <a:xfrm>
            <a:off x="296108" y="1276153"/>
            <a:ext cx="5474418" cy="58957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正会員全員が、 年次基金</a:t>
            </a:r>
            <a:r>
              <a:rPr lang="en-US" altLang="ja-JP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 </a:t>
            </a:r>
            <a:r>
              <a:rPr lang="ja-JP" altLang="en-US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ドル以上、一人当たりの平均寄額が </a:t>
            </a:r>
            <a:r>
              <a:rPr lang="en-US" altLang="ja-JP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 </a:t>
            </a:r>
            <a:r>
              <a:rPr lang="ja-JP" altLang="en-US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ドルに達しているクラブ贈られます。</a:t>
            </a:r>
            <a:endParaRPr lang="en-US" altLang="ja-JP" sz="1650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96108" y="881018"/>
            <a:ext cx="6068770" cy="339811"/>
          </a:xfrm>
          <a:prstGeom prst="roundRect">
            <a:avLst/>
          </a:prstGeom>
          <a:gradFill>
            <a:gsLst>
              <a:gs pos="0">
                <a:srgbClr val="6699FF"/>
              </a:gs>
              <a:gs pos="50000">
                <a:srgbClr val="0066FF"/>
              </a:gs>
              <a:gs pos="100000">
                <a:srgbClr val="0000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7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①「</a:t>
            </a:r>
            <a:r>
              <a:rPr lang="en-US" altLang="ja-JP" sz="17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Every Rotarian, Every Year</a:t>
            </a:r>
            <a:r>
              <a:rPr lang="ja-JP" altLang="en-US" sz="17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en-US" sz="1700" dirty="0" smtClean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クラブ 感</a:t>
            </a:r>
            <a:r>
              <a:rPr lang="ja-JP" altLang="en-US" sz="17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謝状とバナー</a:t>
            </a:r>
            <a:endParaRPr lang="ja-JP" altLang="ja-JP" sz="1700" dirty="0">
              <a:ln w="0"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296108" y="2346163"/>
            <a:ext cx="5582052" cy="803139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正会員全員が 、寄付分類に関わらず少なくとも </a:t>
            </a:r>
            <a:r>
              <a:rPr lang="en-US" altLang="ja-JP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 </a:t>
            </a:r>
            <a:r>
              <a:rPr lang="ja-JP" altLang="en-US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ドル の寄付をして、一人当たり の平均寄付が </a:t>
            </a:r>
            <a:r>
              <a:rPr lang="en-US" altLang="ja-JP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 </a:t>
            </a:r>
            <a:r>
              <a:rPr lang="ja-JP" altLang="en-US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ドルに達しているクラブ贈られます。</a:t>
            </a:r>
            <a:endParaRPr lang="en-US" altLang="ja-JP" sz="1650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52022" y="1928324"/>
            <a:ext cx="6156941" cy="380570"/>
          </a:xfrm>
          <a:prstGeom prst="roundRect">
            <a:avLst/>
          </a:prstGeom>
          <a:gradFill>
            <a:gsLst>
              <a:gs pos="0">
                <a:srgbClr val="6699FF"/>
              </a:gs>
              <a:gs pos="50000">
                <a:srgbClr val="0066FF"/>
              </a:gs>
              <a:gs pos="100000">
                <a:srgbClr val="0000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②１００％ロータリー財団寄付</a:t>
            </a:r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クラブ 感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謝状とバナー</a:t>
            </a:r>
          </a:p>
        </p:txBody>
      </p:sp>
      <p:sp>
        <p:nvSpPr>
          <p:cNvPr id="19" name="対角する 2 つの角を丸めた四角形 18"/>
          <p:cNvSpPr/>
          <p:nvPr/>
        </p:nvSpPr>
        <p:spPr>
          <a:xfrm>
            <a:off x="294123" y="5077245"/>
            <a:ext cx="6297494" cy="32743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正会員全員がポール・ハリス・フェローのクラブに贈られます。</a:t>
            </a:r>
            <a:endParaRPr lang="en-US" altLang="ja-JP" sz="1650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94123" y="4442000"/>
            <a:ext cx="6156943" cy="557274"/>
          </a:xfrm>
          <a:prstGeom prst="roundRect">
            <a:avLst/>
          </a:prstGeom>
          <a:gradFill>
            <a:gsLst>
              <a:gs pos="0">
                <a:srgbClr val="6699FF"/>
              </a:gs>
              <a:gs pos="50000">
                <a:srgbClr val="0066FF"/>
              </a:gs>
              <a:gs pos="100000">
                <a:srgbClr val="0000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④１００％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ポール・ハリス・フェロー・クラブ</a:t>
            </a:r>
            <a:endParaRPr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謝状とバナー　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※1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度限り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252020" y="5757841"/>
            <a:ext cx="6156943" cy="540663"/>
          </a:xfrm>
          <a:prstGeom prst="roundRect">
            <a:avLst/>
          </a:prstGeom>
          <a:gradFill>
            <a:gsLst>
              <a:gs pos="0">
                <a:srgbClr val="6699FF"/>
              </a:gs>
              <a:gs pos="50000">
                <a:srgbClr val="0000CC"/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⑤年次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基金への一人当たりの寄付額上位３クラブ</a:t>
            </a:r>
            <a:endParaRPr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地区大会で感謝状とバナー授与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0" y="-7323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感謝の意を表すためのクラブへ</a:t>
            </a:r>
            <a:r>
              <a:rPr lang="ja-JP" altLang="en-US" sz="2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の主な認証</a:t>
            </a:r>
            <a:endParaRPr lang="ja-JP" altLang="en-US" sz="2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Picture 8" descr="R財団2016-17年度認証バナー及び感謝状がRIより届きました | 活動報告 | 尾道ロータリークラ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49" y="1321500"/>
            <a:ext cx="2684240" cy="27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2020-2021年度 ロータリー財団 ハンドブッ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08" y="4826824"/>
            <a:ext cx="2648792" cy="17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対角する 2 つの角を丸めた四角形 14"/>
          <p:cNvSpPr/>
          <p:nvPr/>
        </p:nvSpPr>
        <p:spPr>
          <a:xfrm>
            <a:off x="296108" y="3757296"/>
            <a:ext cx="5582052" cy="59076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正会員全員が、年度中に主に年次基金、ポリオプラス</a:t>
            </a:r>
            <a:r>
              <a:rPr lang="ja-JP" altLang="en-US" sz="1650" dirty="0" smtClean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基金等へ</a:t>
            </a:r>
            <a:r>
              <a:rPr lang="ja-JP" altLang="en-US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合計</a:t>
            </a:r>
            <a:r>
              <a:rPr lang="en-US" altLang="ja-JP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1,000</a:t>
            </a:r>
            <a:r>
              <a:rPr lang="ja-JP" altLang="en-US" sz="165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ドル以上を寄付したクラブ贈られます。</a:t>
            </a:r>
            <a:endParaRPr lang="en-US" altLang="ja-JP" sz="1650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94125" y="3171472"/>
            <a:ext cx="6156941" cy="551555"/>
          </a:xfrm>
          <a:prstGeom prst="roundRect">
            <a:avLst/>
          </a:prstGeom>
          <a:gradFill>
            <a:gsLst>
              <a:gs pos="0">
                <a:srgbClr val="6699FF"/>
              </a:gs>
              <a:gs pos="50000">
                <a:srgbClr val="0066FF"/>
              </a:gs>
              <a:gs pos="100000">
                <a:srgbClr val="0000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③１００％ポール・ハリス</a:t>
            </a:r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・ソサエティ</a:t>
            </a:r>
            <a:endParaRPr lang="en-US" altLang="ja-JP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クラブ感謝状とバナー</a:t>
            </a:r>
          </a:p>
        </p:txBody>
      </p:sp>
    </p:spTree>
    <p:extLst>
      <p:ext uri="{BB962C8B-B14F-4D97-AF65-F5344CB8AC3E}">
        <p14:creationId xmlns:p14="http://schemas.microsoft.com/office/powerpoint/2010/main" val="6325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00834" y="2471106"/>
            <a:ext cx="8192021" cy="1370644"/>
          </a:xfrm>
          <a:solidFill>
            <a:srgbClr val="0000FF"/>
          </a:solidFill>
        </p:spPr>
        <p:txBody>
          <a:bodyPr anchor="ctr">
            <a:no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</a:rPr>
              <a:t>各クラブへのお願い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1107161"/>
            <a:ext cx="2557915" cy="12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B0F3E3D-88D3-433F-9E1B-186F113B1704}"/>
              </a:ext>
            </a:extLst>
          </p:cNvPr>
          <p:cNvSpPr/>
          <p:nvPr/>
        </p:nvSpPr>
        <p:spPr>
          <a:xfrm>
            <a:off x="0" y="0"/>
            <a:ext cx="9144000" cy="7653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クラブの参加資格認定：覚書（ＭＯＵ）について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619043"/>
            <a:ext cx="7652657" cy="1398361"/>
          </a:xfrm>
        </p:spPr>
        <p:txBody>
          <a:bodyPr>
            <a:normAutofit/>
          </a:bodyPr>
          <a:lstStyle/>
          <a:p>
            <a:pPr algn="ctr"/>
            <a:r>
              <a:rPr lang="ja-JP" altLang="ja-JP" sz="2800" b="1" dirty="0"/>
              <a:t>クラブの参加資格認定：覚書（ＭＯＵ</a:t>
            </a:r>
            <a:r>
              <a:rPr lang="ja-JP" altLang="ja-JP" sz="2800" b="1" dirty="0" smtClean="0"/>
              <a:t>）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ja-JP" sz="2800" dirty="0" smtClean="0"/>
              <a:t>ロータリー財団</a:t>
            </a:r>
            <a:endParaRPr kumimoji="1" lang="ja-JP" altLang="en-US" sz="2800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82385" y="1860650"/>
            <a:ext cx="8164285" cy="43075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>
              <a:lnSpc>
                <a:spcPts val="4700"/>
              </a:lnSpc>
            </a:pPr>
            <a: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１．クラブの参加資格</a:t>
            </a:r>
            <a:b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２．クラブ役員の責務</a:t>
            </a:r>
            <a:b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３．財務管理計画</a:t>
            </a:r>
            <a:b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４．銀行口座に関する要件</a:t>
            </a:r>
            <a:b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５．補助金資金の使用に関する報告</a:t>
            </a:r>
            <a:b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６．書類の保管</a:t>
            </a:r>
            <a:b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７．補助金資金の不正使用に関する報告</a:t>
            </a:r>
            <a:endParaRPr lang="ja-JP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168537" y="6344652"/>
            <a:ext cx="3975463" cy="3957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クラブの覚書</a:t>
            </a:r>
            <a:r>
              <a:rPr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(MOU)(2012</a:t>
            </a: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7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4398</TotalTime>
  <Words>1981</Words>
  <Application>Microsoft Office PowerPoint</Application>
  <PresentationFormat>画面に合わせる (4:3)</PresentationFormat>
  <Paragraphs>186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ARゴシック体M</vt:lpstr>
      <vt:lpstr>HGP明朝E</vt:lpstr>
      <vt:lpstr>HG丸ｺﾞｼｯｸM-PRO</vt:lpstr>
      <vt:lpstr>游ゴシック</vt:lpstr>
      <vt:lpstr>Arial</vt:lpstr>
      <vt:lpstr>Calibri</vt:lpstr>
      <vt:lpstr>Calibri Light</vt:lpstr>
      <vt:lpstr>Wingdings 2</vt:lpstr>
      <vt:lpstr>Office テーマ</vt:lpstr>
      <vt:lpstr>感謝の気持ちを表すための認証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各クラブへのお願い</vt:lpstr>
      <vt:lpstr>クラブの参加資格認定：覚書（ＭＯＵ） ロータリー財団</vt:lpstr>
      <vt:lpstr>PowerPoint プレゼンテーション</vt:lpstr>
      <vt:lpstr>PowerPoint プレゼンテーション</vt:lpstr>
      <vt:lpstr>クラブで使用できるクレジットカード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暎子</dc:creator>
  <cp:lastModifiedBy>l</cp:lastModifiedBy>
  <cp:revision>349</cp:revision>
  <cp:lastPrinted>2020-09-07T04:03:40Z</cp:lastPrinted>
  <dcterms:created xsi:type="dcterms:W3CDTF">2018-08-07T01:01:11Z</dcterms:created>
  <dcterms:modified xsi:type="dcterms:W3CDTF">2020-11-18T03:07:32Z</dcterms:modified>
</cp:coreProperties>
</file>