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14"/>
  </p:notesMasterIdLst>
  <p:handoutMasterIdLst>
    <p:handoutMasterId r:id="rId115"/>
  </p:handoutMasterIdLst>
  <p:sldIdLst>
    <p:sldId id="579" r:id="rId4"/>
    <p:sldId id="580" r:id="rId5"/>
    <p:sldId id="581" r:id="rId6"/>
    <p:sldId id="582" r:id="rId7"/>
    <p:sldId id="583" r:id="rId8"/>
    <p:sldId id="584" r:id="rId9"/>
    <p:sldId id="585" r:id="rId10"/>
    <p:sldId id="586" r:id="rId11"/>
    <p:sldId id="587" r:id="rId12"/>
    <p:sldId id="588" r:id="rId13"/>
    <p:sldId id="589" r:id="rId14"/>
    <p:sldId id="590" r:id="rId15"/>
    <p:sldId id="591" r:id="rId16"/>
    <p:sldId id="592" r:id="rId17"/>
    <p:sldId id="593" r:id="rId18"/>
    <p:sldId id="594" r:id="rId19"/>
    <p:sldId id="595" r:id="rId20"/>
    <p:sldId id="596" r:id="rId21"/>
    <p:sldId id="597" r:id="rId22"/>
    <p:sldId id="598" r:id="rId23"/>
    <p:sldId id="599" r:id="rId24"/>
    <p:sldId id="600" r:id="rId25"/>
    <p:sldId id="601" r:id="rId26"/>
    <p:sldId id="602" r:id="rId27"/>
    <p:sldId id="603" r:id="rId28"/>
    <p:sldId id="604" r:id="rId29"/>
    <p:sldId id="605" r:id="rId30"/>
    <p:sldId id="606" r:id="rId31"/>
    <p:sldId id="607" r:id="rId32"/>
    <p:sldId id="608" r:id="rId33"/>
    <p:sldId id="609" r:id="rId34"/>
    <p:sldId id="610" r:id="rId35"/>
    <p:sldId id="611" r:id="rId36"/>
    <p:sldId id="612" r:id="rId37"/>
    <p:sldId id="613" r:id="rId38"/>
    <p:sldId id="614" r:id="rId39"/>
    <p:sldId id="615" r:id="rId40"/>
    <p:sldId id="616" r:id="rId41"/>
    <p:sldId id="617" r:id="rId42"/>
    <p:sldId id="618" r:id="rId43"/>
    <p:sldId id="619" r:id="rId44"/>
    <p:sldId id="620" r:id="rId45"/>
    <p:sldId id="621" r:id="rId46"/>
    <p:sldId id="622" r:id="rId47"/>
    <p:sldId id="623" r:id="rId48"/>
    <p:sldId id="624" r:id="rId49"/>
    <p:sldId id="625" r:id="rId50"/>
    <p:sldId id="626" r:id="rId51"/>
    <p:sldId id="627" r:id="rId52"/>
    <p:sldId id="519" r:id="rId53"/>
    <p:sldId id="471" r:id="rId54"/>
    <p:sldId id="630" r:id="rId55"/>
    <p:sldId id="631" r:id="rId56"/>
    <p:sldId id="632" r:id="rId57"/>
    <p:sldId id="633" r:id="rId58"/>
    <p:sldId id="634" r:id="rId59"/>
    <p:sldId id="635" r:id="rId60"/>
    <p:sldId id="636" r:id="rId61"/>
    <p:sldId id="637" r:id="rId62"/>
    <p:sldId id="638" r:id="rId63"/>
    <p:sldId id="639" r:id="rId64"/>
    <p:sldId id="640" r:id="rId65"/>
    <p:sldId id="641" r:id="rId66"/>
    <p:sldId id="642" r:id="rId67"/>
    <p:sldId id="643" r:id="rId68"/>
    <p:sldId id="644" r:id="rId69"/>
    <p:sldId id="645" r:id="rId70"/>
    <p:sldId id="646" r:id="rId71"/>
    <p:sldId id="647" r:id="rId72"/>
    <p:sldId id="648" r:id="rId73"/>
    <p:sldId id="649" r:id="rId74"/>
    <p:sldId id="650" r:id="rId75"/>
    <p:sldId id="651" r:id="rId76"/>
    <p:sldId id="652" r:id="rId77"/>
    <p:sldId id="653" r:id="rId78"/>
    <p:sldId id="654" r:id="rId79"/>
    <p:sldId id="655" r:id="rId80"/>
    <p:sldId id="656" r:id="rId81"/>
    <p:sldId id="657" r:id="rId82"/>
    <p:sldId id="658" r:id="rId83"/>
    <p:sldId id="659" r:id="rId84"/>
    <p:sldId id="660" r:id="rId85"/>
    <p:sldId id="661" r:id="rId86"/>
    <p:sldId id="662" r:id="rId87"/>
    <p:sldId id="663" r:id="rId88"/>
    <p:sldId id="664" r:id="rId89"/>
    <p:sldId id="520" r:id="rId90"/>
    <p:sldId id="521" r:id="rId91"/>
    <p:sldId id="522" r:id="rId92"/>
    <p:sldId id="523" r:id="rId93"/>
    <p:sldId id="524" r:id="rId94"/>
    <p:sldId id="525" r:id="rId95"/>
    <p:sldId id="526" r:id="rId96"/>
    <p:sldId id="527" r:id="rId97"/>
    <p:sldId id="578" r:id="rId98"/>
    <p:sldId id="529" r:id="rId99"/>
    <p:sldId id="530" r:id="rId100"/>
    <p:sldId id="531" r:id="rId101"/>
    <p:sldId id="532" r:id="rId102"/>
    <p:sldId id="533" r:id="rId103"/>
    <p:sldId id="424" r:id="rId104"/>
    <p:sldId id="425" r:id="rId105"/>
    <p:sldId id="426" r:id="rId106"/>
    <p:sldId id="427" r:id="rId107"/>
    <p:sldId id="428" r:id="rId108"/>
    <p:sldId id="429" r:id="rId109"/>
    <p:sldId id="430" r:id="rId110"/>
    <p:sldId id="629" r:id="rId111"/>
    <p:sldId id="432" r:id="rId112"/>
    <p:sldId id="628" r:id="rId113"/>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5050049" initials="5" lastIdx="1" clrIdx="0">
    <p:extLst>
      <p:ext uri="{19B8F6BF-5375-455C-9EA6-DF929625EA0E}">
        <p15:presenceInfo xmlns:p15="http://schemas.microsoft.com/office/powerpoint/2012/main" userId="505004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CCFF99"/>
    <a:srgbClr val="F7A81B"/>
    <a:srgbClr val="0000FF"/>
    <a:srgbClr val="FF99FF"/>
    <a:srgbClr val="FF8C00"/>
    <a:srgbClr val="17469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167" autoAdjust="0"/>
  </p:normalViewPr>
  <p:slideViewPr>
    <p:cSldViewPr snapToGrid="0">
      <p:cViewPr varScale="1">
        <p:scale>
          <a:sx n="107" d="100"/>
          <a:sy n="107" d="100"/>
        </p:scale>
        <p:origin x="672" y="108"/>
      </p:cViewPr>
      <p:guideLst/>
    </p:cSldViewPr>
  </p:slideViewPr>
  <p:notesTextViewPr>
    <p:cViewPr>
      <p:scale>
        <a:sx n="1" d="1"/>
        <a:sy n="1" d="1"/>
      </p:scale>
      <p:origin x="0" y="0"/>
    </p:cViewPr>
  </p:notesTextViewPr>
  <p:notesViewPr>
    <p:cSldViewPr snapToGrid="0">
      <p:cViewPr varScale="1">
        <p:scale>
          <a:sx n="79" d="100"/>
          <a:sy n="79" d="100"/>
        </p:scale>
        <p:origin x="3954"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presProps" Target="pres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17C5ED-1A0E-4962-A788-D829E98F920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kumimoji="1" lang="ja-JP" altLang="en-US"/>
        </a:p>
      </dgm:t>
    </dgm:pt>
    <dgm:pt modelId="{67B96397-3CB3-422E-B3EF-2F9078FDAB19}">
      <dgm:prSet custT="1"/>
      <dgm:spPr>
        <a:solidFill>
          <a:srgbClr val="0070C0"/>
        </a:solidFill>
      </dgm:spPr>
      <dgm:t>
        <a:bodyPr/>
        <a:lstStyle/>
        <a:p>
          <a:pPr rtl="0"/>
          <a:r>
            <a:rPr kumimoji="1" lang="ja-JP" altLang="en-US" sz="1800" b="1" dirty="0">
              <a:latin typeface="HG丸ｺﾞｼｯｸM-PRO" panose="020F0600000000000000" pitchFamily="50" charset="-128"/>
              <a:ea typeface="HG丸ｺﾞｼｯｸM-PRO" panose="020F0600000000000000" pitchFamily="50" charset="-128"/>
            </a:rPr>
            <a:t>資金推進小委員会</a:t>
          </a:r>
          <a:endParaRPr kumimoji="1" lang="en-US" altLang="ja-JP" sz="1800" b="1" dirty="0">
            <a:latin typeface="HG丸ｺﾞｼｯｸM-PRO" panose="020F0600000000000000" pitchFamily="50" charset="-128"/>
            <a:ea typeface="HG丸ｺﾞｼｯｸM-PRO" panose="020F0600000000000000" pitchFamily="50" charset="-128"/>
          </a:endParaRPr>
        </a:p>
        <a:p>
          <a:pPr rtl="0"/>
          <a:r>
            <a:rPr kumimoji="1" lang="ja-JP" altLang="en-US" sz="1600" b="1" dirty="0">
              <a:latin typeface="HG丸ｺﾞｼｯｸM-PRO" panose="020F0600000000000000" pitchFamily="50" charset="-128"/>
              <a:ea typeface="HG丸ｺﾞｼｯｸM-PRO" panose="020F0600000000000000" pitchFamily="50" charset="-128"/>
            </a:rPr>
            <a:t>平和ﾌｪﾛｰｼｯﾌﾟ小委員会</a:t>
          </a:r>
          <a:endParaRPr kumimoji="1" lang="en-US" altLang="ja-JP" sz="1600" b="1" dirty="0">
            <a:latin typeface="HG丸ｺﾞｼｯｸM-PRO" panose="020F0600000000000000" pitchFamily="50" charset="-128"/>
            <a:ea typeface="HG丸ｺﾞｼｯｸM-PRO" panose="020F0600000000000000" pitchFamily="50" charset="-128"/>
          </a:endParaRPr>
        </a:p>
      </dgm:t>
    </dgm:pt>
    <dgm:pt modelId="{67F1688D-B13C-42A5-9DB9-1FF52AF70D5E}" type="parTrans" cxnId="{5094D22F-92EE-4F60-B770-5E09C03373A8}">
      <dgm:prSet/>
      <dgm:spPr/>
      <dgm:t>
        <a:bodyPr/>
        <a:lstStyle/>
        <a:p>
          <a:endParaRPr kumimoji="1" lang="ja-JP" altLang="en-US" sz="1800">
            <a:latin typeface="HG丸ｺﾞｼｯｸM-PRO" panose="020F0600000000000000" pitchFamily="50" charset="-128"/>
            <a:ea typeface="HG丸ｺﾞｼｯｸM-PRO" panose="020F0600000000000000" pitchFamily="50" charset="-128"/>
          </a:endParaRPr>
        </a:p>
      </dgm:t>
    </dgm:pt>
    <dgm:pt modelId="{BEC716E0-C0F4-4BEB-836B-CB41525B993C}" type="sibTrans" cxnId="{5094D22F-92EE-4F60-B770-5E09C03373A8}">
      <dgm:prSet/>
      <dgm:spPr/>
      <dgm:t>
        <a:bodyPr/>
        <a:lstStyle/>
        <a:p>
          <a:endParaRPr kumimoji="1" lang="ja-JP" altLang="en-US" sz="1800">
            <a:latin typeface="HG丸ｺﾞｼｯｸM-PRO" panose="020F0600000000000000" pitchFamily="50" charset="-128"/>
            <a:ea typeface="HG丸ｺﾞｼｯｸM-PRO" panose="020F0600000000000000" pitchFamily="50" charset="-128"/>
          </a:endParaRPr>
        </a:p>
      </dgm:t>
    </dgm:pt>
    <dgm:pt modelId="{5D3B9B27-4B40-4140-B1F1-ACDB28320E3A}">
      <dgm:prSet custT="1"/>
      <dgm:spPr>
        <a:solidFill>
          <a:srgbClr val="0070C0"/>
        </a:solidFill>
      </dgm:spPr>
      <dgm:t>
        <a:bodyPr/>
        <a:lstStyle/>
        <a:p>
          <a:pPr rtl="0"/>
          <a:r>
            <a:rPr kumimoji="1" lang="ja-JP" altLang="en-US" sz="2000" b="1">
              <a:latin typeface="HG丸ｺﾞｼｯｸM-PRO" panose="020F0600000000000000" pitchFamily="50" charset="-128"/>
              <a:ea typeface="HG丸ｺﾞｼｯｸM-PRO" panose="020F0600000000000000" pitchFamily="50" charset="-128"/>
            </a:rPr>
            <a:t>ポリオプラス</a:t>
          </a:r>
          <a:endParaRPr kumimoji="1" lang="en-US" altLang="ja-JP" sz="2000" b="1">
            <a:latin typeface="HG丸ｺﾞｼｯｸM-PRO" panose="020F0600000000000000" pitchFamily="50" charset="-128"/>
            <a:ea typeface="HG丸ｺﾞｼｯｸM-PRO" panose="020F0600000000000000" pitchFamily="50" charset="-128"/>
          </a:endParaRPr>
        </a:p>
        <a:p>
          <a:pPr rtl="0"/>
          <a:r>
            <a:rPr kumimoji="1" lang="ja-JP" altLang="en-US" sz="2000" b="1">
              <a:latin typeface="HG丸ｺﾞｼｯｸM-PRO" panose="020F0600000000000000" pitchFamily="50" charset="-128"/>
              <a:ea typeface="HG丸ｺﾞｼｯｸM-PRO" panose="020F0600000000000000" pitchFamily="50" charset="-128"/>
            </a:rPr>
            <a:t>小委員会</a:t>
          </a:r>
          <a:endParaRPr kumimoji="1" lang="en-US" altLang="ja-JP" sz="2000" b="1" dirty="0">
            <a:latin typeface="HG丸ｺﾞｼｯｸM-PRO" panose="020F0600000000000000" pitchFamily="50" charset="-128"/>
            <a:ea typeface="HG丸ｺﾞｼｯｸM-PRO" panose="020F0600000000000000" pitchFamily="50" charset="-128"/>
          </a:endParaRPr>
        </a:p>
      </dgm:t>
    </dgm:pt>
    <dgm:pt modelId="{AF8C2122-93B7-4986-8402-6CDB9E8E7055}" type="parTrans" cxnId="{AEB0A835-4D88-4302-A92E-24F188D9F454}">
      <dgm:prSet/>
      <dgm:spPr/>
      <dgm:t>
        <a:bodyPr/>
        <a:lstStyle/>
        <a:p>
          <a:endParaRPr kumimoji="1" lang="ja-JP" altLang="en-US"/>
        </a:p>
      </dgm:t>
    </dgm:pt>
    <dgm:pt modelId="{B244F47A-CF13-4962-8B0E-54B3D0B56B8B}" type="sibTrans" cxnId="{AEB0A835-4D88-4302-A92E-24F188D9F454}">
      <dgm:prSet/>
      <dgm:spPr/>
      <dgm:t>
        <a:bodyPr/>
        <a:lstStyle/>
        <a:p>
          <a:endParaRPr kumimoji="1" lang="ja-JP" altLang="en-US"/>
        </a:p>
      </dgm:t>
    </dgm:pt>
    <dgm:pt modelId="{63F639C4-B9F7-4AB3-8F32-99256BD59EB7}">
      <dgm:prSet custT="1"/>
      <dgm:spPr>
        <a:solidFill>
          <a:srgbClr val="0070C0"/>
        </a:solidFill>
      </dgm:spPr>
      <dgm:t>
        <a:bodyPr/>
        <a:lstStyle/>
        <a:p>
          <a:pPr rtl="0"/>
          <a:r>
            <a:rPr kumimoji="1" lang="ja-JP" altLang="en-US" sz="2000" b="1">
              <a:latin typeface="HG丸ｺﾞｼｯｸM-PRO" panose="020F0600000000000000" pitchFamily="50" charset="-128"/>
              <a:ea typeface="HG丸ｺﾞｼｯｸM-PRO" panose="020F0600000000000000" pitchFamily="50" charset="-128"/>
            </a:rPr>
            <a:t>資金管理</a:t>
          </a:r>
          <a:endParaRPr kumimoji="1" lang="en-US" altLang="ja-JP" sz="2000" b="1">
            <a:latin typeface="HG丸ｺﾞｼｯｸM-PRO" panose="020F0600000000000000" pitchFamily="50" charset="-128"/>
            <a:ea typeface="HG丸ｺﾞｼｯｸM-PRO" panose="020F0600000000000000" pitchFamily="50" charset="-128"/>
          </a:endParaRPr>
        </a:p>
        <a:p>
          <a:pPr rtl="0"/>
          <a:r>
            <a:rPr kumimoji="1" lang="ja-JP" altLang="en-US" sz="2000" b="1">
              <a:latin typeface="HG丸ｺﾞｼｯｸM-PRO" panose="020F0600000000000000" pitchFamily="50" charset="-128"/>
              <a:ea typeface="HG丸ｺﾞｼｯｸM-PRO" panose="020F0600000000000000" pitchFamily="50" charset="-128"/>
            </a:rPr>
            <a:t>小委員会</a:t>
          </a:r>
          <a:endParaRPr kumimoji="1" lang="en-US" altLang="ja-JP" sz="2000" b="1" dirty="0">
            <a:latin typeface="HG丸ｺﾞｼｯｸM-PRO" panose="020F0600000000000000" pitchFamily="50" charset="-128"/>
            <a:ea typeface="HG丸ｺﾞｼｯｸM-PRO" panose="020F0600000000000000" pitchFamily="50" charset="-128"/>
          </a:endParaRPr>
        </a:p>
      </dgm:t>
    </dgm:pt>
    <dgm:pt modelId="{CE467214-DC23-4930-A874-D29CAB499EDF}" type="parTrans" cxnId="{5ED11F6A-F7FB-42D7-A5FB-D0D870AC37CE}">
      <dgm:prSet/>
      <dgm:spPr/>
      <dgm:t>
        <a:bodyPr/>
        <a:lstStyle/>
        <a:p>
          <a:endParaRPr kumimoji="1" lang="ja-JP" altLang="en-US"/>
        </a:p>
      </dgm:t>
    </dgm:pt>
    <dgm:pt modelId="{924F8209-7644-4E89-8505-70093906C709}" type="sibTrans" cxnId="{5ED11F6A-F7FB-42D7-A5FB-D0D870AC37CE}">
      <dgm:prSet/>
      <dgm:spPr/>
      <dgm:t>
        <a:bodyPr/>
        <a:lstStyle/>
        <a:p>
          <a:endParaRPr kumimoji="1" lang="ja-JP" altLang="en-US"/>
        </a:p>
      </dgm:t>
    </dgm:pt>
    <dgm:pt modelId="{00FFE2F2-973C-4A8B-B8F2-31DEC008330D}">
      <dgm:prSet custT="1"/>
      <dgm:spPr>
        <a:solidFill>
          <a:srgbClr val="0070C0"/>
        </a:solidFill>
      </dgm:spPr>
      <dgm:t>
        <a:bodyPr/>
        <a:lstStyle/>
        <a:p>
          <a:pPr rtl="0"/>
          <a:r>
            <a:rPr kumimoji="1" lang="ja-JP" altLang="en-US" sz="2000" b="1" dirty="0">
              <a:latin typeface="HG丸ｺﾞｼｯｸM-PRO" panose="020F0600000000000000" pitchFamily="50" charset="-128"/>
              <a:ea typeface="HG丸ｺﾞｼｯｸM-PRO" panose="020F0600000000000000" pitchFamily="50" charset="-128"/>
            </a:rPr>
            <a:t>補助金</a:t>
          </a:r>
          <a:endParaRPr kumimoji="1" lang="en-US" altLang="ja-JP" sz="2000" b="1" dirty="0">
            <a:latin typeface="HG丸ｺﾞｼｯｸM-PRO" panose="020F0600000000000000" pitchFamily="50" charset="-128"/>
            <a:ea typeface="HG丸ｺﾞｼｯｸM-PRO" panose="020F0600000000000000" pitchFamily="50" charset="-128"/>
          </a:endParaRPr>
        </a:p>
        <a:p>
          <a:pPr rtl="0"/>
          <a:r>
            <a:rPr kumimoji="1" lang="ja-JP" altLang="en-US" sz="2000" b="1" dirty="0">
              <a:latin typeface="HG丸ｺﾞｼｯｸM-PRO" panose="020F0600000000000000" pitchFamily="50" charset="-128"/>
              <a:ea typeface="HG丸ｺﾞｼｯｸM-PRO" panose="020F0600000000000000" pitchFamily="50" charset="-128"/>
            </a:rPr>
            <a:t>小委員会</a:t>
          </a:r>
          <a:endParaRPr kumimoji="1" lang="en-US" altLang="ja-JP" sz="2000" b="1" dirty="0">
            <a:latin typeface="HG丸ｺﾞｼｯｸM-PRO" panose="020F0600000000000000" pitchFamily="50" charset="-128"/>
            <a:ea typeface="HG丸ｺﾞｼｯｸM-PRO" panose="020F0600000000000000" pitchFamily="50" charset="-128"/>
          </a:endParaRPr>
        </a:p>
      </dgm:t>
    </dgm:pt>
    <dgm:pt modelId="{6115934C-1563-4293-92AF-15887B75CF76}" type="parTrans" cxnId="{5FEF115E-776B-4953-9412-F23E4EB98DA8}">
      <dgm:prSet/>
      <dgm:spPr/>
      <dgm:t>
        <a:bodyPr/>
        <a:lstStyle/>
        <a:p>
          <a:endParaRPr kumimoji="1" lang="ja-JP" altLang="en-US"/>
        </a:p>
      </dgm:t>
    </dgm:pt>
    <dgm:pt modelId="{D7682207-5E19-4862-AEBA-29049272EC19}" type="sibTrans" cxnId="{5FEF115E-776B-4953-9412-F23E4EB98DA8}">
      <dgm:prSet/>
      <dgm:spPr/>
      <dgm:t>
        <a:bodyPr/>
        <a:lstStyle/>
        <a:p>
          <a:endParaRPr kumimoji="1" lang="ja-JP" altLang="en-US"/>
        </a:p>
      </dgm:t>
    </dgm:pt>
    <dgm:pt modelId="{37254490-2E1B-4B0F-97CE-227CED0AAD38}">
      <dgm:prSet/>
      <dgm:spPr/>
      <dgm:t>
        <a:bodyPr/>
        <a:lstStyle/>
        <a:p>
          <a:endParaRPr kumimoji="1" lang="ja-JP" altLang="en-US" dirty="0"/>
        </a:p>
      </dgm:t>
    </dgm:pt>
    <dgm:pt modelId="{46284F42-56F2-403F-8D2A-25E6C58B3753}" type="parTrans" cxnId="{4334F415-FC59-4491-9D91-C12D5D3A3032}">
      <dgm:prSet/>
      <dgm:spPr/>
      <dgm:t>
        <a:bodyPr/>
        <a:lstStyle/>
        <a:p>
          <a:endParaRPr kumimoji="1" lang="ja-JP" altLang="en-US"/>
        </a:p>
      </dgm:t>
    </dgm:pt>
    <dgm:pt modelId="{662E871B-A478-42E4-B227-1C12F51A4E62}" type="sibTrans" cxnId="{4334F415-FC59-4491-9D91-C12D5D3A3032}">
      <dgm:prSet/>
      <dgm:spPr/>
      <dgm:t>
        <a:bodyPr/>
        <a:lstStyle/>
        <a:p>
          <a:endParaRPr kumimoji="1" lang="ja-JP" altLang="en-US"/>
        </a:p>
      </dgm:t>
    </dgm:pt>
    <dgm:pt modelId="{68FF540C-3E77-4291-8A1E-E85A88CC4852}" type="pres">
      <dgm:prSet presAssocID="{F717C5ED-1A0E-4962-A788-D829E98F920A}" presName="Name0" presStyleCnt="0">
        <dgm:presLayoutVars>
          <dgm:dir/>
          <dgm:animLvl val="lvl"/>
          <dgm:resizeHandles val="exact"/>
        </dgm:presLayoutVars>
      </dgm:prSet>
      <dgm:spPr/>
      <dgm:t>
        <a:bodyPr/>
        <a:lstStyle/>
        <a:p>
          <a:endParaRPr kumimoji="1" lang="ja-JP" altLang="en-US"/>
        </a:p>
      </dgm:t>
    </dgm:pt>
    <dgm:pt modelId="{2576B440-567B-41BA-8040-5434D0FC8C81}" type="pres">
      <dgm:prSet presAssocID="{67B96397-3CB3-422E-B3EF-2F9078FDAB19}" presName="composite" presStyleCnt="0"/>
      <dgm:spPr/>
    </dgm:pt>
    <dgm:pt modelId="{D85BDDFA-7CFA-4F5D-85ED-97C8F55A43D7}" type="pres">
      <dgm:prSet presAssocID="{67B96397-3CB3-422E-B3EF-2F9078FDAB19}" presName="parTx" presStyleLbl="alignNode1" presStyleIdx="0" presStyleCnt="4">
        <dgm:presLayoutVars>
          <dgm:chMax val="0"/>
          <dgm:chPref val="0"/>
          <dgm:bulletEnabled val="1"/>
        </dgm:presLayoutVars>
      </dgm:prSet>
      <dgm:spPr/>
      <dgm:t>
        <a:bodyPr/>
        <a:lstStyle/>
        <a:p>
          <a:endParaRPr kumimoji="1" lang="ja-JP" altLang="en-US"/>
        </a:p>
      </dgm:t>
    </dgm:pt>
    <dgm:pt modelId="{16354EA7-64C4-4C45-B6BD-FCCE15146B26}" type="pres">
      <dgm:prSet presAssocID="{67B96397-3CB3-422E-B3EF-2F9078FDAB19}" presName="desTx" presStyleLbl="alignAccFollowNode1" presStyleIdx="0" presStyleCnt="4">
        <dgm:presLayoutVars>
          <dgm:bulletEnabled val="1"/>
        </dgm:presLayoutVars>
      </dgm:prSet>
      <dgm:spPr/>
    </dgm:pt>
    <dgm:pt modelId="{28BD576D-DDAA-47DB-BB80-F77464FA331F}" type="pres">
      <dgm:prSet presAssocID="{BEC716E0-C0F4-4BEB-836B-CB41525B993C}" presName="space" presStyleCnt="0"/>
      <dgm:spPr/>
    </dgm:pt>
    <dgm:pt modelId="{BDA503AF-B987-4EDA-959F-3E193B8EDE4B}" type="pres">
      <dgm:prSet presAssocID="{5D3B9B27-4B40-4140-B1F1-ACDB28320E3A}" presName="composite" presStyleCnt="0"/>
      <dgm:spPr/>
    </dgm:pt>
    <dgm:pt modelId="{54B5BDD4-7B63-49DD-AFCF-1041DF9D3F7C}" type="pres">
      <dgm:prSet presAssocID="{5D3B9B27-4B40-4140-B1F1-ACDB28320E3A}" presName="parTx" presStyleLbl="alignNode1" presStyleIdx="1" presStyleCnt="4">
        <dgm:presLayoutVars>
          <dgm:chMax val="0"/>
          <dgm:chPref val="0"/>
          <dgm:bulletEnabled val="1"/>
        </dgm:presLayoutVars>
      </dgm:prSet>
      <dgm:spPr/>
      <dgm:t>
        <a:bodyPr/>
        <a:lstStyle/>
        <a:p>
          <a:endParaRPr kumimoji="1" lang="ja-JP" altLang="en-US"/>
        </a:p>
      </dgm:t>
    </dgm:pt>
    <dgm:pt modelId="{71F4C5C6-4B5B-4482-B55D-C11EA15DD7C9}" type="pres">
      <dgm:prSet presAssocID="{5D3B9B27-4B40-4140-B1F1-ACDB28320E3A}" presName="desTx" presStyleLbl="alignAccFollowNode1" presStyleIdx="1" presStyleCnt="4">
        <dgm:presLayoutVars>
          <dgm:bulletEnabled val="1"/>
        </dgm:presLayoutVars>
      </dgm:prSet>
      <dgm:spPr/>
      <dgm:t>
        <a:bodyPr/>
        <a:lstStyle/>
        <a:p>
          <a:endParaRPr kumimoji="1" lang="ja-JP" altLang="en-US"/>
        </a:p>
      </dgm:t>
    </dgm:pt>
    <dgm:pt modelId="{109D4B6B-A528-4D89-9357-291E2BDFDD28}" type="pres">
      <dgm:prSet presAssocID="{B244F47A-CF13-4962-8B0E-54B3D0B56B8B}" presName="space" presStyleCnt="0"/>
      <dgm:spPr/>
    </dgm:pt>
    <dgm:pt modelId="{4C93A00C-4726-42BB-A8D7-08F277F21BD3}" type="pres">
      <dgm:prSet presAssocID="{63F639C4-B9F7-4AB3-8F32-99256BD59EB7}" presName="composite" presStyleCnt="0"/>
      <dgm:spPr/>
    </dgm:pt>
    <dgm:pt modelId="{DBEFA87C-0007-4C23-AC9B-0DF25A27EE8C}" type="pres">
      <dgm:prSet presAssocID="{63F639C4-B9F7-4AB3-8F32-99256BD59EB7}" presName="parTx" presStyleLbl="alignNode1" presStyleIdx="2" presStyleCnt="4" custLinFactNeighborX="390" custLinFactNeighborY="1311">
        <dgm:presLayoutVars>
          <dgm:chMax val="0"/>
          <dgm:chPref val="0"/>
          <dgm:bulletEnabled val="1"/>
        </dgm:presLayoutVars>
      </dgm:prSet>
      <dgm:spPr/>
      <dgm:t>
        <a:bodyPr/>
        <a:lstStyle/>
        <a:p>
          <a:endParaRPr kumimoji="1" lang="ja-JP" altLang="en-US"/>
        </a:p>
      </dgm:t>
    </dgm:pt>
    <dgm:pt modelId="{448741AE-BD90-4A15-9983-C311B1F1A2B6}" type="pres">
      <dgm:prSet presAssocID="{63F639C4-B9F7-4AB3-8F32-99256BD59EB7}" presName="desTx" presStyleLbl="alignAccFollowNode1" presStyleIdx="2" presStyleCnt="4">
        <dgm:presLayoutVars>
          <dgm:bulletEnabled val="1"/>
        </dgm:presLayoutVars>
      </dgm:prSet>
      <dgm:spPr/>
    </dgm:pt>
    <dgm:pt modelId="{077EEE6C-F6B9-4FB5-A619-F9C9C3E6294A}" type="pres">
      <dgm:prSet presAssocID="{924F8209-7644-4E89-8505-70093906C709}" presName="space" presStyleCnt="0"/>
      <dgm:spPr/>
    </dgm:pt>
    <dgm:pt modelId="{5790A70E-2A79-47EE-9F58-3D4F86D04167}" type="pres">
      <dgm:prSet presAssocID="{00FFE2F2-973C-4A8B-B8F2-31DEC008330D}" presName="composite" presStyleCnt="0"/>
      <dgm:spPr/>
    </dgm:pt>
    <dgm:pt modelId="{3DED60D6-CB1A-4F62-A831-BCD084A1C27A}" type="pres">
      <dgm:prSet presAssocID="{00FFE2F2-973C-4A8B-B8F2-31DEC008330D}" presName="parTx" presStyleLbl="alignNode1" presStyleIdx="3" presStyleCnt="4">
        <dgm:presLayoutVars>
          <dgm:chMax val="0"/>
          <dgm:chPref val="0"/>
          <dgm:bulletEnabled val="1"/>
        </dgm:presLayoutVars>
      </dgm:prSet>
      <dgm:spPr/>
      <dgm:t>
        <a:bodyPr/>
        <a:lstStyle/>
        <a:p>
          <a:endParaRPr kumimoji="1" lang="ja-JP" altLang="en-US"/>
        </a:p>
      </dgm:t>
    </dgm:pt>
    <dgm:pt modelId="{CDAF65B7-4208-4BBC-A3D2-250FC1E1FC32}" type="pres">
      <dgm:prSet presAssocID="{00FFE2F2-973C-4A8B-B8F2-31DEC008330D}" presName="desTx" presStyleLbl="alignAccFollowNode1" presStyleIdx="3" presStyleCnt="4" custLinFactNeighborX="2522" custLinFactNeighborY="-1062">
        <dgm:presLayoutVars>
          <dgm:bulletEnabled val="1"/>
        </dgm:presLayoutVars>
      </dgm:prSet>
      <dgm:spPr/>
    </dgm:pt>
  </dgm:ptLst>
  <dgm:cxnLst>
    <dgm:cxn modelId="{5094D22F-92EE-4F60-B770-5E09C03373A8}" srcId="{F717C5ED-1A0E-4962-A788-D829E98F920A}" destId="{67B96397-3CB3-422E-B3EF-2F9078FDAB19}" srcOrd="0" destOrd="0" parTransId="{67F1688D-B13C-42A5-9DB9-1FF52AF70D5E}" sibTransId="{BEC716E0-C0F4-4BEB-836B-CB41525B993C}"/>
    <dgm:cxn modelId="{AE5DE371-DD11-4602-9536-BA3EFB5843C1}" type="presOf" srcId="{63F639C4-B9F7-4AB3-8F32-99256BD59EB7}" destId="{DBEFA87C-0007-4C23-AC9B-0DF25A27EE8C}" srcOrd="0" destOrd="0" presId="urn:microsoft.com/office/officeart/2005/8/layout/hList1"/>
    <dgm:cxn modelId="{AEB0A835-4D88-4302-A92E-24F188D9F454}" srcId="{F717C5ED-1A0E-4962-A788-D829E98F920A}" destId="{5D3B9B27-4B40-4140-B1F1-ACDB28320E3A}" srcOrd="1" destOrd="0" parTransId="{AF8C2122-93B7-4986-8402-6CDB9E8E7055}" sibTransId="{B244F47A-CF13-4962-8B0E-54B3D0B56B8B}"/>
    <dgm:cxn modelId="{4334F415-FC59-4491-9D91-C12D5D3A3032}" srcId="{5D3B9B27-4B40-4140-B1F1-ACDB28320E3A}" destId="{37254490-2E1B-4B0F-97CE-227CED0AAD38}" srcOrd="0" destOrd="0" parTransId="{46284F42-56F2-403F-8D2A-25E6C58B3753}" sibTransId="{662E871B-A478-42E4-B227-1C12F51A4E62}"/>
    <dgm:cxn modelId="{646DE196-1912-4DF8-A6BE-4039563F984D}" type="presOf" srcId="{00FFE2F2-973C-4A8B-B8F2-31DEC008330D}" destId="{3DED60D6-CB1A-4F62-A831-BCD084A1C27A}" srcOrd="0" destOrd="0" presId="urn:microsoft.com/office/officeart/2005/8/layout/hList1"/>
    <dgm:cxn modelId="{17871767-3A90-4C3A-BA26-7897D6EC4C83}" type="presOf" srcId="{5D3B9B27-4B40-4140-B1F1-ACDB28320E3A}" destId="{54B5BDD4-7B63-49DD-AFCF-1041DF9D3F7C}" srcOrd="0" destOrd="0" presId="urn:microsoft.com/office/officeart/2005/8/layout/hList1"/>
    <dgm:cxn modelId="{8ECF3FCC-310A-42CD-BA40-E592FE16BC1B}" type="presOf" srcId="{67B96397-3CB3-422E-B3EF-2F9078FDAB19}" destId="{D85BDDFA-7CFA-4F5D-85ED-97C8F55A43D7}" srcOrd="0" destOrd="0" presId="urn:microsoft.com/office/officeart/2005/8/layout/hList1"/>
    <dgm:cxn modelId="{275958CC-C963-46D2-83F5-F844088BFB52}" type="presOf" srcId="{37254490-2E1B-4B0F-97CE-227CED0AAD38}" destId="{71F4C5C6-4B5B-4482-B55D-C11EA15DD7C9}" srcOrd="0" destOrd="0" presId="urn:microsoft.com/office/officeart/2005/8/layout/hList1"/>
    <dgm:cxn modelId="{DAA72B23-89D1-4B02-8460-E1F7326FAA1A}" type="presOf" srcId="{F717C5ED-1A0E-4962-A788-D829E98F920A}" destId="{68FF540C-3E77-4291-8A1E-E85A88CC4852}" srcOrd="0" destOrd="0" presId="urn:microsoft.com/office/officeart/2005/8/layout/hList1"/>
    <dgm:cxn modelId="{5FEF115E-776B-4953-9412-F23E4EB98DA8}" srcId="{F717C5ED-1A0E-4962-A788-D829E98F920A}" destId="{00FFE2F2-973C-4A8B-B8F2-31DEC008330D}" srcOrd="3" destOrd="0" parTransId="{6115934C-1563-4293-92AF-15887B75CF76}" sibTransId="{D7682207-5E19-4862-AEBA-29049272EC19}"/>
    <dgm:cxn modelId="{5ED11F6A-F7FB-42D7-A5FB-D0D870AC37CE}" srcId="{F717C5ED-1A0E-4962-A788-D829E98F920A}" destId="{63F639C4-B9F7-4AB3-8F32-99256BD59EB7}" srcOrd="2" destOrd="0" parTransId="{CE467214-DC23-4930-A874-D29CAB499EDF}" sibTransId="{924F8209-7644-4E89-8505-70093906C709}"/>
    <dgm:cxn modelId="{56D6F0EA-2CF1-4590-B8EF-280455C9414C}" type="presParOf" srcId="{68FF540C-3E77-4291-8A1E-E85A88CC4852}" destId="{2576B440-567B-41BA-8040-5434D0FC8C81}" srcOrd="0" destOrd="0" presId="urn:microsoft.com/office/officeart/2005/8/layout/hList1"/>
    <dgm:cxn modelId="{E320F540-9CAD-4956-A139-7FFF880F8990}" type="presParOf" srcId="{2576B440-567B-41BA-8040-5434D0FC8C81}" destId="{D85BDDFA-7CFA-4F5D-85ED-97C8F55A43D7}" srcOrd="0" destOrd="0" presId="urn:microsoft.com/office/officeart/2005/8/layout/hList1"/>
    <dgm:cxn modelId="{A405B892-BBF8-4445-BA77-1D9D638DDCF8}" type="presParOf" srcId="{2576B440-567B-41BA-8040-5434D0FC8C81}" destId="{16354EA7-64C4-4C45-B6BD-FCCE15146B26}" srcOrd="1" destOrd="0" presId="urn:microsoft.com/office/officeart/2005/8/layout/hList1"/>
    <dgm:cxn modelId="{891C3ED2-93F4-47D1-AE3D-F9D9F58B9B11}" type="presParOf" srcId="{68FF540C-3E77-4291-8A1E-E85A88CC4852}" destId="{28BD576D-DDAA-47DB-BB80-F77464FA331F}" srcOrd="1" destOrd="0" presId="urn:microsoft.com/office/officeart/2005/8/layout/hList1"/>
    <dgm:cxn modelId="{BD716298-CC22-4854-B3C7-804938406F70}" type="presParOf" srcId="{68FF540C-3E77-4291-8A1E-E85A88CC4852}" destId="{BDA503AF-B987-4EDA-959F-3E193B8EDE4B}" srcOrd="2" destOrd="0" presId="urn:microsoft.com/office/officeart/2005/8/layout/hList1"/>
    <dgm:cxn modelId="{ABD66310-EFB1-44A9-B66E-2A307590C66A}" type="presParOf" srcId="{BDA503AF-B987-4EDA-959F-3E193B8EDE4B}" destId="{54B5BDD4-7B63-49DD-AFCF-1041DF9D3F7C}" srcOrd="0" destOrd="0" presId="urn:microsoft.com/office/officeart/2005/8/layout/hList1"/>
    <dgm:cxn modelId="{B4199F75-DC34-4F3D-A659-CE0813ACDA49}" type="presParOf" srcId="{BDA503AF-B987-4EDA-959F-3E193B8EDE4B}" destId="{71F4C5C6-4B5B-4482-B55D-C11EA15DD7C9}" srcOrd="1" destOrd="0" presId="urn:microsoft.com/office/officeart/2005/8/layout/hList1"/>
    <dgm:cxn modelId="{33ABCD5E-A313-4F45-8E3E-68437EFAFA37}" type="presParOf" srcId="{68FF540C-3E77-4291-8A1E-E85A88CC4852}" destId="{109D4B6B-A528-4D89-9357-291E2BDFDD28}" srcOrd="3" destOrd="0" presId="urn:microsoft.com/office/officeart/2005/8/layout/hList1"/>
    <dgm:cxn modelId="{57042174-F466-4782-837D-E4F598091347}" type="presParOf" srcId="{68FF540C-3E77-4291-8A1E-E85A88CC4852}" destId="{4C93A00C-4726-42BB-A8D7-08F277F21BD3}" srcOrd="4" destOrd="0" presId="urn:microsoft.com/office/officeart/2005/8/layout/hList1"/>
    <dgm:cxn modelId="{8CF6B1D4-AA86-4B82-AA3D-10B45D81C9F3}" type="presParOf" srcId="{4C93A00C-4726-42BB-A8D7-08F277F21BD3}" destId="{DBEFA87C-0007-4C23-AC9B-0DF25A27EE8C}" srcOrd="0" destOrd="0" presId="urn:microsoft.com/office/officeart/2005/8/layout/hList1"/>
    <dgm:cxn modelId="{1D85CECE-D95F-47EC-B33D-06C653774C14}" type="presParOf" srcId="{4C93A00C-4726-42BB-A8D7-08F277F21BD3}" destId="{448741AE-BD90-4A15-9983-C311B1F1A2B6}" srcOrd="1" destOrd="0" presId="urn:microsoft.com/office/officeart/2005/8/layout/hList1"/>
    <dgm:cxn modelId="{81AD33BF-1F96-4DA9-8BC0-A791F216B71C}" type="presParOf" srcId="{68FF540C-3E77-4291-8A1E-E85A88CC4852}" destId="{077EEE6C-F6B9-4FB5-A619-F9C9C3E6294A}" srcOrd="5" destOrd="0" presId="urn:microsoft.com/office/officeart/2005/8/layout/hList1"/>
    <dgm:cxn modelId="{CC6427A4-2D18-4A23-B595-1BF6FA529844}" type="presParOf" srcId="{68FF540C-3E77-4291-8A1E-E85A88CC4852}" destId="{5790A70E-2A79-47EE-9F58-3D4F86D04167}" srcOrd="6" destOrd="0" presId="urn:microsoft.com/office/officeart/2005/8/layout/hList1"/>
    <dgm:cxn modelId="{54BAFB52-2CA0-4EBB-B478-9282144B8EE3}" type="presParOf" srcId="{5790A70E-2A79-47EE-9F58-3D4F86D04167}" destId="{3DED60D6-CB1A-4F62-A831-BCD084A1C27A}" srcOrd="0" destOrd="0" presId="urn:microsoft.com/office/officeart/2005/8/layout/hList1"/>
    <dgm:cxn modelId="{7831508C-56E2-4F1D-85C1-C7F31BA28AA2}" type="presParOf" srcId="{5790A70E-2A79-47EE-9F58-3D4F86D04167}" destId="{CDAF65B7-4208-4BBC-A3D2-250FC1E1FC3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778244-C9FC-42F2-BA41-1AEDC61749BB}"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kumimoji="1" lang="ja-JP" altLang="en-US"/>
        </a:p>
      </dgm:t>
    </dgm:pt>
    <dgm:pt modelId="{2964D740-5AF4-47E9-806B-9BA0FC9E333F}" type="pres">
      <dgm:prSet presAssocID="{E4778244-C9FC-42F2-BA41-1AEDC61749BB}" presName="diagram" presStyleCnt="0">
        <dgm:presLayoutVars>
          <dgm:dir/>
          <dgm:resizeHandles val="exact"/>
        </dgm:presLayoutVars>
      </dgm:prSet>
      <dgm:spPr/>
      <dgm:t>
        <a:bodyPr/>
        <a:lstStyle/>
        <a:p>
          <a:endParaRPr kumimoji="1" lang="ja-JP" altLang="en-US"/>
        </a:p>
      </dgm:t>
    </dgm:pt>
  </dgm:ptLst>
  <dgm:cxnLst>
    <dgm:cxn modelId="{04352B52-0A4C-4CD3-BA1B-34725FABC0BF}" type="presOf" srcId="{E4778244-C9FC-42F2-BA41-1AEDC61749BB}" destId="{2964D740-5AF4-47E9-806B-9BA0FC9E333F}"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BDDFA-7CFA-4F5D-85ED-97C8F55A43D7}">
      <dsp:nvSpPr>
        <dsp:cNvPr id="0" name=""/>
        <dsp:cNvSpPr/>
      </dsp:nvSpPr>
      <dsp:spPr>
        <a:xfrm>
          <a:off x="3847" y="17955"/>
          <a:ext cx="2313590" cy="925436"/>
        </a:xfrm>
        <a:prstGeom prst="rect">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kumimoji="1" lang="ja-JP" altLang="en-US" sz="1800" b="1" kern="1200" dirty="0">
              <a:latin typeface="HG丸ｺﾞｼｯｸM-PRO" panose="020F0600000000000000" pitchFamily="50" charset="-128"/>
              <a:ea typeface="HG丸ｺﾞｼｯｸM-PRO" panose="020F0600000000000000" pitchFamily="50" charset="-128"/>
            </a:rPr>
            <a:t>資金推進小委員会</a:t>
          </a:r>
          <a:endParaRPr kumimoji="1" lang="en-US" altLang="ja-JP" sz="1800" b="1" kern="1200" dirty="0">
            <a:latin typeface="HG丸ｺﾞｼｯｸM-PRO" panose="020F0600000000000000" pitchFamily="50" charset="-128"/>
            <a:ea typeface="HG丸ｺﾞｼｯｸM-PRO" panose="020F0600000000000000" pitchFamily="50" charset="-128"/>
          </a:endParaRPr>
        </a:p>
        <a:p>
          <a:pPr lvl="0" algn="ctr" defTabSz="800100" rtl="0">
            <a:lnSpc>
              <a:spcPct val="90000"/>
            </a:lnSpc>
            <a:spcBef>
              <a:spcPct val="0"/>
            </a:spcBef>
            <a:spcAft>
              <a:spcPct val="35000"/>
            </a:spcAft>
          </a:pPr>
          <a:r>
            <a:rPr kumimoji="1" lang="ja-JP" altLang="en-US" sz="1600" b="1" kern="1200" dirty="0">
              <a:latin typeface="HG丸ｺﾞｼｯｸM-PRO" panose="020F0600000000000000" pitchFamily="50" charset="-128"/>
              <a:ea typeface="HG丸ｺﾞｼｯｸM-PRO" panose="020F0600000000000000" pitchFamily="50" charset="-128"/>
            </a:rPr>
            <a:t>平和ﾌｪﾛｰｼｯﾌﾟ小委員会</a:t>
          </a:r>
          <a:endParaRPr kumimoji="1" lang="en-US" altLang="ja-JP" sz="1600" b="1" kern="1200" dirty="0">
            <a:latin typeface="HG丸ｺﾞｼｯｸM-PRO" panose="020F0600000000000000" pitchFamily="50" charset="-128"/>
            <a:ea typeface="HG丸ｺﾞｼｯｸM-PRO" panose="020F0600000000000000" pitchFamily="50" charset="-128"/>
          </a:endParaRPr>
        </a:p>
      </dsp:txBody>
      <dsp:txXfrm>
        <a:off x="3847" y="17955"/>
        <a:ext cx="2313590" cy="925436"/>
      </dsp:txXfrm>
    </dsp:sp>
    <dsp:sp modelId="{16354EA7-64C4-4C45-B6BD-FCCE15146B26}">
      <dsp:nvSpPr>
        <dsp:cNvPr id="0" name=""/>
        <dsp:cNvSpPr/>
      </dsp:nvSpPr>
      <dsp:spPr>
        <a:xfrm>
          <a:off x="3847" y="943392"/>
          <a:ext cx="2313590" cy="27230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B5BDD4-7B63-49DD-AFCF-1041DF9D3F7C}">
      <dsp:nvSpPr>
        <dsp:cNvPr id="0" name=""/>
        <dsp:cNvSpPr/>
      </dsp:nvSpPr>
      <dsp:spPr>
        <a:xfrm>
          <a:off x="2641340" y="17955"/>
          <a:ext cx="2313590" cy="925436"/>
        </a:xfrm>
        <a:prstGeom prst="rect">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kumimoji="1" lang="ja-JP" altLang="en-US" sz="2000" b="1" kern="1200">
              <a:latin typeface="HG丸ｺﾞｼｯｸM-PRO" panose="020F0600000000000000" pitchFamily="50" charset="-128"/>
              <a:ea typeface="HG丸ｺﾞｼｯｸM-PRO" panose="020F0600000000000000" pitchFamily="50" charset="-128"/>
            </a:rPr>
            <a:t>ポリオプラス</a:t>
          </a:r>
          <a:endParaRPr kumimoji="1" lang="en-US" altLang="ja-JP" sz="2000" b="1" kern="1200">
            <a:latin typeface="HG丸ｺﾞｼｯｸM-PRO" panose="020F0600000000000000" pitchFamily="50" charset="-128"/>
            <a:ea typeface="HG丸ｺﾞｼｯｸM-PRO" panose="020F0600000000000000" pitchFamily="50" charset="-128"/>
          </a:endParaRPr>
        </a:p>
        <a:p>
          <a:pPr lvl="0" algn="ctr" defTabSz="889000" rtl="0">
            <a:lnSpc>
              <a:spcPct val="90000"/>
            </a:lnSpc>
            <a:spcBef>
              <a:spcPct val="0"/>
            </a:spcBef>
            <a:spcAft>
              <a:spcPct val="35000"/>
            </a:spcAft>
          </a:pPr>
          <a:r>
            <a:rPr kumimoji="1" lang="ja-JP" altLang="en-US" sz="2000" b="1" kern="1200">
              <a:latin typeface="HG丸ｺﾞｼｯｸM-PRO" panose="020F0600000000000000" pitchFamily="50" charset="-128"/>
              <a:ea typeface="HG丸ｺﾞｼｯｸM-PRO" panose="020F0600000000000000" pitchFamily="50" charset="-128"/>
            </a:rPr>
            <a:t>小委員会</a:t>
          </a:r>
          <a:endParaRPr kumimoji="1" lang="en-US" altLang="ja-JP" sz="2000" b="1" kern="1200" dirty="0">
            <a:latin typeface="HG丸ｺﾞｼｯｸM-PRO" panose="020F0600000000000000" pitchFamily="50" charset="-128"/>
            <a:ea typeface="HG丸ｺﾞｼｯｸM-PRO" panose="020F0600000000000000" pitchFamily="50" charset="-128"/>
          </a:endParaRPr>
        </a:p>
      </dsp:txBody>
      <dsp:txXfrm>
        <a:off x="2641340" y="17955"/>
        <a:ext cx="2313590" cy="925436"/>
      </dsp:txXfrm>
    </dsp:sp>
    <dsp:sp modelId="{71F4C5C6-4B5B-4482-B55D-C11EA15DD7C9}">
      <dsp:nvSpPr>
        <dsp:cNvPr id="0" name=""/>
        <dsp:cNvSpPr/>
      </dsp:nvSpPr>
      <dsp:spPr>
        <a:xfrm>
          <a:off x="2641340" y="943392"/>
          <a:ext cx="2313590" cy="27230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708" tIns="330708" rIns="440944" bIns="496062" numCol="1" spcCol="1270" anchor="t" anchorCtr="0">
          <a:noAutofit/>
        </a:bodyPr>
        <a:lstStyle/>
        <a:p>
          <a:pPr marL="285750" lvl="1" indent="-285750" algn="l" defTabSz="2755900">
            <a:lnSpc>
              <a:spcPct val="90000"/>
            </a:lnSpc>
            <a:spcBef>
              <a:spcPct val="0"/>
            </a:spcBef>
            <a:spcAft>
              <a:spcPct val="15000"/>
            </a:spcAft>
            <a:buChar char="••"/>
          </a:pPr>
          <a:endParaRPr kumimoji="1" lang="ja-JP" altLang="en-US" sz="6200" kern="1200" dirty="0"/>
        </a:p>
      </dsp:txBody>
      <dsp:txXfrm>
        <a:off x="2641340" y="943392"/>
        <a:ext cx="2313590" cy="2723040"/>
      </dsp:txXfrm>
    </dsp:sp>
    <dsp:sp modelId="{DBEFA87C-0007-4C23-AC9B-0DF25A27EE8C}">
      <dsp:nvSpPr>
        <dsp:cNvPr id="0" name=""/>
        <dsp:cNvSpPr/>
      </dsp:nvSpPr>
      <dsp:spPr>
        <a:xfrm>
          <a:off x="5287856" y="30088"/>
          <a:ext cx="2313590" cy="925436"/>
        </a:xfrm>
        <a:prstGeom prst="rect">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kumimoji="1" lang="ja-JP" altLang="en-US" sz="2000" b="1" kern="1200">
              <a:latin typeface="HG丸ｺﾞｼｯｸM-PRO" panose="020F0600000000000000" pitchFamily="50" charset="-128"/>
              <a:ea typeface="HG丸ｺﾞｼｯｸM-PRO" panose="020F0600000000000000" pitchFamily="50" charset="-128"/>
            </a:rPr>
            <a:t>資金管理</a:t>
          </a:r>
          <a:endParaRPr kumimoji="1" lang="en-US" altLang="ja-JP" sz="2000" b="1" kern="1200">
            <a:latin typeface="HG丸ｺﾞｼｯｸM-PRO" panose="020F0600000000000000" pitchFamily="50" charset="-128"/>
            <a:ea typeface="HG丸ｺﾞｼｯｸM-PRO" panose="020F0600000000000000" pitchFamily="50" charset="-128"/>
          </a:endParaRPr>
        </a:p>
        <a:p>
          <a:pPr lvl="0" algn="ctr" defTabSz="889000" rtl="0">
            <a:lnSpc>
              <a:spcPct val="90000"/>
            </a:lnSpc>
            <a:spcBef>
              <a:spcPct val="0"/>
            </a:spcBef>
            <a:spcAft>
              <a:spcPct val="35000"/>
            </a:spcAft>
          </a:pPr>
          <a:r>
            <a:rPr kumimoji="1" lang="ja-JP" altLang="en-US" sz="2000" b="1" kern="1200">
              <a:latin typeface="HG丸ｺﾞｼｯｸM-PRO" panose="020F0600000000000000" pitchFamily="50" charset="-128"/>
              <a:ea typeface="HG丸ｺﾞｼｯｸM-PRO" panose="020F0600000000000000" pitchFamily="50" charset="-128"/>
            </a:rPr>
            <a:t>小委員会</a:t>
          </a:r>
          <a:endParaRPr kumimoji="1" lang="en-US" altLang="ja-JP" sz="2000" b="1" kern="1200" dirty="0">
            <a:latin typeface="HG丸ｺﾞｼｯｸM-PRO" panose="020F0600000000000000" pitchFamily="50" charset="-128"/>
            <a:ea typeface="HG丸ｺﾞｼｯｸM-PRO" panose="020F0600000000000000" pitchFamily="50" charset="-128"/>
          </a:endParaRPr>
        </a:p>
      </dsp:txBody>
      <dsp:txXfrm>
        <a:off x="5287856" y="30088"/>
        <a:ext cx="2313590" cy="925436"/>
      </dsp:txXfrm>
    </dsp:sp>
    <dsp:sp modelId="{448741AE-BD90-4A15-9983-C311B1F1A2B6}">
      <dsp:nvSpPr>
        <dsp:cNvPr id="0" name=""/>
        <dsp:cNvSpPr/>
      </dsp:nvSpPr>
      <dsp:spPr>
        <a:xfrm>
          <a:off x="5278833" y="943392"/>
          <a:ext cx="2313590" cy="27230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ED60D6-CB1A-4F62-A831-BCD084A1C27A}">
      <dsp:nvSpPr>
        <dsp:cNvPr id="0" name=""/>
        <dsp:cNvSpPr/>
      </dsp:nvSpPr>
      <dsp:spPr>
        <a:xfrm>
          <a:off x="7916326" y="17955"/>
          <a:ext cx="2313590" cy="925436"/>
        </a:xfrm>
        <a:prstGeom prst="rect">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kumimoji="1" lang="ja-JP" altLang="en-US" sz="2000" b="1" kern="1200" dirty="0">
              <a:latin typeface="HG丸ｺﾞｼｯｸM-PRO" panose="020F0600000000000000" pitchFamily="50" charset="-128"/>
              <a:ea typeface="HG丸ｺﾞｼｯｸM-PRO" panose="020F0600000000000000" pitchFamily="50" charset="-128"/>
            </a:rPr>
            <a:t>補助金</a:t>
          </a:r>
          <a:endParaRPr kumimoji="1" lang="en-US" altLang="ja-JP" sz="2000" b="1" kern="1200" dirty="0">
            <a:latin typeface="HG丸ｺﾞｼｯｸM-PRO" panose="020F0600000000000000" pitchFamily="50" charset="-128"/>
            <a:ea typeface="HG丸ｺﾞｼｯｸM-PRO" panose="020F0600000000000000" pitchFamily="50" charset="-128"/>
          </a:endParaRPr>
        </a:p>
        <a:p>
          <a:pPr lvl="0" algn="ctr" defTabSz="889000" rtl="0">
            <a:lnSpc>
              <a:spcPct val="90000"/>
            </a:lnSpc>
            <a:spcBef>
              <a:spcPct val="0"/>
            </a:spcBef>
            <a:spcAft>
              <a:spcPct val="35000"/>
            </a:spcAft>
          </a:pPr>
          <a:r>
            <a:rPr kumimoji="1" lang="ja-JP" altLang="en-US" sz="2000" b="1" kern="1200" dirty="0">
              <a:latin typeface="HG丸ｺﾞｼｯｸM-PRO" panose="020F0600000000000000" pitchFamily="50" charset="-128"/>
              <a:ea typeface="HG丸ｺﾞｼｯｸM-PRO" panose="020F0600000000000000" pitchFamily="50" charset="-128"/>
            </a:rPr>
            <a:t>小委員会</a:t>
          </a:r>
          <a:endParaRPr kumimoji="1" lang="en-US" altLang="ja-JP" sz="2000" b="1" kern="1200" dirty="0">
            <a:latin typeface="HG丸ｺﾞｼｯｸM-PRO" panose="020F0600000000000000" pitchFamily="50" charset="-128"/>
            <a:ea typeface="HG丸ｺﾞｼｯｸM-PRO" panose="020F0600000000000000" pitchFamily="50" charset="-128"/>
          </a:endParaRPr>
        </a:p>
      </dsp:txBody>
      <dsp:txXfrm>
        <a:off x="7916326" y="17955"/>
        <a:ext cx="2313590" cy="925436"/>
      </dsp:txXfrm>
    </dsp:sp>
    <dsp:sp modelId="{CDAF65B7-4208-4BBC-A3D2-250FC1E1FC32}">
      <dsp:nvSpPr>
        <dsp:cNvPr id="0" name=""/>
        <dsp:cNvSpPr/>
      </dsp:nvSpPr>
      <dsp:spPr>
        <a:xfrm>
          <a:off x="7920174" y="914473"/>
          <a:ext cx="2313590" cy="27230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414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3"/>
            <a:ext cx="2949786" cy="498693"/>
          </a:xfrm>
          <a:prstGeom prst="rect">
            <a:avLst/>
          </a:prstGeom>
        </p:spPr>
        <p:txBody>
          <a:bodyPr vert="horz" lIns="91428" tIns="45714" rIns="91428"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3"/>
            <a:ext cx="2949786" cy="498693"/>
          </a:xfrm>
          <a:prstGeom prst="rect">
            <a:avLst/>
          </a:prstGeom>
        </p:spPr>
        <p:txBody>
          <a:bodyPr vert="horz" lIns="91428" tIns="45714" rIns="91428" bIns="45714" rtlCol="0"/>
          <a:lstStyle>
            <a:lvl1pPr algn="r">
              <a:defRPr sz="1200"/>
            </a:lvl1pPr>
          </a:lstStyle>
          <a:p>
            <a:fld id="{26E71CBC-44D9-473A-B8F7-A63E8D1F7CD9}" type="datetimeFigureOut">
              <a:rPr kumimoji="1" lang="ja-JP" altLang="en-US" smtClean="0"/>
              <a:t>2019/7/17</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428" tIns="45714" rIns="91428" bIns="45714" rtlCol="0" anchor="ctr"/>
          <a:lstStyle/>
          <a:p>
            <a:endParaRPr lang="ja-JP" altLang="en-US"/>
          </a:p>
        </p:txBody>
      </p:sp>
      <p:sp>
        <p:nvSpPr>
          <p:cNvPr id="5" name="ノート プレースホルダー 4"/>
          <p:cNvSpPr>
            <a:spLocks noGrp="1"/>
          </p:cNvSpPr>
          <p:nvPr>
            <p:ph type="body" sz="quarter" idx="3"/>
          </p:nvPr>
        </p:nvSpPr>
        <p:spPr>
          <a:xfrm>
            <a:off x="680721" y="4783312"/>
            <a:ext cx="5445760" cy="3913614"/>
          </a:xfrm>
          <a:prstGeom prst="rect">
            <a:avLst/>
          </a:prstGeom>
        </p:spPr>
        <p:txBody>
          <a:bodyPr vert="horz" lIns="91428" tIns="45714" rIns="91428"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649"/>
            <a:ext cx="2949786" cy="498691"/>
          </a:xfrm>
          <a:prstGeom prst="rect">
            <a:avLst/>
          </a:prstGeom>
        </p:spPr>
        <p:txBody>
          <a:bodyPr vert="horz" lIns="91428" tIns="45714" rIns="91428"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6" cy="498691"/>
          </a:xfrm>
          <a:prstGeom prst="rect">
            <a:avLst/>
          </a:prstGeom>
        </p:spPr>
        <p:txBody>
          <a:bodyPr vert="horz" lIns="91428" tIns="45714" rIns="91428" bIns="45714" rtlCol="0" anchor="b"/>
          <a:lstStyle>
            <a:lvl1pPr algn="r">
              <a:defRPr sz="1200"/>
            </a:lvl1pPr>
          </a:lstStyle>
          <a:p>
            <a:fld id="{34237D0F-D071-448C-AD93-4CC54506FFE7}" type="slidenum">
              <a:rPr kumimoji="1" lang="ja-JP" altLang="en-US" smtClean="0"/>
              <a:t>‹#›</a:t>
            </a:fld>
            <a:endParaRPr kumimoji="1" lang="ja-JP" altLang="en-US"/>
          </a:p>
        </p:txBody>
      </p:sp>
    </p:spTree>
    <p:extLst>
      <p:ext uri="{BB962C8B-B14F-4D97-AF65-F5344CB8AC3E}">
        <p14:creationId xmlns:p14="http://schemas.microsoft.com/office/powerpoint/2010/main" val="32125453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1299310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2844844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xfrm>
            <a:off x="423863" y="1243013"/>
            <a:ext cx="5959475" cy="33528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31" name="ノート プレースホルダー 2"/>
          <p:cNvSpPr>
            <a:spLocks noGrp="1"/>
          </p:cNvSpPr>
          <p:nvPr>
            <p:ph type="body" idx="1"/>
          </p:nvPr>
        </p:nvSpPr>
        <p:spPr>
          <a:xfrm>
            <a:off x="680721" y="4783312"/>
            <a:ext cx="5445760" cy="3913614"/>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3683684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142712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3671735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3784808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256816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253031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213920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156714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285538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644907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1463088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3583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xfrm>
            <a:off x="406400" y="696913"/>
            <a:ext cx="6197600" cy="3486150"/>
          </a:xfrm>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r>
              <a:rPr lang="en-US" sz="1200" kern="1200" baseline="0" dirty="0">
                <a:solidFill>
                  <a:schemeClr val="tx1"/>
                </a:solidFill>
                <a:latin typeface="Arial" pitchFamily="-107" charset="0"/>
                <a:ea typeface="ヒラギノ角ゴ Pro W3" pitchFamily="-107" charset="-128"/>
                <a:cs typeface="ヒラギノ角ゴ Pro W3" pitchFamily="-107" charset="-128"/>
              </a:rPr>
              <a:t>In 1988, more than 350,000 people were stricken by polio, nearly 1,000 new polio cases every day. </a:t>
            </a:r>
          </a:p>
          <a:p>
            <a:pPr fontAlgn="base"/>
            <a:endParaRPr lang="en-US" sz="1200" kern="1200" baseline="0" dirty="0">
              <a:solidFill>
                <a:schemeClr val="tx1"/>
              </a:solidFill>
              <a:latin typeface="Arial" pitchFamily="-107" charset="0"/>
              <a:ea typeface="ヒラギノ角ゴ Pro W3" pitchFamily="-107" charset="-128"/>
              <a:cs typeface="ヒラギノ角ゴ Pro W3" pitchFamily="-107" charset="-128"/>
            </a:endParaRPr>
          </a:p>
          <a:p>
            <a:pPr fontAlgn="base"/>
            <a:r>
              <a:rPr lang="en-US" sz="1200" kern="1200" dirty="0">
                <a:solidFill>
                  <a:schemeClr val="tx1"/>
                </a:solidFill>
                <a:latin typeface="Arial" pitchFamily="-107" charset="0"/>
                <a:ea typeface="ヒラギノ角ゴ Pro W3" pitchFamily="-107" charset="-128"/>
                <a:cs typeface="ヒラギノ角ゴ Pro W3" pitchFamily="-107" charset="-128"/>
              </a:rPr>
              <a:t>Since</a:t>
            </a:r>
            <a:r>
              <a:rPr lang="en-US" sz="1200" kern="1200" baseline="0" dirty="0">
                <a:solidFill>
                  <a:schemeClr val="tx1"/>
                </a:solidFill>
                <a:latin typeface="Arial" pitchFamily="-107" charset="0"/>
                <a:ea typeface="ヒラギノ角ゴ Pro W3" pitchFamily="-107" charset="-128"/>
                <a:cs typeface="ヒラギノ角ゴ Pro W3" pitchFamily="-107" charset="-128"/>
              </a:rPr>
              <a:t> the global initiative began 30 years ago, Rotary and it’s partners have reduced polio cases by more than 99.9% worldwide. </a:t>
            </a:r>
          </a:p>
          <a:p>
            <a:pPr fontAlgn="base"/>
            <a:endParaRPr lang="en-US" sz="1200" kern="1200" baseline="0" dirty="0">
              <a:solidFill>
                <a:schemeClr val="tx1"/>
              </a:solidFill>
              <a:latin typeface="Arial" pitchFamily="-107" charset="0"/>
              <a:ea typeface="ヒラギノ角ゴ Pro W3" pitchFamily="-107" charset="-128"/>
              <a:cs typeface="ヒラギノ角ゴ Pro W3" pitchFamily="-107" charset="-128"/>
            </a:endParaRPr>
          </a:p>
          <a:p>
            <a:pPr fontAlgn="base"/>
            <a:r>
              <a:rPr lang="en-US" sz="1200" kern="1200" baseline="0" dirty="0">
                <a:solidFill>
                  <a:schemeClr val="tx1"/>
                </a:solidFill>
                <a:latin typeface="Arial" pitchFamily="-107" charset="0"/>
                <a:ea typeface="ヒラギノ角ゴ Pro W3" pitchFamily="-107" charset="-128"/>
                <a:cs typeface="ヒラギノ角ゴ Pro W3" pitchFamily="-107" charset="-128"/>
              </a:rPr>
              <a:t>In 1988, 125 countries had polio cases, in 2018 there are only 3 endemic countries, </a:t>
            </a:r>
            <a:r>
              <a:rPr lang="en-US" sz="1200" b="1" kern="1200" baseline="0" dirty="0">
                <a:solidFill>
                  <a:schemeClr val="tx1"/>
                </a:solidFill>
                <a:latin typeface="Arial" pitchFamily="-107" charset="0"/>
                <a:ea typeface="ヒラギノ角ゴ Pro W3" pitchFamily="-107" charset="-128"/>
                <a:cs typeface="ヒラギノ角ゴ Pro W3" pitchFamily="-107" charset="-128"/>
              </a:rPr>
              <a:t>Pakistan, Afghanistan</a:t>
            </a:r>
            <a:r>
              <a:rPr lang="en-US" sz="1200" kern="1200" baseline="0" dirty="0">
                <a:solidFill>
                  <a:schemeClr val="tx1"/>
                </a:solidFill>
                <a:latin typeface="Arial" pitchFamily="-107" charset="0"/>
                <a:ea typeface="ヒラギノ角ゴ Pro W3" pitchFamily="-107" charset="-128"/>
                <a:cs typeface="ヒラギノ角ゴ Pro W3" pitchFamily="-107" charset="-128"/>
              </a:rPr>
              <a:t>, and </a:t>
            </a:r>
            <a:r>
              <a:rPr lang="en-US" sz="1200" b="1" kern="1200" baseline="0" dirty="0">
                <a:solidFill>
                  <a:schemeClr val="tx1"/>
                </a:solidFill>
                <a:latin typeface="Arial" pitchFamily="-107" charset="0"/>
                <a:ea typeface="ヒラギノ角ゴ Pro W3" pitchFamily="-107" charset="-128"/>
                <a:cs typeface="ヒラギノ角ゴ Pro W3" pitchFamily="-107" charset="-128"/>
              </a:rPr>
              <a:t>Nigeria</a:t>
            </a:r>
            <a:r>
              <a:rPr lang="en-US" sz="1200" kern="1200" baseline="0" dirty="0">
                <a:solidFill>
                  <a:schemeClr val="tx1"/>
                </a:solidFill>
                <a:latin typeface="Arial" pitchFamily="-107" charset="0"/>
                <a:ea typeface="ヒラギノ角ゴ Pro W3" pitchFamily="-107" charset="-128"/>
                <a:cs typeface="ヒラギノ角ゴ Pro W3" pitchFamily="-107" charset="-128"/>
              </a:rPr>
              <a:t>. </a:t>
            </a:r>
          </a:p>
          <a:p>
            <a:pPr fontAlgn="base"/>
            <a:endParaRPr lang="en-US" sz="1200" kern="1200" baseline="0" dirty="0">
              <a:solidFill>
                <a:schemeClr val="tx1"/>
              </a:solidFill>
              <a:latin typeface="Arial" pitchFamily="-107" charset="0"/>
              <a:ea typeface="ヒラギノ角ゴ Pro W3" pitchFamily="-107" charset="-128"/>
              <a:cs typeface="ヒラギノ角ゴ Pro W3" pitchFamily="-107" charset="-128"/>
            </a:endParaRPr>
          </a:p>
          <a:p>
            <a:pPr fontAlgn="base"/>
            <a:r>
              <a:rPr lang="en-US" sz="1200" kern="1200" baseline="0" dirty="0">
                <a:solidFill>
                  <a:schemeClr val="tx1"/>
                </a:solidFill>
                <a:latin typeface="Arial" pitchFamily="-107" charset="0"/>
                <a:ea typeface="ヒラギノ角ゴ Pro W3" pitchFamily="-107" charset="-128"/>
                <a:cs typeface="ヒラギノ角ゴ Pro W3" pitchFamily="-107" charset="-128"/>
              </a:rPr>
              <a:t> </a:t>
            </a:r>
          </a:p>
          <a:p>
            <a:pPr fontAlgn="base"/>
            <a:endParaRPr lang="en-US" sz="1200" kern="1200" baseline="0" dirty="0">
              <a:solidFill>
                <a:schemeClr val="tx1"/>
              </a:solidFill>
              <a:latin typeface="Arial" pitchFamily="-107" charset="0"/>
              <a:ea typeface="ヒラギノ角ゴ Pro W3" pitchFamily="-107" charset="-128"/>
              <a:cs typeface="ヒラギノ角ゴ Pro W3" pitchFamily="-107" charset="-128"/>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ＭＳ Ｐゴシック" pitchFamily="34" charset="-128"/>
              </a:defRPr>
            </a:lvl1pPr>
            <a:lvl2pPr marL="742841" indent="-285708" defTabSz="931726" eaLnBrk="0" hangingPunct="0">
              <a:defRPr sz="2400">
                <a:solidFill>
                  <a:schemeClr val="tx1"/>
                </a:solidFill>
                <a:latin typeface="Arial" pitchFamily="34" charset="0"/>
                <a:ea typeface="ＭＳ Ｐゴシック" pitchFamily="34" charset="-128"/>
              </a:defRPr>
            </a:lvl2pPr>
            <a:lvl3pPr marL="1142833" indent="-228567" defTabSz="931726" eaLnBrk="0" hangingPunct="0">
              <a:defRPr sz="2400">
                <a:solidFill>
                  <a:schemeClr val="tx1"/>
                </a:solidFill>
                <a:latin typeface="Arial" pitchFamily="34" charset="0"/>
                <a:ea typeface="ＭＳ Ｐゴシック" pitchFamily="34" charset="-128"/>
              </a:defRPr>
            </a:lvl3pPr>
            <a:lvl4pPr marL="1599965" indent="-228567" defTabSz="931726" eaLnBrk="0" hangingPunct="0">
              <a:defRPr sz="2400">
                <a:solidFill>
                  <a:schemeClr val="tx1"/>
                </a:solidFill>
                <a:latin typeface="Arial" pitchFamily="34" charset="0"/>
                <a:ea typeface="ＭＳ Ｐゴシック" pitchFamily="34" charset="-128"/>
              </a:defRPr>
            </a:lvl4pPr>
            <a:lvl5pPr marL="2057099" indent="-228567" defTabSz="931726" eaLnBrk="0" hangingPunct="0">
              <a:defRPr sz="2400">
                <a:solidFill>
                  <a:schemeClr val="tx1"/>
                </a:solidFill>
                <a:latin typeface="Arial" pitchFamily="34" charset="0"/>
                <a:ea typeface="ＭＳ Ｐゴシック" pitchFamily="3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31726" rtl="0" eaLnBrk="0" fontAlgn="auto" latinLnBrk="0" hangingPunct="0">
              <a:lnSpc>
                <a:spcPct val="100000"/>
              </a:lnSpc>
              <a:spcBef>
                <a:spcPts val="0"/>
              </a:spcBef>
              <a:spcAft>
                <a:spcPts val="0"/>
              </a:spcAft>
              <a:buClrTx/>
              <a:buSzTx/>
              <a:buFontTx/>
              <a:buNone/>
              <a:tabLst/>
              <a:defRPr/>
            </a:pPr>
            <a:fld id="{4A878B62-E79F-466F-AED6-D4DA6056C977}" type="slidenum">
              <a:rPr kumimoji="1" lang="en-US" sz="1200" b="0" i="0" u="none" strike="noStrike" kern="1200" cap="none" spc="0" normalizeH="0" baseline="0" noProof="0">
                <a:ln>
                  <a:noFill/>
                </a:ln>
                <a:solidFill>
                  <a:srgbClr val="545454"/>
                </a:solidFill>
                <a:effectLst/>
                <a:uLnTx/>
                <a:uFillTx/>
                <a:latin typeface="Arial" pitchFamily="34" charset="0"/>
                <a:ea typeface="ＭＳ Ｐゴシック" pitchFamily="34" charset="-128"/>
                <a:cs typeface="+mn-cs"/>
              </a:rPr>
              <a:pPr marL="0" marR="0" lvl="0" indent="0" algn="r" defTabSz="931726" rtl="0" eaLnBrk="0" fontAlgn="auto" latinLnBrk="0" hangingPunct="0">
                <a:lnSpc>
                  <a:spcPct val="100000"/>
                </a:lnSpc>
                <a:spcBef>
                  <a:spcPts val="0"/>
                </a:spcBef>
                <a:spcAft>
                  <a:spcPts val="0"/>
                </a:spcAft>
                <a:buClrTx/>
                <a:buSzTx/>
                <a:buFontTx/>
                <a:buNone/>
                <a:tabLst/>
                <a:defRPr/>
              </a:pPr>
              <a:t>55</a:t>
            </a:fld>
            <a:endParaRPr kumimoji="1" lang="en-US" sz="1200" b="0" i="0" u="none" strike="noStrike" kern="1200" cap="none" spc="0" normalizeH="0" baseline="0" noProof="0" dirty="0">
              <a:ln>
                <a:noFill/>
              </a:ln>
              <a:solidFill>
                <a:srgbClr val="545454"/>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111046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3004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21264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9542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14786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27711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3791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6708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r>
              <a:rPr kumimoji="1" lang="ja-JP" altLang="en-US" dirty="0"/>
              <a:t>皆さんが財団に寄付したお金がどのような流れで補助金として帰ってくるのか見ていきましょう。</a:t>
            </a:r>
            <a:endParaRPr kumimoji="1" lang="en-US" altLang="ja-JP" dirty="0"/>
          </a:p>
          <a:p>
            <a:r>
              <a:rPr kumimoji="1" lang="ja-JP" altLang="en-US" dirty="0"/>
              <a:t>資金の流れもシンプルに解かりやすくなりました。</a:t>
            </a:r>
            <a:endParaRPr kumimoji="1" lang="en-US" altLang="ja-JP" dirty="0"/>
          </a:p>
          <a:p>
            <a:endParaRPr kumimoji="1" lang="en-US" altLang="ja-JP" dirty="0"/>
          </a:p>
          <a:p>
            <a:r>
              <a:rPr kumimoji="1" lang="ja-JP" altLang="en-US" dirty="0"/>
              <a:t>よく財団の寄付は全部ポリオプラスに使われると思っている方が多いよ</a:t>
            </a:r>
            <a:endParaRPr kumimoji="1" lang="en-US" altLang="ja-JP" dirty="0"/>
          </a:p>
          <a:p>
            <a:endParaRPr kumimoji="1" lang="en-US" altLang="ja-JP" dirty="0"/>
          </a:p>
          <a:p>
            <a:r>
              <a:rPr kumimoji="1" lang="ja-JP" altLang="en-US" dirty="0"/>
              <a:t>まず、ロータリアンから財団への寄付には</a:t>
            </a:r>
            <a:r>
              <a:rPr kumimoji="1" lang="en-US" altLang="ja-JP" dirty="0"/>
              <a:t>3</a:t>
            </a:r>
            <a:r>
              <a:rPr kumimoji="1" lang="ja-JP" altLang="en-US" dirty="0"/>
              <a:t>種類あります。</a:t>
            </a:r>
            <a:endParaRPr kumimoji="1" lang="en-US" altLang="ja-JP" dirty="0"/>
          </a:p>
          <a:p>
            <a:r>
              <a:rPr kumimoji="1" lang="ja-JP" altLang="en-US" dirty="0"/>
              <a:t>年次基金寄付（</a:t>
            </a:r>
            <a:r>
              <a:rPr kumimoji="1" lang="en-US" altLang="ja-JP" dirty="0"/>
              <a:t>EREY</a:t>
            </a:r>
            <a:r>
              <a:rPr kumimoji="1" lang="ja-JP" altLang="en-US" dirty="0"/>
              <a:t>＝</a:t>
            </a:r>
            <a:r>
              <a:rPr kumimoji="1" lang="en-US" altLang="ja-JP" dirty="0"/>
              <a:t>100</a:t>
            </a:r>
            <a:r>
              <a:rPr kumimoji="1" lang="ja-JP" altLang="en-US" dirty="0"/>
              <a:t>とか</a:t>
            </a:r>
            <a:r>
              <a:rPr kumimoji="1" lang="en-US" altLang="ja-JP" dirty="0"/>
              <a:t>150</a:t>
            </a:r>
            <a:r>
              <a:rPr kumimoji="1" lang="ja-JP" altLang="en-US" dirty="0"/>
              <a:t>と言っています。ポールハリスフェローがもらえます）と恒久基金寄付（ベネファクターとして認証）、使途指定寄付（ポリオもその一つです）です。</a:t>
            </a:r>
            <a:endParaRPr kumimoji="1" lang="en-US" altLang="ja-JP" dirty="0"/>
          </a:p>
          <a:p>
            <a:r>
              <a:rPr kumimoji="1" lang="ja-JP" altLang="en-US" dirty="0"/>
              <a:t>使途使命寄付はポリオ以外にも色々有ります。</a:t>
            </a:r>
            <a:endParaRPr kumimoji="1" lang="en-US" altLang="ja-JP" dirty="0"/>
          </a:p>
          <a:p>
            <a:endParaRPr kumimoji="1" lang="en-US" altLang="ja-JP" dirty="0"/>
          </a:p>
          <a:p>
            <a:r>
              <a:rPr kumimoji="1" lang="ja-JP" altLang="en-US" dirty="0"/>
              <a:t>皆さんからの年次基金寄付は、すべてまず</a:t>
            </a:r>
            <a:r>
              <a:rPr kumimoji="1" lang="en-US" altLang="ja-JP" dirty="0"/>
              <a:t>3</a:t>
            </a:r>
            <a:r>
              <a:rPr kumimoji="1" lang="ja-JP" altLang="en-US" dirty="0"/>
              <a:t>年間財団で運用されます。</a:t>
            </a:r>
            <a:endParaRPr kumimoji="1" lang="en-US" altLang="ja-JP" dirty="0"/>
          </a:p>
          <a:p>
            <a:r>
              <a:rPr kumimoji="1" lang="ja-JP" altLang="en-US" dirty="0"/>
              <a:t>そして、</a:t>
            </a:r>
            <a:r>
              <a:rPr kumimoji="1" lang="en-US" altLang="ja-JP" dirty="0"/>
              <a:t>3</a:t>
            </a:r>
            <a:r>
              <a:rPr kumimoji="1" lang="ja-JP" altLang="en-US" dirty="0"/>
              <a:t>年たつとその元本はすべて補助金の資源となります。</a:t>
            </a:r>
            <a:endParaRPr kumimoji="1" lang="en-US" altLang="ja-JP" dirty="0"/>
          </a:p>
          <a:p>
            <a:r>
              <a:rPr kumimoji="1" lang="ja-JP" altLang="en-US" dirty="0"/>
              <a:t>恒久基金は毎年運用され、その運用益の５０％が補助金の資源として加えられます。</a:t>
            </a:r>
            <a:endParaRPr kumimoji="1" lang="en-US" altLang="ja-JP" dirty="0"/>
          </a:p>
          <a:p>
            <a:r>
              <a:rPr kumimoji="1" lang="ja-JP" altLang="en-US" dirty="0"/>
              <a:t>そうして作られた補助金の資源は５０％を</a:t>
            </a:r>
            <a:r>
              <a:rPr kumimoji="1" lang="en-US" altLang="ja-JP" dirty="0"/>
              <a:t>DDF</a:t>
            </a:r>
            <a:r>
              <a:rPr kumimoji="1" lang="ja-JP" altLang="en-US" dirty="0"/>
              <a:t>（地区財団活動資金）として地区に戻します。</a:t>
            </a:r>
            <a:endParaRPr kumimoji="1" lang="en-US" altLang="ja-JP" dirty="0"/>
          </a:p>
          <a:p>
            <a:r>
              <a:rPr kumimoji="1" lang="ja-JP" altLang="en-US" dirty="0"/>
              <a:t>地区は、その</a:t>
            </a:r>
            <a:r>
              <a:rPr kumimoji="1" lang="en-US" altLang="ja-JP" dirty="0"/>
              <a:t>DDF</a:t>
            </a:r>
            <a:r>
              <a:rPr kumimoji="1" lang="ja-JP" altLang="en-US" dirty="0"/>
              <a:t>の５０％を地区補助金として使うことが出来ます。</a:t>
            </a:r>
            <a:endParaRPr kumimoji="1" lang="en-US" altLang="ja-JP" dirty="0"/>
          </a:p>
          <a:p>
            <a:r>
              <a:rPr kumimoji="1" lang="en-US" altLang="ja-JP" dirty="0"/>
              <a:t>DDF</a:t>
            </a:r>
            <a:r>
              <a:rPr kumimoji="1" lang="ja-JP" altLang="en-US" dirty="0"/>
              <a:t>の残りの５０％はグローバル補助金、又は、奨学金、職業研修（</a:t>
            </a:r>
            <a:r>
              <a:rPr kumimoji="1" lang="en-US" altLang="ja-JP" dirty="0"/>
              <a:t>VTT)</a:t>
            </a:r>
            <a:r>
              <a:rPr kumimoji="1" lang="ja-JP" altLang="en-US" dirty="0"/>
              <a:t>として使うことが出来ます。</a:t>
            </a:r>
            <a:endParaRPr kumimoji="1" lang="en-US" altLang="ja-JP" dirty="0"/>
          </a:p>
          <a:p>
            <a:r>
              <a:rPr kumimoji="1" lang="ja-JP" altLang="en-US" dirty="0"/>
              <a:t>グローバル補助金は、同額の</a:t>
            </a:r>
            <a:r>
              <a:rPr kumimoji="1" lang="en-US" altLang="ja-JP" dirty="0"/>
              <a:t>WF</a:t>
            </a:r>
            <a:r>
              <a:rPr kumimoji="1" lang="ja-JP" altLang="en-US" dirty="0"/>
              <a:t>の資金も使えます。</a:t>
            </a:r>
            <a:endParaRPr kumimoji="1" lang="en-US" altLang="ja-JP" dirty="0"/>
          </a:p>
          <a:p>
            <a:r>
              <a:rPr kumimoji="1" lang="ja-JP" altLang="en-US" dirty="0"/>
              <a:t>要するに寄付金は３年後にクラブは使用することが出来ると言うことです。</a:t>
            </a:r>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1823227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89752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3993898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53473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3371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70968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0393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02219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8190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7663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3262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388491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372703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258766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120688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3863" y="1243013"/>
            <a:ext cx="5959475" cy="3352800"/>
          </a:xfrm>
          <a:prstGeom prst="rect">
            <a:avLst/>
          </a:prstGeom>
        </p:spPr>
      </p:sp>
      <p:sp>
        <p:nvSpPr>
          <p:cNvPr id="3" name="ノート プレースホルダー 2"/>
          <p:cNvSpPr>
            <a:spLocks noGrp="1"/>
          </p:cNvSpPr>
          <p:nvPr>
            <p:ph type="body" idx="1"/>
          </p:nvPr>
        </p:nvSpPr>
        <p:spPr>
          <a:xfrm>
            <a:off x="680721" y="4783312"/>
            <a:ext cx="5445760" cy="3913614"/>
          </a:xfrm>
          <a:prstGeom prst="rect">
            <a:avLst/>
          </a:prstGeom>
        </p:spPr>
        <p:txBody>
          <a:bodyPr/>
          <a:lstStyle/>
          <a:p>
            <a:endParaRPr kumimoji="1" lang="ja-JP" altLang="en-US"/>
          </a:p>
        </p:txBody>
      </p:sp>
    </p:spTree>
    <p:extLst>
      <p:ext uri="{BB962C8B-B14F-4D97-AF65-F5344CB8AC3E}">
        <p14:creationId xmlns:p14="http://schemas.microsoft.com/office/powerpoint/2010/main" val="104056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BF5F91-220E-4219-B29D-71F984317EB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FEDE8EB-A50F-4CBD-8D1C-16AAD8416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07B9C78-1035-4ED0-9674-65D23F54B408}"/>
              </a:ext>
            </a:extLst>
          </p:cNvPr>
          <p:cNvSpPr>
            <a:spLocks noGrp="1"/>
          </p:cNvSpPr>
          <p:nvPr>
            <p:ph type="dt" sz="half" idx="10"/>
          </p:nvPr>
        </p:nvSpPr>
        <p:spPr/>
        <p:txBody>
          <a:bodyPr/>
          <a:lstStyle/>
          <a:p>
            <a:fld id="{98480040-A463-4F5C-A257-8F875F04069F}" type="datetime1">
              <a:rPr kumimoji="1" lang="ja-JP" altLang="en-US" smtClean="0"/>
              <a:t>2019/7/17</a:t>
            </a:fld>
            <a:endParaRPr kumimoji="1" lang="ja-JP" altLang="en-US"/>
          </a:p>
        </p:txBody>
      </p:sp>
      <p:sp>
        <p:nvSpPr>
          <p:cNvPr id="5" name="フッター プレースホルダー 4">
            <a:extLst>
              <a:ext uri="{FF2B5EF4-FFF2-40B4-BE49-F238E27FC236}">
                <a16:creationId xmlns:a16="http://schemas.microsoft.com/office/drawing/2014/main" id="{F98222F4-E693-42C8-A9DA-B6C2053FEE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8B773E-1244-4540-9C2F-A880D62B44E3}"/>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72552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A36D1E-EB78-4E13-BF3A-AC0EA29437D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0D2392E-BCB4-4862-9B85-3BAD420A2FF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0A2D45-57D2-4C2E-A3D5-262B6B52AF0A}"/>
              </a:ext>
            </a:extLst>
          </p:cNvPr>
          <p:cNvSpPr>
            <a:spLocks noGrp="1"/>
          </p:cNvSpPr>
          <p:nvPr>
            <p:ph type="dt" sz="half" idx="10"/>
          </p:nvPr>
        </p:nvSpPr>
        <p:spPr/>
        <p:txBody>
          <a:bodyPr/>
          <a:lstStyle/>
          <a:p>
            <a:fld id="{9F51107D-DB78-4134-82DE-47C208A40156}" type="datetime1">
              <a:rPr kumimoji="1" lang="ja-JP" altLang="en-US" smtClean="0"/>
              <a:t>2019/7/17</a:t>
            </a:fld>
            <a:endParaRPr kumimoji="1" lang="ja-JP" altLang="en-US"/>
          </a:p>
        </p:txBody>
      </p:sp>
      <p:sp>
        <p:nvSpPr>
          <p:cNvPr id="5" name="フッター プレースホルダー 4">
            <a:extLst>
              <a:ext uri="{FF2B5EF4-FFF2-40B4-BE49-F238E27FC236}">
                <a16:creationId xmlns:a16="http://schemas.microsoft.com/office/drawing/2014/main" id="{FC5848FD-70E8-4BAA-83BA-D56BFEAFF51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AB9FA60-76FB-4F26-8A37-B86CFDD0F51E}"/>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313370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3494695-7000-4260-BE7B-ADB3376CB71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2D07F0-FE47-47DF-811E-09C586C19DB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3C4E33B-02EF-4721-B114-A8768ED84BD1}"/>
              </a:ext>
            </a:extLst>
          </p:cNvPr>
          <p:cNvSpPr>
            <a:spLocks noGrp="1"/>
          </p:cNvSpPr>
          <p:nvPr>
            <p:ph type="dt" sz="half" idx="10"/>
          </p:nvPr>
        </p:nvSpPr>
        <p:spPr/>
        <p:txBody>
          <a:bodyPr/>
          <a:lstStyle/>
          <a:p>
            <a:fld id="{6A049366-F7B8-4B47-A63D-D7D85DF04621}" type="datetime1">
              <a:rPr kumimoji="1" lang="ja-JP" altLang="en-US" smtClean="0"/>
              <a:t>2019/7/17</a:t>
            </a:fld>
            <a:endParaRPr kumimoji="1" lang="ja-JP" altLang="en-US"/>
          </a:p>
        </p:txBody>
      </p:sp>
      <p:sp>
        <p:nvSpPr>
          <p:cNvPr id="5" name="フッター プレースホルダー 4">
            <a:extLst>
              <a:ext uri="{FF2B5EF4-FFF2-40B4-BE49-F238E27FC236}">
                <a16:creationId xmlns:a16="http://schemas.microsoft.com/office/drawing/2014/main" id="{7D3A7EC6-35A8-4ECE-B5F0-8D58D6D8DEF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021AE2-C58F-47B7-80B6-442678C79C84}"/>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20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4AF4E24-1926-438F-A57D-E986675B24A6}" type="datetime1">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1830455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タイトル 6"/>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1463613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6F01411-8B38-4900-AE60-5FCCADBFECDE}" type="datetime1">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209353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C878A50-19BC-4987-A224-FE86B7F3A1B0}" type="datetime1">
              <a:rPr kumimoji="1" lang="ja-JP" altLang="en-US" smtClean="0"/>
              <a:t>2019/7/17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89016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EFC3AFB-EEB4-4CC7-8EE1-C9FBC0A1824B}" type="datetime1">
              <a:rPr kumimoji="1" lang="ja-JP" altLang="en-US" smtClean="0"/>
              <a:t>2019/7/17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680674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EE73408-E472-4191-9850-1E70176F822E}" type="datetime1">
              <a:rPr kumimoji="1" lang="ja-JP" altLang="en-US" smtClean="0"/>
              <a:t>2019/7/17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627219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3CEA11D-8E4C-4B00-B065-9417CAFA66B1}" type="datetime1">
              <a:rPr kumimoji="1" lang="ja-JP" altLang="en-US" smtClean="0"/>
              <a:t>2019/7/17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3355284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689316F-082A-4A90-9CDF-094613F4A436}" type="datetime1">
              <a:rPr kumimoji="1" lang="ja-JP" altLang="en-US" smtClean="0"/>
              <a:t>2019/7/17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237389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28B4D-DF13-47C2-8040-F7EA75F4A5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B6D265-BC38-4CE6-9EBD-4E83F662A7E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530135-BA0A-4FA6-AAFE-F3DA7F0B1922}"/>
              </a:ext>
            </a:extLst>
          </p:cNvPr>
          <p:cNvSpPr>
            <a:spLocks noGrp="1"/>
          </p:cNvSpPr>
          <p:nvPr>
            <p:ph type="dt" sz="half" idx="10"/>
          </p:nvPr>
        </p:nvSpPr>
        <p:spPr/>
        <p:txBody>
          <a:bodyPr/>
          <a:lstStyle/>
          <a:p>
            <a:fld id="{3244A6FF-EB1F-4413-98CA-64462466E018}" type="datetime1">
              <a:rPr kumimoji="1" lang="ja-JP" altLang="en-US" smtClean="0"/>
              <a:t>2019/7/17</a:t>
            </a:fld>
            <a:endParaRPr kumimoji="1" lang="ja-JP" altLang="en-US"/>
          </a:p>
        </p:txBody>
      </p:sp>
      <p:sp>
        <p:nvSpPr>
          <p:cNvPr id="5" name="フッター プレースホルダー 4">
            <a:extLst>
              <a:ext uri="{FF2B5EF4-FFF2-40B4-BE49-F238E27FC236}">
                <a16:creationId xmlns:a16="http://schemas.microsoft.com/office/drawing/2014/main" id="{C60B5CFE-4173-46AA-8212-9861405379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6B64997-9283-4D7C-8508-81B6464589AD}"/>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670206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20ABA84-6EF2-4E61-A3F8-31CB2D3FD302}" type="datetime1">
              <a:rPr kumimoji="1" lang="ja-JP" altLang="en-US" smtClean="0"/>
              <a:t>2019/7/17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809170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6EA0050-4DAB-4746-869D-DA61B514EE96}" type="datetime1">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2182229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576C3B-02D4-4060-B5A2-DC165DBA2991}" type="datetime1">
              <a:rPr kumimoji="1" lang="ja-JP" altLang="en-US" smtClean="0"/>
              <a:t>2019/7/17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898260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7685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1201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3425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001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5310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2052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020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A69F2-1E45-48A4-B313-000E040CA12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E0B674C-86F7-4096-AAEE-C564A31EE1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9F571C8-5178-4C67-A10E-B0D942AB088B}"/>
              </a:ext>
            </a:extLst>
          </p:cNvPr>
          <p:cNvSpPr>
            <a:spLocks noGrp="1"/>
          </p:cNvSpPr>
          <p:nvPr>
            <p:ph type="dt" sz="half" idx="10"/>
          </p:nvPr>
        </p:nvSpPr>
        <p:spPr/>
        <p:txBody>
          <a:bodyPr/>
          <a:lstStyle/>
          <a:p>
            <a:fld id="{AC586AA1-656A-4AFE-908F-9BB3DA73ED05}" type="datetime1">
              <a:rPr kumimoji="1" lang="ja-JP" altLang="en-US" smtClean="0"/>
              <a:t>2019/7/17</a:t>
            </a:fld>
            <a:endParaRPr kumimoji="1" lang="ja-JP" altLang="en-US"/>
          </a:p>
        </p:txBody>
      </p:sp>
      <p:sp>
        <p:nvSpPr>
          <p:cNvPr id="5" name="フッター プレースホルダー 4">
            <a:extLst>
              <a:ext uri="{FF2B5EF4-FFF2-40B4-BE49-F238E27FC236}">
                <a16:creationId xmlns:a16="http://schemas.microsoft.com/office/drawing/2014/main" id="{F388990A-BC73-4B7E-A636-4EC46E044E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836B32-0E3C-46D1-8D0B-4C54963B6FA7}"/>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052730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8602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4712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3241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7395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14865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0070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99669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3772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3619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70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53437E-8FB8-47C5-BE49-5A79991A8F6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15D2C7B-B81F-4A5C-AA40-CD298A85A1A7}"/>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98E8B31-7374-458A-9E99-E62572FF5A7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E7107C5-AF29-4F11-B982-70B06B2B07A2}"/>
              </a:ext>
            </a:extLst>
          </p:cNvPr>
          <p:cNvSpPr>
            <a:spLocks noGrp="1"/>
          </p:cNvSpPr>
          <p:nvPr>
            <p:ph type="dt" sz="half" idx="10"/>
          </p:nvPr>
        </p:nvSpPr>
        <p:spPr/>
        <p:txBody>
          <a:bodyPr/>
          <a:lstStyle/>
          <a:p>
            <a:fld id="{D5D8EE30-B7F1-40C9-9043-44FBB4AD268F}" type="datetime1">
              <a:rPr kumimoji="1" lang="ja-JP" altLang="en-US" smtClean="0"/>
              <a:t>2019/7/17</a:t>
            </a:fld>
            <a:endParaRPr kumimoji="1" lang="ja-JP" altLang="en-US"/>
          </a:p>
        </p:txBody>
      </p:sp>
      <p:sp>
        <p:nvSpPr>
          <p:cNvPr id="6" name="フッター プレースホルダー 5">
            <a:extLst>
              <a:ext uri="{FF2B5EF4-FFF2-40B4-BE49-F238E27FC236}">
                <a16:creationId xmlns:a16="http://schemas.microsoft.com/office/drawing/2014/main" id="{E9827F3F-B82B-4588-80B8-E76144F7D90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1940BAE-01EE-4FB6-803E-004531C0D63E}"/>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465925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32529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75DA0A7-E96A-B34A-9F40-5299E03330B9}" type="datetime1">
              <a:rPr lang="en-US" smtClean="0"/>
              <a:pPr/>
              <a:t>7/17/2019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18" name="Title 1"/>
          <p:cNvSpPr>
            <a:spLocks noGrp="1"/>
          </p:cNvSpPr>
          <p:nvPr>
            <p:ph type="ctrTitle"/>
          </p:nvPr>
        </p:nvSpPr>
        <p:spPr>
          <a:xfrm>
            <a:off x="1159224" y="306390"/>
            <a:ext cx="10070400" cy="506413"/>
          </a:xfrm>
          <a:prstGeom prst="rect">
            <a:avLst/>
          </a:prstGeom>
        </p:spPr>
        <p:txBody>
          <a:bodyPr/>
          <a:lstStyle>
            <a:lvl1pPr algn="l">
              <a:defRPr sz="2800" b="0">
                <a:solidFill>
                  <a:srgbClr val="0099FF"/>
                </a:solidFill>
                <a:latin typeface="Arial"/>
                <a:cs typeface="Aria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endParaRPr lang="en-US" dirty="0"/>
          </a:p>
          <a:p>
            <a:fld id="{20E72F2D-B2AC-6244-8A61-4DB2981BEBB5}" type="slidenum">
              <a:rPr lang="en-US" smtClean="0"/>
              <a:pPr/>
              <a:t>‹#›</a:t>
            </a:fld>
            <a:endParaRPr lang="en-US" dirty="0"/>
          </a:p>
          <a:p>
            <a:endParaRPr lang="en-US" dirty="0"/>
          </a:p>
        </p:txBody>
      </p:sp>
      <p:sp>
        <p:nvSpPr>
          <p:cNvPr id="11" name="Text Placeholder 10"/>
          <p:cNvSpPr>
            <a:spLocks noGrp="1"/>
          </p:cNvSpPr>
          <p:nvPr>
            <p:ph type="body" sz="quarter" idx="14"/>
          </p:nvPr>
        </p:nvSpPr>
        <p:spPr>
          <a:xfrm>
            <a:off x="1162047" y="1663701"/>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
        <p:nvSpPr>
          <p:cNvPr id="9" name="Rectangle 2"/>
          <p:cNvSpPr>
            <a:spLocks noChangeArrowheads="1"/>
          </p:cNvSpPr>
          <p:nvPr userDrawn="1"/>
        </p:nvSpPr>
        <p:spPr bwMode="auto">
          <a:xfrm>
            <a:off x="0" y="1589"/>
            <a:ext cx="914400" cy="6856412"/>
          </a:xfrm>
          <a:prstGeom prst="rect">
            <a:avLst/>
          </a:prstGeom>
          <a:solidFill>
            <a:srgbClr val="F7941D"/>
          </a:solidFill>
          <a:ln w="9525">
            <a:noFill/>
            <a:miter lim="800000"/>
            <a:headEnd/>
            <a:tailEnd/>
          </a:ln>
        </p:spPr>
        <p:txBody>
          <a:bodyPr wrap="none" anchor="ctr">
            <a:prstTxWarp prst="textNoShape">
              <a:avLst/>
            </a:prstTxWarp>
          </a:bodyPr>
          <a:lstStyle/>
          <a:p>
            <a:endParaRPr lang="en-US" sz="1351"/>
          </a:p>
        </p:txBody>
      </p:sp>
      <p:cxnSp>
        <p:nvCxnSpPr>
          <p:cNvPr id="22" name="Straight Connector 21"/>
          <p:cNvCxnSpPr/>
          <p:nvPr userDrawn="1"/>
        </p:nvCxnSpPr>
        <p:spPr>
          <a:xfrm>
            <a:off x="1312334" y="924457"/>
            <a:ext cx="9917292" cy="1588"/>
          </a:xfrm>
          <a:prstGeom prst="line">
            <a:avLst/>
          </a:prstGeom>
          <a:ln w="50800" cap="flat" cmpd="sng" algn="ctr">
            <a:solidFill>
              <a:srgbClr val="F7941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829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8FC070-E02E-4B98-AAFB-A60B438FF9D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784B9-A37A-40C5-94BC-52AC7AA743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D74C97E-2BAB-45D2-9EBA-2D13C4E49ED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1468F2E-32E1-4CBA-9518-1984B4861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B3BCD1C-D78A-4680-8B39-0EF4CEEEBA5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2153A2A-E3DD-4FA7-9623-C9E8F19652AD}"/>
              </a:ext>
            </a:extLst>
          </p:cNvPr>
          <p:cNvSpPr>
            <a:spLocks noGrp="1"/>
          </p:cNvSpPr>
          <p:nvPr>
            <p:ph type="dt" sz="half" idx="10"/>
          </p:nvPr>
        </p:nvSpPr>
        <p:spPr/>
        <p:txBody>
          <a:bodyPr/>
          <a:lstStyle/>
          <a:p>
            <a:fld id="{AE4B15AE-EDF2-4D67-A2CB-4CBF6531F8A4}" type="datetime1">
              <a:rPr kumimoji="1" lang="ja-JP" altLang="en-US" smtClean="0"/>
              <a:t>2019/7/17</a:t>
            </a:fld>
            <a:endParaRPr kumimoji="1" lang="ja-JP" altLang="en-US"/>
          </a:p>
        </p:txBody>
      </p:sp>
      <p:sp>
        <p:nvSpPr>
          <p:cNvPr id="8" name="フッター プレースホルダー 7">
            <a:extLst>
              <a:ext uri="{FF2B5EF4-FFF2-40B4-BE49-F238E27FC236}">
                <a16:creationId xmlns:a16="http://schemas.microsoft.com/office/drawing/2014/main" id="{DAA45299-930F-4E11-B4DC-C5E78E7C97F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E31C4E8-DEE1-4AC9-AC0F-12097E07F6C4}"/>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4053424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7CD054-23F7-4446-887B-0A143FB9658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1AC71C9-D28A-437E-86AF-C029EF47ADE8}"/>
              </a:ext>
            </a:extLst>
          </p:cNvPr>
          <p:cNvSpPr>
            <a:spLocks noGrp="1"/>
          </p:cNvSpPr>
          <p:nvPr>
            <p:ph type="dt" sz="half" idx="10"/>
          </p:nvPr>
        </p:nvSpPr>
        <p:spPr/>
        <p:txBody>
          <a:bodyPr/>
          <a:lstStyle/>
          <a:p>
            <a:fld id="{57185035-CF98-4434-A618-B5CC78D1DB9B}" type="datetime1">
              <a:rPr kumimoji="1" lang="ja-JP" altLang="en-US" smtClean="0"/>
              <a:t>2019/7/17</a:t>
            </a:fld>
            <a:endParaRPr kumimoji="1" lang="ja-JP" altLang="en-US"/>
          </a:p>
        </p:txBody>
      </p:sp>
      <p:sp>
        <p:nvSpPr>
          <p:cNvPr id="4" name="フッター プレースホルダー 3">
            <a:extLst>
              <a:ext uri="{FF2B5EF4-FFF2-40B4-BE49-F238E27FC236}">
                <a16:creationId xmlns:a16="http://schemas.microsoft.com/office/drawing/2014/main" id="{F0A70E64-ED00-462F-9CCB-9C72759CFF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ACC6202-FA38-4F61-95D1-D8B57453CA3E}"/>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101490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6F60FB8-FA2E-4F21-8FD7-7A1C03E7010B}"/>
              </a:ext>
            </a:extLst>
          </p:cNvPr>
          <p:cNvSpPr>
            <a:spLocks noGrp="1"/>
          </p:cNvSpPr>
          <p:nvPr>
            <p:ph type="dt" sz="half" idx="10"/>
          </p:nvPr>
        </p:nvSpPr>
        <p:spPr/>
        <p:txBody>
          <a:bodyPr/>
          <a:lstStyle/>
          <a:p>
            <a:fld id="{63982900-863A-4B1F-A5AF-5B7672194927}" type="datetime1">
              <a:rPr kumimoji="1" lang="ja-JP" altLang="en-US" smtClean="0"/>
              <a:t>2019/7/17</a:t>
            </a:fld>
            <a:endParaRPr kumimoji="1" lang="ja-JP" altLang="en-US"/>
          </a:p>
        </p:txBody>
      </p:sp>
      <p:sp>
        <p:nvSpPr>
          <p:cNvPr id="3" name="フッター プレースホルダー 2">
            <a:extLst>
              <a:ext uri="{FF2B5EF4-FFF2-40B4-BE49-F238E27FC236}">
                <a16:creationId xmlns:a16="http://schemas.microsoft.com/office/drawing/2014/main" id="{4CE17EE7-A133-4E93-8D9E-F8F0EA58042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D51BD75-739A-40EF-840D-4F678209D895}"/>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189070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83BE97-4C89-4F20-8BD5-77E295B3B9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14371EB-0CAC-4EC1-9B08-7737CAB72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CE5731F-4C4E-4CA9-8C63-903525102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DCD65EA-9C1D-496C-A357-EBF2E4B39332}"/>
              </a:ext>
            </a:extLst>
          </p:cNvPr>
          <p:cNvSpPr>
            <a:spLocks noGrp="1"/>
          </p:cNvSpPr>
          <p:nvPr>
            <p:ph type="dt" sz="half" idx="10"/>
          </p:nvPr>
        </p:nvSpPr>
        <p:spPr/>
        <p:txBody>
          <a:bodyPr/>
          <a:lstStyle/>
          <a:p>
            <a:fld id="{B9142115-3E66-4ACD-89ED-71CBBCC101A8}" type="datetime1">
              <a:rPr kumimoji="1" lang="ja-JP" altLang="en-US" smtClean="0"/>
              <a:t>2019/7/17</a:t>
            </a:fld>
            <a:endParaRPr kumimoji="1" lang="ja-JP" altLang="en-US"/>
          </a:p>
        </p:txBody>
      </p:sp>
      <p:sp>
        <p:nvSpPr>
          <p:cNvPr id="6" name="フッター プレースホルダー 5">
            <a:extLst>
              <a:ext uri="{FF2B5EF4-FFF2-40B4-BE49-F238E27FC236}">
                <a16:creationId xmlns:a16="http://schemas.microsoft.com/office/drawing/2014/main" id="{3E128E52-7DE6-4A07-A915-0F30A58186E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9C364D-FD59-4E33-BCCF-ACE98507E633}"/>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738602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094F7B-80DE-498E-8131-51C48799FA6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5199B31-98EA-4C45-B3EC-1161A5183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FC18A42-1765-495B-9C2E-601763C34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A8D03F4-D82E-40C6-850F-110D1107FB56}"/>
              </a:ext>
            </a:extLst>
          </p:cNvPr>
          <p:cNvSpPr>
            <a:spLocks noGrp="1"/>
          </p:cNvSpPr>
          <p:nvPr>
            <p:ph type="dt" sz="half" idx="10"/>
          </p:nvPr>
        </p:nvSpPr>
        <p:spPr/>
        <p:txBody>
          <a:bodyPr/>
          <a:lstStyle/>
          <a:p>
            <a:fld id="{9EC9003B-1062-4E1D-8342-6268D8D5D6C5}" type="datetime1">
              <a:rPr kumimoji="1" lang="ja-JP" altLang="en-US" smtClean="0"/>
              <a:t>2019/7/17</a:t>
            </a:fld>
            <a:endParaRPr kumimoji="1" lang="ja-JP" altLang="en-US"/>
          </a:p>
        </p:txBody>
      </p:sp>
      <p:sp>
        <p:nvSpPr>
          <p:cNvPr id="6" name="フッター プレースホルダー 5">
            <a:extLst>
              <a:ext uri="{FF2B5EF4-FFF2-40B4-BE49-F238E27FC236}">
                <a16:creationId xmlns:a16="http://schemas.microsoft.com/office/drawing/2014/main" id="{7E96C50C-3936-44B6-BB57-E031FFE7EED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0FF069-7032-48A4-BD3D-09CD907059C2}"/>
              </a:ext>
            </a:extLst>
          </p:cNvPr>
          <p:cNvSpPr>
            <a:spLocks noGrp="1"/>
          </p:cNvSpPr>
          <p:nvPr>
            <p:ph type="sldNum" sz="quarter" idx="12"/>
          </p:nvPr>
        </p:nvSpPr>
        <p:spPr/>
        <p:txBody>
          <a:body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1895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F971DC-B064-42AD-A371-62D0E62521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850E816-E916-4E98-A02D-3F26EC82FB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A2B3CC7-3327-4204-BBB1-D1D81D82A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E990E-328B-4597-98F2-E3FCC7BB9530}" type="datetime1">
              <a:rPr kumimoji="1" lang="ja-JP" altLang="en-US" smtClean="0"/>
              <a:t>2019/7/17</a:t>
            </a:fld>
            <a:endParaRPr kumimoji="1" lang="ja-JP" altLang="en-US"/>
          </a:p>
        </p:txBody>
      </p:sp>
      <p:sp>
        <p:nvSpPr>
          <p:cNvPr id="5" name="フッター プレースホルダー 4">
            <a:extLst>
              <a:ext uri="{FF2B5EF4-FFF2-40B4-BE49-F238E27FC236}">
                <a16:creationId xmlns:a16="http://schemas.microsoft.com/office/drawing/2014/main" id="{1DE9753F-5CD0-4381-B4D8-49E1F2957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732EC62-E65E-4AA6-92BE-BEC2F11F1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F9AF0-11B8-4022-87B8-A06825183306}" type="slidenum">
              <a:rPr kumimoji="1" lang="ja-JP" altLang="en-US" smtClean="0"/>
              <a:t>‹#›</a:t>
            </a:fld>
            <a:endParaRPr kumimoji="1" lang="ja-JP" altLang="en-US"/>
          </a:p>
        </p:txBody>
      </p:sp>
    </p:spTree>
    <p:extLst>
      <p:ext uri="{BB962C8B-B14F-4D97-AF65-F5344CB8AC3E}">
        <p14:creationId xmlns:p14="http://schemas.microsoft.com/office/powerpoint/2010/main" val="2763846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A454B-9C3C-4FA3-A188-A902F465E807}" type="datetime1">
              <a:rPr kumimoji="1" lang="ja-JP" altLang="en-US" smtClean="0"/>
              <a:t>2019/7/17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E0FA4-CD31-45FC-BF47-DCC683EC56FD}" type="slidenum">
              <a:rPr kumimoji="1" lang="ja-JP" altLang="en-US" smtClean="0"/>
              <a:t>‹#›</a:t>
            </a:fld>
            <a:endParaRPr kumimoji="1" lang="ja-JP" altLang="en-US"/>
          </a:p>
        </p:txBody>
      </p:sp>
    </p:spTree>
    <p:extLst>
      <p:ext uri="{BB962C8B-B14F-4D97-AF65-F5344CB8AC3E}">
        <p14:creationId xmlns:p14="http://schemas.microsoft.com/office/powerpoint/2010/main" val="103009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7/17/2019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74254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jpeg"/><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40.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8.png"/></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5" Type="http://schemas.openxmlformats.org/officeDocument/2006/relationships/image" Target="../media/image36.png"/><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18.png"/><Relationship Id="rId2" Type="http://schemas.openxmlformats.org/officeDocument/2006/relationships/image" Target="../media/image42.jpg"/><Relationship Id="rId1" Type="http://schemas.openxmlformats.org/officeDocument/2006/relationships/slideLayout" Target="../slideLayouts/slideLayout41.xml"/><Relationship Id="rId6" Type="http://schemas.openxmlformats.org/officeDocument/2006/relationships/image" Target="../media/image27.png"/><Relationship Id="rId5" Type="http://schemas.openxmlformats.org/officeDocument/2006/relationships/image" Target="../media/image45.png"/><Relationship Id="rId4" Type="http://schemas.openxmlformats.org/officeDocument/2006/relationships/image" Target="../media/image44.jpg"/></Relationships>
</file>

<file path=ppt/slides/_rels/slide7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6.png"/><Relationship Id="rId1" Type="http://schemas.openxmlformats.org/officeDocument/2006/relationships/slideLayout" Target="../slideLayouts/slideLayout41.xml"/><Relationship Id="rId5" Type="http://schemas.openxmlformats.org/officeDocument/2006/relationships/image" Target="../media/image18.png"/><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png"/><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51.jpg"/></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52.jpeg"/></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34708"/>
            <a:ext cx="12192000" cy="1336296"/>
          </a:xfrm>
          <a:solidFill>
            <a:srgbClr val="990033"/>
          </a:solidFill>
        </p:spPr>
        <p:txBody>
          <a:bodyPr>
            <a:normAutofit/>
          </a:bodyPr>
          <a:lstStyle/>
          <a:p>
            <a:pPr algn="ctr"/>
            <a:r>
              <a:rPr lang="ja-JP" altLang="en-US" sz="3200" dirty="0">
                <a:solidFill>
                  <a:schemeClr val="bg1"/>
                </a:solidFill>
                <a:latin typeface="メイリオ" panose="020B0604030504040204" pitchFamily="50" charset="-128"/>
                <a:ea typeface="メイリオ" panose="020B0604030504040204" pitchFamily="50" charset="-128"/>
              </a:rPr>
              <a:t>国際ロータリー第</a:t>
            </a:r>
            <a:r>
              <a:rPr lang="en-US" altLang="ja-JP" sz="3200" dirty="0">
                <a:solidFill>
                  <a:schemeClr val="bg1"/>
                </a:solidFill>
                <a:latin typeface="メイリオ" panose="020B0604030504040204" pitchFamily="50" charset="-128"/>
                <a:ea typeface="メイリオ" panose="020B0604030504040204" pitchFamily="50" charset="-128"/>
              </a:rPr>
              <a:t>2630</a:t>
            </a:r>
            <a:r>
              <a:rPr lang="ja-JP" altLang="en-US" sz="3200" dirty="0">
                <a:solidFill>
                  <a:schemeClr val="bg1"/>
                </a:solidFill>
                <a:latin typeface="メイリオ" panose="020B0604030504040204" pitchFamily="50" charset="-128"/>
                <a:ea typeface="メイリオ" panose="020B0604030504040204" pitchFamily="50" charset="-128"/>
              </a:rPr>
              <a:t>地区</a:t>
            </a:r>
            <a:r>
              <a:rPr lang="en-US" altLang="ja-JP" sz="3200" dirty="0">
                <a:solidFill>
                  <a:schemeClr val="bg1"/>
                </a:solidFill>
              </a:rPr>
              <a:t/>
            </a:r>
            <a:br>
              <a:rPr lang="en-US" altLang="ja-JP" sz="3200" dirty="0">
                <a:solidFill>
                  <a:schemeClr val="bg1"/>
                </a:solidFill>
              </a:rPr>
            </a:br>
            <a:r>
              <a:rPr lang="en-US" altLang="ja-JP" dirty="0">
                <a:solidFill>
                  <a:schemeClr val="bg1"/>
                </a:solidFill>
                <a:latin typeface="メイリオ" panose="020B0604030504040204" pitchFamily="50" charset="-128"/>
                <a:ea typeface="メイリオ" panose="020B0604030504040204" pitchFamily="50" charset="-128"/>
              </a:rPr>
              <a:t>2019-20</a:t>
            </a:r>
            <a:r>
              <a:rPr lang="ja-JP" altLang="en-US" dirty="0">
                <a:solidFill>
                  <a:schemeClr val="bg1"/>
                </a:solidFill>
                <a:latin typeface="メイリオ" panose="020B0604030504040204" pitchFamily="50" charset="-128"/>
                <a:ea typeface="メイリオ" panose="020B0604030504040204" pitchFamily="50" charset="-128"/>
              </a:rPr>
              <a:t>年度 第１回ロータリー財団セミナー</a:t>
            </a:r>
          </a:p>
        </p:txBody>
      </p:sp>
      <p:pic>
        <p:nvPicPr>
          <p:cNvPr id="5" name="図 4"/>
          <p:cNvPicPr>
            <a:picLocks noChangeAspect="1"/>
          </p:cNvPicPr>
          <p:nvPr/>
        </p:nvPicPr>
        <p:blipFill>
          <a:blip r:embed="rId2"/>
          <a:stretch>
            <a:fillRect/>
          </a:stretch>
        </p:blipFill>
        <p:spPr>
          <a:xfrm>
            <a:off x="10830223" y="0"/>
            <a:ext cx="1233421" cy="464082"/>
          </a:xfrm>
          <a:prstGeom prst="rect">
            <a:avLst/>
          </a:prstGeom>
        </p:spPr>
      </p:pic>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05361" y="1466404"/>
            <a:ext cx="4351338" cy="4351338"/>
          </a:xfrm>
        </p:spPr>
      </p:pic>
      <p:sp>
        <p:nvSpPr>
          <p:cNvPr id="10" name="テキスト ボックス 9"/>
          <p:cNvSpPr txBox="1"/>
          <p:nvPr/>
        </p:nvSpPr>
        <p:spPr>
          <a:xfrm>
            <a:off x="4259160" y="5279133"/>
            <a:ext cx="3877985"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2019</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a:t>
            </a: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日</a:t>
            </a:r>
            <a:endPar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岐阜グランドホテル</a:t>
            </a:r>
            <a:endParaRPr kumimoji="1" lang="en-US" altLang="ja-JP"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788417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356591" y="821378"/>
            <a:ext cx="11049633" cy="1058443"/>
          </a:xfrm>
          <a:prstGeom prst="roundRect">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タイトル 1"/>
          <p:cNvSpPr>
            <a:spLocks noGrp="1"/>
          </p:cNvSpPr>
          <p:nvPr>
            <p:ph type="title"/>
          </p:nvPr>
        </p:nvSpPr>
        <p:spPr>
          <a:xfrm>
            <a:off x="583693" y="338963"/>
            <a:ext cx="10989294" cy="506254"/>
          </a:xfrm>
        </p:spPr>
        <p:txBody>
          <a:bodyPr>
            <a:noAutofit/>
          </a:bodyPr>
          <a:lstStyle/>
          <a:p>
            <a:r>
              <a:rPr kumimoji="1" lang="ja-JP" altLang="en-US" sz="2800" dirty="0">
                <a:solidFill>
                  <a:srgbClr val="7030A0"/>
                </a:solidFill>
                <a:ea typeface="ＤＦ平成ゴシック体W5" panose="02010609000101010101" pitchFamily="1" charset="-128"/>
              </a:rPr>
              <a:t>②補助金の財源・ シェアシステム</a:t>
            </a:r>
            <a:r>
              <a:rPr kumimoji="1" lang="ja-JP" altLang="en-US" sz="2400" dirty="0">
                <a:solidFill>
                  <a:srgbClr val="7030A0"/>
                </a:solidFill>
                <a:ea typeface="ＤＦ平成ゴシック体W5" panose="02010609000101010101" pitchFamily="1" charset="-128"/>
              </a:rPr>
              <a:t>（寄付金の流れと補助金制度）</a:t>
            </a:r>
          </a:p>
        </p:txBody>
      </p:sp>
      <p:graphicFrame>
        <p:nvGraphicFramePr>
          <p:cNvPr id="9" name="コンテンツ プレースホルダー 8"/>
          <p:cNvGraphicFramePr>
            <a:graphicFrameLocks noGrp="1"/>
          </p:cNvGraphicFramePr>
          <p:nvPr>
            <p:ph idx="1"/>
          </p:nvPr>
        </p:nvGraphicFramePr>
        <p:xfrm>
          <a:off x="747082" y="794481"/>
          <a:ext cx="9925425" cy="50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角丸四角形 3"/>
          <p:cNvSpPr/>
          <p:nvPr/>
        </p:nvSpPr>
        <p:spPr>
          <a:xfrm>
            <a:off x="2340489" y="917177"/>
            <a:ext cx="2541538" cy="801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年次基金寄付</a:t>
            </a:r>
            <a:endPar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EREY</a:t>
            </a:r>
            <a:r>
              <a:rPr kumimoji="1" lang="ja-JP" altLang="en-US" sz="1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150</a:t>
            </a:r>
          </a:p>
        </p:txBody>
      </p:sp>
      <p:sp>
        <p:nvSpPr>
          <p:cNvPr id="5" name="角丸四角形 4"/>
          <p:cNvSpPr/>
          <p:nvPr/>
        </p:nvSpPr>
        <p:spPr>
          <a:xfrm>
            <a:off x="5452764" y="910790"/>
            <a:ext cx="2540338" cy="801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恒久基金寄付</a:t>
            </a:r>
            <a:endPar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１０００ドル以上の寄付</a:t>
            </a:r>
            <a:endParaRPr kumimoji="1" lang="en-US" altLang="ja-JP" sz="12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運用益のみ使用</a:t>
            </a:r>
          </a:p>
        </p:txBody>
      </p:sp>
      <p:sp>
        <p:nvSpPr>
          <p:cNvPr id="6" name="角丸四角形 5"/>
          <p:cNvSpPr/>
          <p:nvPr/>
        </p:nvSpPr>
        <p:spPr>
          <a:xfrm>
            <a:off x="8620328" y="917177"/>
            <a:ext cx="2298228" cy="801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使途指定寄付</a:t>
            </a:r>
          </a:p>
        </p:txBody>
      </p:sp>
      <p:sp>
        <p:nvSpPr>
          <p:cNvPr id="11" name="下矢印 10"/>
          <p:cNvSpPr/>
          <p:nvPr/>
        </p:nvSpPr>
        <p:spPr>
          <a:xfrm>
            <a:off x="3056440" y="1720134"/>
            <a:ext cx="809469" cy="1015469"/>
          </a:xfrm>
          <a:prstGeom prst="downArrow">
            <a:avLst>
              <a:gd name="adj1" fmla="val 53704"/>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全額</a:t>
            </a:r>
          </a:p>
        </p:txBody>
      </p:sp>
      <p:sp>
        <p:nvSpPr>
          <p:cNvPr id="12" name="下矢印 11"/>
          <p:cNvSpPr/>
          <p:nvPr/>
        </p:nvSpPr>
        <p:spPr>
          <a:xfrm>
            <a:off x="5854420" y="1705756"/>
            <a:ext cx="887689" cy="103877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収益の</a:t>
            </a:r>
            <a:r>
              <a:rPr kumimoji="1" lang="en-US" altLang="ja-JP" sz="11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50</a:t>
            </a: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13" name="角丸四角形 12"/>
          <p:cNvSpPr/>
          <p:nvPr/>
        </p:nvSpPr>
        <p:spPr>
          <a:xfrm>
            <a:off x="1983213" y="2747282"/>
            <a:ext cx="4967519" cy="509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３年後に使用</a:t>
            </a:r>
          </a:p>
        </p:txBody>
      </p:sp>
      <p:sp>
        <p:nvSpPr>
          <p:cNvPr id="14" name="雲形吹き出し 13"/>
          <p:cNvSpPr/>
          <p:nvPr/>
        </p:nvSpPr>
        <p:spPr>
          <a:xfrm>
            <a:off x="616343" y="1839325"/>
            <a:ext cx="1812872" cy="952274"/>
          </a:xfrm>
          <a:prstGeom prst="cloudCallout">
            <a:avLst>
              <a:gd name="adj1" fmla="val 61719"/>
              <a:gd name="adj2" fmla="val -69341"/>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運用益は運営費に</a:t>
            </a:r>
          </a:p>
        </p:txBody>
      </p:sp>
      <p:sp>
        <p:nvSpPr>
          <p:cNvPr id="15" name="角丸四角形 14"/>
          <p:cNvSpPr/>
          <p:nvPr/>
        </p:nvSpPr>
        <p:spPr>
          <a:xfrm>
            <a:off x="8476267" y="2215655"/>
            <a:ext cx="3118625" cy="270455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rPr>
              <a:t>ポリオプラス基金</a:t>
            </a:r>
            <a:endParaRPr kumimoji="1" lang="en-US" altLang="ja-JP" sz="1600" b="0"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rPr>
              <a:t>ロータリー平和フェロー</a:t>
            </a:r>
            <a:endParaRPr kumimoji="1" lang="en-US" altLang="ja-JP" sz="1600" b="0"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rPr>
              <a:t>ロータリーの六つの重点分野</a:t>
            </a:r>
            <a:r>
              <a:rPr kumimoji="1" lang="ja-JP"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①平和と紛争予防</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紛争解決②疾病予防と治療</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③水と衛生設備</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④母子の健康</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⑤基本的教育と識字率の向</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上</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⑥経済と地域社会の発展</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800" b="1" i="0" u="none" strike="noStrike" kern="1200" cap="none" spc="0" normalizeH="0" baseline="0" noProof="0" dirty="0">
                <a:ln>
                  <a:noFill/>
                </a:ln>
                <a:solidFill>
                  <a:srgbClr val="FF00FF"/>
                </a:solidFill>
                <a:effectLst/>
                <a:uLnTx/>
                <a:uFillTx/>
                <a:latin typeface="Calibri" panose="020F0502020204030204"/>
                <a:ea typeface="ＭＳ Ｐゴシック" panose="020B0600070205080204" pitchFamily="50" charset="-128"/>
                <a:cs typeface="+mn-cs"/>
              </a:rPr>
              <a:t>ロータリー災害救援基金</a:t>
            </a:r>
          </a:p>
        </p:txBody>
      </p:sp>
      <p:sp>
        <p:nvSpPr>
          <p:cNvPr id="16" name="下矢印 15"/>
          <p:cNvSpPr/>
          <p:nvPr/>
        </p:nvSpPr>
        <p:spPr>
          <a:xfrm>
            <a:off x="9406938" y="1639646"/>
            <a:ext cx="1257285" cy="564113"/>
          </a:xfrm>
          <a:prstGeom prst="downArrow">
            <a:avLst/>
          </a:prstGeom>
          <a:solidFill>
            <a:srgbClr val="0070C0"/>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8" name="下矢印 17"/>
          <p:cNvSpPr/>
          <p:nvPr/>
        </p:nvSpPr>
        <p:spPr>
          <a:xfrm>
            <a:off x="2604365" y="3254946"/>
            <a:ext cx="873291" cy="69703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50</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19" name="下矢印 18"/>
          <p:cNvSpPr/>
          <p:nvPr/>
        </p:nvSpPr>
        <p:spPr>
          <a:xfrm>
            <a:off x="5447670" y="3262446"/>
            <a:ext cx="839316" cy="68953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50</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20" name="角丸四角形 19"/>
          <p:cNvSpPr/>
          <p:nvPr/>
        </p:nvSpPr>
        <p:spPr>
          <a:xfrm>
            <a:off x="1526297" y="3964210"/>
            <a:ext cx="3227474" cy="749511"/>
          </a:xfrm>
          <a:prstGeom prst="roundRect">
            <a:avLst/>
          </a:prstGeom>
          <a:solidFill>
            <a:srgbClr val="C00000"/>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地区財団活動資金</a:t>
            </a:r>
            <a:endPar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DDF</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角丸四角形 20"/>
          <p:cNvSpPr/>
          <p:nvPr/>
        </p:nvSpPr>
        <p:spPr>
          <a:xfrm>
            <a:off x="5144262" y="3986776"/>
            <a:ext cx="3092369" cy="749511"/>
          </a:xfrm>
          <a:prstGeom prst="roundRect">
            <a:avLst/>
          </a:prstGeom>
          <a:solidFill>
            <a:srgbClr val="7030A0"/>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国際財団活動資金</a:t>
            </a:r>
            <a:endPar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WF</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2" name="下矢印 21"/>
          <p:cNvSpPr/>
          <p:nvPr/>
        </p:nvSpPr>
        <p:spPr>
          <a:xfrm>
            <a:off x="6927205" y="1711029"/>
            <a:ext cx="828036" cy="224595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収益の</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50</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p>
        </p:txBody>
      </p:sp>
      <p:sp>
        <p:nvSpPr>
          <p:cNvPr id="23" name="下矢印 22"/>
          <p:cNvSpPr/>
          <p:nvPr/>
        </p:nvSpPr>
        <p:spPr>
          <a:xfrm>
            <a:off x="1891315" y="4704325"/>
            <a:ext cx="971038" cy="112724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50</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％以内</a:t>
            </a:r>
          </a:p>
        </p:txBody>
      </p:sp>
      <p:sp>
        <p:nvSpPr>
          <p:cNvPr id="24" name="下矢印 23"/>
          <p:cNvSpPr/>
          <p:nvPr/>
        </p:nvSpPr>
        <p:spPr>
          <a:xfrm>
            <a:off x="3763300" y="4704324"/>
            <a:ext cx="918123" cy="108435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残り</a:t>
            </a:r>
          </a:p>
        </p:txBody>
      </p:sp>
      <p:sp>
        <p:nvSpPr>
          <p:cNvPr id="25" name="角丸四角形 24"/>
          <p:cNvSpPr/>
          <p:nvPr/>
        </p:nvSpPr>
        <p:spPr>
          <a:xfrm>
            <a:off x="1185343" y="5788681"/>
            <a:ext cx="2310292" cy="71870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地区補助金</a:t>
            </a:r>
            <a:endParaRPr kumimoji="1" lang="en-US" altLang="ja-JP" sz="2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DG</a:t>
            </a:r>
          </a:p>
        </p:txBody>
      </p:sp>
      <p:sp>
        <p:nvSpPr>
          <p:cNvPr id="26" name="角丸四角形 25"/>
          <p:cNvSpPr/>
          <p:nvPr/>
        </p:nvSpPr>
        <p:spPr>
          <a:xfrm>
            <a:off x="3860653" y="5781236"/>
            <a:ext cx="3033010" cy="73928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グローバル補助金</a:t>
            </a:r>
            <a:r>
              <a:rPr kumimoji="1" lang="en-US" altLang="ja-JP" sz="2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GG</a:t>
            </a:r>
          </a:p>
        </p:txBody>
      </p:sp>
      <p:sp>
        <p:nvSpPr>
          <p:cNvPr id="27" name="下矢印 26"/>
          <p:cNvSpPr/>
          <p:nvPr/>
        </p:nvSpPr>
        <p:spPr>
          <a:xfrm>
            <a:off x="5642953" y="4726062"/>
            <a:ext cx="875436" cy="105517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上乗せ</a:t>
            </a:r>
          </a:p>
        </p:txBody>
      </p:sp>
      <p:sp>
        <p:nvSpPr>
          <p:cNvPr id="7" name="テキスト ボックス 6"/>
          <p:cNvSpPr txBox="1"/>
          <p:nvPr/>
        </p:nvSpPr>
        <p:spPr>
          <a:xfrm>
            <a:off x="356591" y="936505"/>
            <a:ext cx="16125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rPr>
              <a:t>ロータリアンからの寄付</a:t>
            </a:r>
          </a:p>
        </p:txBody>
      </p:sp>
      <p:sp>
        <p:nvSpPr>
          <p:cNvPr id="8" name="テキスト ボックス 7"/>
          <p:cNvSpPr txBox="1"/>
          <p:nvPr/>
        </p:nvSpPr>
        <p:spPr>
          <a:xfrm>
            <a:off x="6875003" y="4919609"/>
            <a:ext cx="48961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地区が補助金として使用できる金額（ＤＤＦ地区財団活動資金</a:t>
            </a:r>
            <a:r>
              <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は３年前の年次基金寄付（ＥＲＥＹ）と恒久基金投資収益の合計額の</a:t>
            </a:r>
            <a:r>
              <a:rPr kumimoji="1" lang="en-US" altLang="ja-JP"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で、その内の</a:t>
            </a:r>
            <a:r>
              <a:rPr kumimoji="1" lang="en-US" altLang="ja-JP"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％（全体の</a:t>
            </a:r>
            <a:r>
              <a:rPr kumimoji="1" lang="en-US" altLang="ja-JP"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25%</a:t>
            </a:r>
            <a:r>
              <a:rPr kumimoji="1" lang="ja-JP" altLang="en-US"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が地区補助金として残りの</a:t>
            </a:r>
            <a:r>
              <a:rPr kumimoji="1" lang="en-US" altLang="ja-JP"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％（全体の</a:t>
            </a:r>
            <a:r>
              <a:rPr kumimoji="1" lang="en-US" altLang="ja-JP"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25%</a:t>
            </a:r>
            <a:r>
              <a:rPr kumimoji="1" lang="ja-JP" altLang="en-US" sz="1600" b="0"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がグローバル補助金として使用できます。</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8" name="正方形/長方形 27"/>
          <p:cNvSpPr/>
          <p:nvPr/>
        </p:nvSpPr>
        <p:spPr>
          <a:xfrm>
            <a:off x="6341530" y="6488668"/>
            <a:ext cx="5253362"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EREY</a:t>
            </a:r>
            <a:r>
              <a:rPr kumimoji="1" lang="ja-JP" altLang="en-US"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150</a:t>
            </a:r>
            <a:r>
              <a:rPr kumimoji="1" lang="ja-JP" altLang="en-US"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人を目標とした年次基金寄付</a:t>
            </a:r>
            <a:endParaRPr kumimoji="1" lang="en-US" altLang="ja-JP"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35746259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52305" y="1495204"/>
            <a:ext cx="10924827" cy="5235796"/>
          </a:xfrm>
        </p:spPr>
        <p:txBody>
          <a:bodyPr anchor="ctr">
            <a:normAutofit/>
          </a:bodyPr>
          <a:lstStyle/>
          <a:p>
            <a:pPr marL="0" indent="0" algn="just">
              <a:lnSpc>
                <a:spcPct val="100000"/>
              </a:lnSpc>
              <a:buNone/>
            </a:pPr>
            <a:r>
              <a:rPr lang="en-US" altLang="ja-JP" sz="3200" b="1" dirty="0">
                <a:latin typeface="HG丸ｺﾞｼｯｸM-PRO" panose="020F0600000000000000" pitchFamily="50" charset="-128"/>
                <a:ea typeface="HG丸ｺﾞｼｯｸM-PRO" panose="020F0600000000000000" pitchFamily="50" charset="-128"/>
              </a:rPr>
              <a:t>【</a:t>
            </a:r>
            <a:r>
              <a:rPr lang="ja-JP" altLang="en-US" sz="3200" b="1" dirty="0">
                <a:latin typeface="HG丸ｺﾞｼｯｸM-PRO" panose="020F0600000000000000" pitchFamily="50" charset="-128"/>
                <a:ea typeface="HG丸ｺﾞｼｯｸM-PRO" panose="020F0600000000000000" pitchFamily="50" charset="-128"/>
              </a:rPr>
              <a:t>ポール・ハリス・ソサエティ</a:t>
            </a:r>
            <a:r>
              <a:rPr lang="en-US" altLang="ja-JP" sz="3200" b="1" dirty="0">
                <a:latin typeface="HG丸ｺﾞｼｯｸM-PRO" panose="020F0600000000000000" pitchFamily="50" charset="-128"/>
                <a:ea typeface="HG丸ｺﾞｼｯｸM-PRO" panose="020F0600000000000000" pitchFamily="50" charset="-128"/>
              </a:rPr>
              <a:t>】</a:t>
            </a:r>
          </a:p>
          <a:p>
            <a:pPr marL="0" indent="0" algn="just">
              <a:lnSpc>
                <a:spcPct val="100000"/>
              </a:lnSpc>
              <a:buNone/>
            </a:pPr>
            <a:endParaRPr lang="en-US" altLang="ja-JP" sz="1200" dirty="0">
              <a:latin typeface="HG丸ｺﾞｼｯｸM-PRO" panose="020F0600000000000000" pitchFamily="50" charset="-128"/>
              <a:ea typeface="HG丸ｺﾞｼｯｸM-PRO" panose="020F0600000000000000" pitchFamily="50" charset="-128"/>
            </a:endParaRPr>
          </a:p>
          <a:p>
            <a:pPr marL="1701800" lvl="1" indent="0" algn="just">
              <a:lnSpc>
                <a:spcPct val="100000"/>
              </a:lnSpc>
              <a:buNone/>
            </a:pPr>
            <a:r>
              <a:rPr lang="ja-JP" altLang="en-US" sz="2800" dirty="0">
                <a:latin typeface="HG丸ｺﾞｼｯｸM-PRO" panose="020F0600000000000000" pitchFamily="50" charset="-128"/>
                <a:ea typeface="HG丸ｺﾞｼｯｸM-PRO" panose="020F0600000000000000" pitchFamily="50" charset="-128"/>
              </a:rPr>
              <a:t>ポール・ハリス・ソサエティは、年次基金、ポリオプラス基金等、毎年度</a:t>
            </a:r>
            <a:r>
              <a:rPr lang="en-US" altLang="ja-JP" sz="2800" dirty="0">
                <a:latin typeface="HG丸ｺﾞｼｯｸM-PRO" panose="020F0600000000000000" pitchFamily="50" charset="-128"/>
                <a:ea typeface="HG丸ｺﾞｼｯｸM-PRO" panose="020F0600000000000000" pitchFamily="50" charset="-128"/>
              </a:rPr>
              <a:t>1,000</a:t>
            </a:r>
            <a:r>
              <a:rPr lang="ja-JP" altLang="en-US" sz="2800" dirty="0">
                <a:latin typeface="HG丸ｺﾞｼｯｸM-PRO" panose="020F0600000000000000" pitchFamily="50" charset="-128"/>
                <a:ea typeface="HG丸ｺﾞｼｯｸM-PRO" panose="020F0600000000000000" pitchFamily="50" charset="-128"/>
              </a:rPr>
              <a:t>ドル以上を寄付する方（個人）を認証するプログラムです。</a:t>
            </a:r>
            <a:endParaRPr lang="en-US" altLang="ja-JP" sz="2800" dirty="0">
              <a:latin typeface="HG丸ｺﾞｼｯｸM-PRO" panose="020F0600000000000000" pitchFamily="50" charset="-128"/>
              <a:ea typeface="HG丸ｺﾞｼｯｸM-PRO" panose="020F0600000000000000" pitchFamily="50" charset="-128"/>
            </a:endParaRPr>
          </a:p>
          <a:p>
            <a:pPr marL="1701800" lvl="1" indent="0" algn="just">
              <a:lnSpc>
                <a:spcPct val="100000"/>
              </a:lnSpc>
              <a:buNone/>
            </a:pPr>
            <a:r>
              <a:rPr lang="ja-JP" altLang="en-US" sz="2800" dirty="0">
                <a:latin typeface="HG丸ｺﾞｼｯｸM-PRO" panose="020F0600000000000000" pitchFamily="50" charset="-128"/>
                <a:ea typeface="HG丸ｺﾞｼｯｸM-PRO" panose="020F0600000000000000" pitchFamily="50" charset="-128"/>
              </a:rPr>
              <a:t>入会者は紋章型のピンが贈られます。</a:t>
            </a:r>
            <a:endParaRPr lang="en-US" altLang="ja-JP" sz="2800" dirty="0">
              <a:latin typeface="HG丸ｺﾞｼｯｸM-PRO" panose="020F0600000000000000" pitchFamily="50" charset="-128"/>
              <a:ea typeface="HG丸ｺﾞｼｯｸM-PRO" panose="020F0600000000000000" pitchFamily="50" charset="-128"/>
            </a:endParaRPr>
          </a:p>
          <a:p>
            <a:pPr marL="1701800" lvl="1" indent="0" algn="just">
              <a:lnSpc>
                <a:spcPct val="100000"/>
              </a:lnSpc>
              <a:buNone/>
            </a:pPr>
            <a:r>
              <a:rPr lang="en-US" altLang="zh-CN" sz="2800" dirty="0">
                <a:latin typeface="HG丸ｺﾞｼｯｸM-PRO" panose="020F0600000000000000" pitchFamily="50" charset="-128"/>
                <a:ea typeface="HG丸ｺﾞｼｯｸM-PRO" panose="020F0600000000000000" pitchFamily="50" charset="-128"/>
              </a:rPr>
              <a:t>2019</a:t>
            </a:r>
            <a:r>
              <a:rPr lang="zh-CN" altLang="en-US" sz="2800" dirty="0">
                <a:latin typeface="HG丸ｺﾞｼｯｸM-PRO" panose="020F0600000000000000" pitchFamily="50" charset="-128"/>
                <a:ea typeface="HG丸ｺﾞｼｯｸM-PRO" panose="020F0600000000000000" pitchFamily="50" charset="-128"/>
              </a:rPr>
              <a:t>年</a:t>
            </a:r>
            <a:r>
              <a:rPr lang="en-US" altLang="ja-JP" sz="2800" dirty="0">
                <a:latin typeface="HG丸ｺﾞｼｯｸM-PRO" panose="020F0600000000000000" pitchFamily="50" charset="-128"/>
                <a:ea typeface="HG丸ｺﾞｼｯｸM-PRO" panose="020F0600000000000000" pitchFamily="50" charset="-128"/>
              </a:rPr>
              <a:t>2</a:t>
            </a:r>
            <a:r>
              <a:rPr lang="zh-CN" altLang="en-US" sz="2800" dirty="0">
                <a:latin typeface="HG丸ｺﾞｼｯｸM-PRO" panose="020F0600000000000000" pitchFamily="50" charset="-128"/>
                <a:ea typeface="HG丸ｺﾞｼｯｸM-PRO" panose="020F0600000000000000" pitchFamily="50" charset="-128"/>
              </a:rPr>
              <a:t>月現在 </a:t>
            </a:r>
            <a:r>
              <a:rPr lang="en-US" altLang="zh-CN" sz="2800" dirty="0">
                <a:latin typeface="HG丸ｺﾞｼｯｸM-PRO" panose="020F0600000000000000" pitchFamily="50" charset="-128"/>
                <a:ea typeface="HG丸ｺﾞｼｯｸM-PRO" panose="020F0600000000000000" pitchFamily="50" charset="-128"/>
              </a:rPr>
              <a:t>863</a:t>
            </a:r>
            <a:r>
              <a:rPr lang="zh-CN" altLang="en-US" sz="2800" dirty="0">
                <a:latin typeface="HG丸ｺﾞｼｯｸM-PRO" panose="020F0600000000000000" pitchFamily="50" charset="-128"/>
                <a:ea typeface="HG丸ｺﾞｼｯｸM-PRO" panose="020F0600000000000000" pitchFamily="50" charset="-128"/>
              </a:rPr>
              <a:t>名（日本、 内</a:t>
            </a:r>
            <a:r>
              <a:rPr lang="en-US" altLang="zh-CN" sz="2800" dirty="0">
                <a:latin typeface="HG丸ｺﾞｼｯｸM-PRO" panose="020F0600000000000000" pitchFamily="50" charset="-128"/>
                <a:ea typeface="HG丸ｺﾞｼｯｸM-PRO" panose="020F0600000000000000" pitchFamily="50" charset="-128"/>
              </a:rPr>
              <a:t>2630</a:t>
            </a:r>
            <a:r>
              <a:rPr lang="zh-CN" altLang="en-US" sz="2800" dirty="0">
                <a:latin typeface="HG丸ｺﾞｼｯｸM-PRO" panose="020F0600000000000000" pitchFamily="50" charset="-128"/>
                <a:ea typeface="HG丸ｺﾞｼｯｸM-PRO" panose="020F0600000000000000" pitchFamily="50" charset="-128"/>
              </a:rPr>
              <a:t>地区 </a:t>
            </a:r>
            <a:r>
              <a:rPr lang="en-US" altLang="zh-CN" sz="2800" dirty="0">
                <a:latin typeface="HG丸ｺﾞｼｯｸM-PRO" panose="020F0600000000000000" pitchFamily="50" charset="-128"/>
                <a:ea typeface="HG丸ｺﾞｼｯｸM-PRO" panose="020F0600000000000000" pitchFamily="50" charset="-128"/>
              </a:rPr>
              <a:t>23</a:t>
            </a:r>
            <a:r>
              <a:rPr lang="zh-CN" altLang="en-US" sz="2800" dirty="0">
                <a:latin typeface="HG丸ｺﾞｼｯｸM-PRO" panose="020F0600000000000000" pitchFamily="50" charset="-128"/>
                <a:ea typeface="HG丸ｺﾞｼｯｸM-PRO" panose="020F0600000000000000" pitchFamily="50" charset="-128"/>
              </a:rPr>
              <a:t>名）</a:t>
            </a:r>
            <a:endParaRPr lang="en-US" altLang="zh-CN" sz="2800" dirty="0">
              <a:latin typeface="HG丸ｺﾞｼｯｸM-PRO" panose="020F0600000000000000" pitchFamily="50" charset="-128"/>
              <a:ea typeface="HG丸ｺﾞｼｯｸM-PRO" panose="020F0600000000000000" pitchFamily="50" charset="-128"/>
            </a:endParaRPr>
          </a:p>
          <a:p>
            <a:pPr marL="1701800" lvl="1" indent="0" algn="just">
              <a:lnSpc>
                <a:spcPct val="100000"/>
              </a:lnSpc>
              <a:buNone/>
            </a:pPr>
            <a:endParaRPr lang="en-US" altLang="zh-CN" sz="2800" dirty="0">
              <a:latin typeface="HG丸ｺﾞｼｯｸM-PRO" panose="020F0600000000000000" pitchFamily="50" charset="-128"/>
              <a:ea typeface="HG丸ｺﾞｼｯｸM-PRO" panose="020F0600000000000000" pitchFamily="50" charset="-128"/>
            </a:endParaRPr>
          </a:p>
          <a:p>
            <a:pPr marL="271463" lvl="1" indent="0" algn="just">
              <a:lnSpc>
                <a:spcPct val="100000"/>
              </a:lnSpc>
              <a:buNone/>
            </a:pPr>
            <a:r>
              <a:rPr lang="ja-JP" altLang="en-US" sz="1900" dirty="0">
                <a:latin typeface="HG丸ｺﾞｼｯｸM-PRO" panose="020F0600000000000000" pitchFamily="50" charset="-128"/>
                <a:ea typeface="HG丸ｺﾞｼｯｸM-PRO" panose="020F0600000000000000" pitchFamily="50" charset="-128"/>
              </a:rPr>
              <a:t>その他</a:t>
            </a:r>
            <a:endParaRPr lang="en-US" altLang="ja-JP" sz="1900" dirty="0">
              <a:latin typeface="HG丸ｺﾞｼｯｸM-PRO" panose="020F0600000000000000" pitchFamily="50" charset="-128"/>
              <a:ea typeface="HG丸ｺﾞｼｯｸM-PRO" panose="020F0600000000000000" pitchFamily="50" charset="-128"/>
            </a:endParaRPr>
          </a:p>
          <a:p>
            <a:pPr marL="541338" lvl="1" indent="0" algn="just">
              <a:lnSpc>
                <a:spcPct val="100000"/>
              </a:lnSpc>
              <a:buNone/>
            </a:pPr>
            <a:r>
              <a:rPr lang="ja-JP" altLang="en-US" sz="1900" dirty="0">
                <a:latin typeface="HG丸ｺﾞｼｯｸM-PRO" panose="020F0600000000000000" pitchFamily="50" charset="-128"/>
                <a:ea typeface="HG丸ｺﾞｼｯｸM-PRO" panose="020F0600000000000000" pitchFamily="50" charset="-128"/>
              </a:rPr>
              <a:t>ベネファクター：恒久基金寄付</a:t>
            </a:r>
            <a:r>
              <a:rPr lang="en-US" altLang="ja-JP" sz="1900" dirty="0">
                <a:latin typeface="HG丸ｺﾞｼｯｸM-PRO" panose="020F0600000000000000" pitchFamily="50" charset="-128"/>
                <a:ea typeface="HG丸ｺﾞｼｯｸM-PRO" panose="020F0600000000000000" pitchFamily="50" charset="-128"/>
              </a:rPr>
              <a:t>1</a:t>
            </a:r>
            <a:r>
              <a:rPr lang="ja-JP" altLang="en-US" sz="1900" dirty="0">
                <a:latin typeface="HG丸ｺﾞｼｯｸM-PRO" panose="020F0600000000000000" pitchFamily="50" charset="-128"/>
                <a:ea typeface="HG丸ｺﾞｼｯｸM-PRO" panose="020F0600000000000000" pitchFamily="50" charset="-128"/>
              </a:rPr>
              <a:t>千ドル以上</a:t>
            </a:r>
            <a:r>
              <a:rPr lang="en-US" altLang="ja-JP" sz="1800" dirty="0">
                <a:latin typeface="HG丸ｺﾞｼｯｸM-PRO" panose="020F0600000000000000" pitchFamily="50" charset="-128"/>
                <a:ea typeface="HG丸ｺﾞｼｯｸM-PRO" panose="020F0600000000000000" pitchFamily="50" charset="-128"/>
              </a:rPr>
              <a:t>(</a:t>
            </a:r>
            <a:r>
              <a:rPr lang="ja-JP" altLang="en-US" sz="1800" dirty="0">
                <a:latin typeface="HG丸ｺﾞｼｯｸM-PRO" panose="020F0600000000000000" pitchFamily="50" charset="-128"/>
                <a:ea typeface="HG丸ｺﾞｼｯｸM-PRO" panose="020F0600000000000000" pitchFamily="50" charset="-128"/>
              </a:rPr>
              <a:t>元本には手を付けず投資運用し、その収益を分配</a:t>
            </a:r>
            <a:r>
              <a:rPr lang="en-US" altLang="ja-JP" sz="1800" dirty="0">
                <a:latin typeface="HG丸ｺﾞｼｯｸM-PRO" panose="020F0600000000000000" pitchFamily="50" charset="-128"/>
                <a:ea typeface="HG丸ｺﾞｼｯｸM-PRO" panose="020F0600000000000000" pitchFamily="50" charset="-128"/>
              </a:rPr>
              <a:t>)</a:t>
            </a:r>
            <a:endParaRPr lang="ja-JP" altLang="en-US" sz="1800" dirty="0">
              <a:latin typeface="HG丸ｺﾞｼｯｸM-PRO" panose="020F0600000000000000" pitchFamily="50" charset="-128"/>
              <a:ea typeface="HG丸ｺﾞｼｯｸM-PRO" panose="020F0600000000000000" pitchFamily="50" charset="-128"/>
            </a:endParaRPr>
          </a:p>
          <a:p>
            <a:pPr marL="541338" lvl="1" indent="0" algn="just">
              <a:lnSpc>
                <a:spcPct val="100000"/>
              </a:lnSpc>
              <a:buNone/>
            </a:pPr>
            <a:r>
              <a:rPr lang="ja-JP" altLang="en-US" sz="1900" dirty="0">
                <a:latin typeface="HG丸ｺﾞｼｯｸM-PRO" panose="020F0600000000000000" pitchFamily="50" charset="-128"/>
                <a:ea typeface="HG丸ｺﾞｼｯｸM-PRO" panose="020F0600000000000000" pitchFamily="50" charset="-128"/>
              </a:rPr>
              <a:t>メジャードナー：累積</a:t>
            </a:r>
            <a:r>
              <a:rPr lang="en-US" altLang="ja-JP" sz="1900" dirty="0">
                <a:latin typeface="HG丸ｺﾞｼｯｸM-PRO" panose="020F0600000000000000" pitchFamily="50" charset="-128"/>
                <a:ea typeface="HG丸ｺﾞｼｯｸM-PRO" panose="020F0600000000000000" pitchFamily="50" charset="-128"/>
              </a:rPr>
              <a:t>1</a:t>
            </a:r>
            <a:r>
              <a:rPr lang="ja-JP" altLang="en-US" sz="1900" dirty="0">
                <a:latin typeface="HG丸ｺﾞｼｯｸM-PRO" panose="020F0600000000000000" pitchFamily="50" charset="-128"/>
                <a:ea typeface="HG丸ｺﾞｼｯｸM-PRO" panose="020F0600000000000000" pitchFamily="50" charset="-128"/>
              </a:rPr>
              <a:t>万ドル以上</a:t>
            </a:r>
          </a:p>
          <a:p>
            <a:pPr marL="541338" lvl="1" indent="0" algn="just">
              <a:lnSpc>
                <a:spcPct val="100000"/>
              </a:lnSpc>
              <a:buNone/>
            </a:pPr>
            <a:r>
              <a:rPr lang="ja-JP" altLang="en-US" sz="1900" dirty="0">
                <a:latin typeface="HG丸ｺﾞｼｯｸM-PRO" panose="020F0600000000000000" pitchFamily="50" charset="-128"/>
                <a:ea typeface="HG丸ｺﾞｼｯｸM-PRO" panose="020F0600000000000000" pitchFamily="50" charset="-128"/>
              </a:rPr>
              <a:t>アーチ・クランフ・ソサエティ：累積</a:t>
            </a:r>
            <a:r>
              <a:rPr lang="en-US" altLang="ja-JP" sz="1900" dirty="0">
                <a:latin typeface="HG丸ｺﾞｼｯｸM-PRO" panose="020F0600000000000000" pitchFamily="50" charset="-128"/>
                <a:ea typeface="HG丸ｺﾞｼｯｸM-PRO" panose="020F0600000000000000" pitchFamily="50" charset="-128"/>
              </a:rPr>
              <a:t>25</a:t>
            </a:r>
            <a:r>
              <a:rPr lang="ja-JP" altLang="en-US" sz="1900" dirty="0">
                <a:latin typeface="HG丸ｺﾞｼｯｸM-PRO" panose="020F0600000000000000" pitchFamily="50" charset="-128"/>
                <a:ea typeface="HG丸ｺﾞｼｯｸM-PRO" panose="020F0600000000000000" pitchFamily="50" charset="-128"/>
              </a:rPr>
              <a:t>万ドル</a:t>
            </a:r>
            <a:r>
              <a:rPr lang="ja-JP" altLang="en-US" sz="1900" dirty="0" smtClean="0">
                <a:latin typeface="HG丸ｺﾞｼｯｸM-PRO" panose="020F0600000000000000" pitchFamily="50" charset="-128"/>
                <a:ea typeface="HG丸ｺﾞｼｯｸM-PRO" panose="020F0600000000000000" pitchFamily="50" charset="-128"/>
              </a:rPr>
              <a:t>以上 </a:t>
            </a:r>
            <a:r>
              <a:rPr lang="en-US" altLang="ja-JP" sz="1900" dirty="0" err="1" smtClean="0">
                <a:latin typeface="HG丸ｺﾞｼｯｸM-PRO" panose="020F0600000000000000" pitchFamily="50" charset="-128"/>
                <a:ea typeface="HG丸ｺﾞｼｯｸM-PRO" panose="020F0600000000000000" pitchFamily="50" charset="-128"/>
              </a:rPr>
              <a:t>etc</a:t>
            </a:r>
            <a:endParaRPr lang="zh-CN" altLang="en-US" sz="2800" dirty="0">
              <a:latin typeface="HG丸ｺﾞｼｯｸM-PRO" panose="020F0600000000000000" pitchFamily="50" charset="-128"/>
              <a:ea typeface="HG丸ｺﾞｼｯｸM-PRO" panose="020F0600000000000000" pitchFamily="50" charset="-128"/>
            </a:endParaRPr>
          </a:p>
        </p:txBody>
      </p:sp>
      <p:sp>
        <p:nvSpPr>
          <p:cNvPr id="4" name="タイトル 1"/>
          <p:cNvSpPr>
            <a:spLocks noGrp="1"/>
          </p:cNvSpPr>
          <p:nvPr>
            <p:ph type="title"/>
          </p:nvPr>
        </p:nvSpPr>
        <p:spPr>
          <a:xfrm>
            <a:off x="852306" y="628809"/>
            <a:ext cx="5243694" cy="77921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2700000">
              <a:prstClr val="black">
                <a:alpha val="50000"/>
              </a:prstClr>
            </a:innerShdw>
          </a:effectLst>
        </p:spPr>
        <p:txBody>
          <a:bodyPr wrap="none">
            <a:normAutofit/>
          </a:bodyPr>
          <a:lstStyle/>
          <a:p>
            <a:pPr>
              <a:lnSpc>
                <a:spcPct val="100000"/>
              </a:lnSpc>
            </a:pPr>
            <a:r>
              <a:rPr lang="ja-JP" altLang="en-US" sz="3000" b="1" dirty="0">
                <a:latin typeface="HG丸ｺﾞｼｯｸM-PRO" panose="020F0600000000000000" pitchFamily="50" charset="-128"/>
                <a:ea typeface="HG丸ｺﾞｼｯｸM-PRO" panose="020F0600000000000000" pitchFamily="50" charset="-128"/>
              </a:rPr>
              <a:t>感謝の意を表すための認証②</a:t>
            </a:r>
            <a:endParaRPr kumimoji="1" lang="ja-JP" altLang="en-US" sz="3000" b="1" dirty="0">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3"/>
          <a:stretch>
            <a:fillRect/>
          </a:stretch>
        </p:blipFill>
        <p:spPr>
          <a:xfrm>
            <a:off x="235976" y="2299996"/>
            <a:ext cx="2145978" cy="2627604"/>
          </a:xfrm>
          <a:prstGeom prst="rect">
            <a:avLst/>
          </a:prstGeom>
        </p:spPr>
      </p:pic>
    </p:spTree>
    <p:extLst>
      <p:ext uri="{BB962C8B-B14F-4D97-AF65-F5344CB8AC3E}">
        <p14:creationId xmlns:p14="http://schemas.microsoft.com/office/powerpoint/2010/main" val="18166137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81532" y="1888256"/>
            <a:ext cx="10428934" cy="4351338"/>
          </a:xfrm>
        </p:spPr>
        <p:txBody>
          <a:bodyPr anchor="ctr">
            <a:noAutofit/>
          </a:bodyPr>
          <a:lstStyle/>
          <a:p>
            <a:pPr marL="0" indent="0" hangingPunct="0">
              <a:buNone/>
            </a:pPr>
            <a:r>
              <a:rPr lang="ja-JP" altLang="en-US" sz="3200" b="1" dirty="0" smtClean="0">
                <a:solidFill>
                  <a:srgbClr val="FF0000"/>
                </a:solidFill>
                <a:latin typeface="HG丸ｺﾞｼｯｸM-PRO" panose="020F0600000000000000" pitchFamily="50" charset="-128"/>
                <a:ea typeface="HG丸ｺﾞｼｯｸM-PRO" panose="020F0600000000000000" pitchFamily="50" charset="-128"/>
              </a:rPr>
              <a:t>◎年度当初の</a:t>
            </a:r>
            <a:r>
              <a:rPr lang="ja-JP" altLang="ja-JP" sz="3200" b="1" dirty="0" smtClean="0">
                <a:solidFill>
                  <a:srgbClr val="FF0000"/>
                </a:solidFill>
                <a:latin typeface="HG丸ｺﾞｼｯｸM-PRO" panose="020F0600000000000000" pitchFamily="50" charset="-128"/>
                <a:ea typeface="HG丸ｺﾞｼｯｸM-PRO" panose="020F0600000000000000" pitchFamily="50" charset="-128"/>
              </a:rPr>
              <a:t>お願い</a:t>
            </a:r>
            <a:r>
              <a:rPr lang="ja-JP" altLang="ja-JP" sz="3200" b="1" dirty="0">
                <a:solidFill>
                  <a:srgbClr val="FF0000"/>
                </a:solidFill>
                <a:latin typeface="HG丸ｺﾞｼｯｸM-PRO" panose="020F0600000000000000" pitchFamily="50" charset="-128"/>
                <a:ea typeface="HG丸ｺﾞｼｯｸM-PRO" panose="020F0600000000000000" pitchFamily="50" charset="-128"/>
              </a:rPr>
              <a:t>事項</a:t>
            </a:r>
            <a:endParaRPr lang="ja-JP" altLang="ja-JP" sz="3200" dirty="0">
              <a:solidFill>
                <a:srgbClr val="FF0000"/>
              </a:solidFill>
              <a:latin typeface="HG丸ｺﾞｼｯｸM-PRO" panose="020F0600000000000000" pitchFamily="50" charset="-128"/>
              <a:ea typeface="HG丸ｺﾞｼｯｸM-PRO" panose="020F0600000000000000" pitchFamily="50" charset="-128"/>
            </a:endParaRPr>
          </a:p>
          <a:p>
            <a:pPr marL="360363" indent="273050" hangingPunct="0">
              <a:buNone/>
            </a:pPr>
            <a:r>
              <a:rPr lang="ja-JP" altLang="en-US" sz="3200" dirty="0" smtClean="0">
                <a:latin typeface="HG丸ｺﾞｼｯｸM-PRO" panose="020F0600000000000000" pitchFamily="50" charset="-128"/>
                <a:ea typeface="HG丸ｺﾞｼｯｸM-PRO" panose="020F0600000000000000" pitchFamily="50" charset="-128"/>
              </a:rPr>
              <a:t>各クラブ毎に</a:t>
            </a:r>
            <a:r>
              <a:rPr lang="ja-JP" altLang="ja-JP" sz="3200" dirty="0" smtClean="0">
                <a:latin typeface="HG丸ｺﾞｼｯｸM-PRO" panose="020F0600000000000000" pitchFamily="50" charset="-128"/>
                <a:ea typeface="HG丸ｺﾞｼｯｸM-PRO" panose="020F0600000000000000" pitchFamily="50" charset="-128"/>
              </a:rPr>
              <a:t>年次寄付額とポリオ・プラス寄付額の目標を設定して頂いています。次年度が始まる７月には目標額の設定と登録をお願い致します。</a:t>
            </a:r>
            <a:endParaRPr lang="en-US" altLang="ja-JP" sz="3200" dirty="0">
              <a:latin typeface="HG丸ｺﾞｼｯｸM-PRO" panose="020F0600000000000000" pitchFamily="50" charset="-128"/>
              <a:ea typeface="HG丸ｺﾞｼｯｸM-PRO" panose="020F0600000000000000" pitchFamily="50" charset="-128"/>
            </a:endParaRPr>
          </a:p>
          <a:p>
            <a:pPr marL="536575" indent="-176213" hangingPunct="0">
              <a:buNone/>
            </a:pPr>
            <a:endParaRPr lang="en-US" altLang="ja-JP" sz="3200" dirty="0" smtClean="0">
              <a:latin typeface="AR丸ゴシック体M" panose="020B0609010101010101" pitchFamily="49" charset="-128"/>
              <a:ea typeface="AR丸ゴシック体M" panose="020B0609010101010101" pitchFamily="49" charset="-128"/>
            </a:endParaRPr>
          </a:p>
          <a:p>
            <a:pPr marL="536575" indent="-176213" hangingPunct="0">
              <a:buNone/>
            </a:pPr>
            <a:r>
              <a:rPr lang="en-US" altLang="ja-JP" sz="3200" dirty="0" smtClean="0">
                <a:latin typeface="AR丸ゴシック体M" panose="020B0609010101010101" pitchFamily="49" charset="-128"/>
                <a:ea typeface="AR丸ゴシック体M" panose="020B0609010101010101" pitchFamily="49" charset="-128"/>
              </a:rPr>
              <a:t>※</a:t>
            </a:r>
            <a:r>
              <a:rPr lang="ja-JP" altLang="en-US" sz="3200" dirty="0" smtClean="0">
                <a:latin typeface="AR丸ゴシック体M" panose="020B0609010101010101" pitchFamily="49" charset="-128"/>
                <a:ea typeface="AR丸ゴシック体M" panose="020B0609010101010101" pitchFamily="49" charset="-128"/>
              </a:rPr>
              <a:t>まずＭｙＲＯＴＡＲＹ</a:t>
            </a:r>
            <a:r>
              <a:rPr lang="ja-JP" altLang="en-US" sz="3200" dirty="0">
                <a:latin typeface="AR丸ゴシック体M" panose="020B0609010101010101" pitchFamily="49" charset="-128"/>
                <a:ea typeface="AR丸ゴシック体M" panose="020B0609010101010101" pitchFamily="49" charset="-128"/>
              </a:rPr>
              <a:t>の</a:t>
            </a:r>
            <a:r>
              <a:rPr lang="ja-JP" altLang="en-US" sz="3200" dirty="0" smtClean="0">
                <a:latin typeface="AR丸ゴシック体M" panose="020B0609010101010101" pitchFamily="49" charset="-128"/>
                <a:ea typeface="AR丸ゴシック体M" panose="020B0609010101010101" pitchFamily="49" charset="-128"/>
              </a:rPr>
              <a:t>ページ↓を開いて下さい。</a:t>
            </a:r>
            <a:endParaRPr lang="en-US" altLang="ja-JP" sz="3200" dirty="0" smtClean="0">
              <a:latin typeface="AR丸ゴシック体M" panose="020B0609010101010101" pitchFamily="49" charset="-128"/>
              <a:ea typeface="AR丸ゴシック体M" panose="020B0609010101010101" pitchFamily="49" charset="-128"/>
            </a:endParaRPr>
          </a:p>
          <a:p>
            <a:pPr marL="536575" indent="-176213" algn="ctr" hangingPunct="0">
              <a:buNone/>
            </a:pPr>
            <a:r>
              <a:rPr lang="en-US" altLang="ja-JP" sz="3200" b="1" dirty="0" smtClean="0">
                <a:solidFill>
                  <a:srgbClr val="FF0000"/>
                </a:solidFill>
                <a:effectLst>
                  <a:outerShdw blurRad="38100" dist="38100" dir="2700000" algn="tl">
                    <a:srgbClr val="000000">
                      <a:alpha val="43137"/>
                    </a:srgbClr>
                  </a:outerShdw>
                </a:effectLst>
                <a:latin typeface="AR丸ゴシック体M" panose="020B0609010101010101" pitchFamily="49" charset="-128"/>
                <a:ea typeface="AR丸ゴシック体M" panose="020B0609010101010101" pitchFamily="49" charset="-128"/>
              </a:rPr>
              <a:t>http</a:t>
            </a:r>
            <a:r>
              <a:rPr lang="en-US" altLang="ja-JP" sz="3200" b="1" dirty="0">
                <a:solidFill>
                  <a:srgbClr val="FF0000"/>
                </a:solidFill>
                <a:effectLst>
                  <a:outerShdw blurRad="38100" dist="38100" dir="2700000" algn="tl">
                    <a:srgbClr val="000000">
                      <a:alpha val="43137"/>
                    </a:srgbClr>
                  </a:outerShdw>
                </a:effectLst>
                <a:latin typeface="AR丸ゴシック体M" panose="020B0609010101010101" pitchFamily="49" charset="-128"/>
                <a:ea typeface="AR丸ゴシック体M" panose="020B0609010101010101" pitchFamily="49" charset="-128"/>
              </a:rPr>
              <a:t>://www.rotary.org/myrotary/ja</a:t>
            </a:r>
            <a:endParaRPr lang="ja-JP" altLang="ja-JP" sz="3200" b="1" dirty="0">
              <a:solidFill>
                <a:srgbClr val="FF0000"/>
              </a:solidFill>
              <a:effectLst>
                <a:outerShdw blurRad="38100" dist="38100" dir="2700000" algn="tl">
                  <a:srgbClr val="000000">
                    <a:alpha val="43137"/>
                  </a:srgbClr>
                </a:outerShdw>
              </a:effectLst>
              <a:latin typeface="AR丸ゴシック体M" panose="020B0609010101010101" pitchFamily="49" charset="-128"/>
              <a:ea typeface="AR丸ゴシック体M" panose="020B0609010101010101" pitchFamily="49" charset="-128"/>
            </a:endParaRPr>
          </a:p>
        </p:txBody>
      </p:sp>
      <p:sp>
        <p:nvSpPr>
          <p:cNvPr id="6" name="角丸四角形 5"/>
          <p:cNvSpPr/>
          <p:nvPr/>
        </p:nvSpPr>
        <p:spPr>
          <a:xfrm>
            <a:off x="881532" y="866805"/>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smtClean="0">
                <a:solidFill>
                  <a:schemeClr val="tx1"/>
                </a:solidFill>
                <a:latin typeface="HG丸ｺﾞｼｯｸM-PRO" panose="020F0600000000000000" pitchFamily="50" charset="-128"/>
                <a:ea typeface="HG丸ｺﾞｼｯｸM-PRO" panose="020F0600000000000000" pitchFamily="50" charset="-128"/>
              </a:rPr>
              <a:t>クラブ毎の寄付目標額設定方法　　　　　　　　　</a:t>
            </a:r>
            <a:endParaRPr kumimoji="1" lang="ja-JP" altLang="en-US" sz="2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348350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3600" dirty="0" smtClean="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国際</a:t>
            </a: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ロータリーとロータリー財団</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5625067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3600" dirty="0" smtClean="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国際</a:t>
            </a: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ロータリーとロータリー財団</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34741482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3600" dirty="0" smtClean="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国際</a:t>
            </a: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ロータリーとロータリー財団</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211432199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3600" dirty="0" smtClean="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国際</a:t>
            </a: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ロータリーとロータリー財団</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40846827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3600" dirty="0" smtClean="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国際</a:t>
            </a: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ロータリーとロータリー財団</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286469066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3600" dirty="0" smtClean="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国際</a:t>
            </a: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ロータリーとロータリー財団</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6030335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国際ロータリーとロータリー財団</a:t>
            </a:r>
          </a:p>
        </p:txBody>
      </p:sp>
      <p:sp>
        <p:nvSpPr>
          <p:cNvPr id="4" name="スライド番号プレースホルダー 3"/>
          <p:cNvSpPr>
            <a:spLocks noGrp="1"/>
          </p:cNvSpPr>
          <p:nvPr>
            <p:ph type="sldNum" sz="quarter" idx="12"/>
          </p:nvPr>
        </p:nvSpPr>
        <p:spPr/>
        <p:txBody>
          <a:bodyPr/>
          <a:lstStyle/>
          <a:p>
            <a:r>
              <a:rPr kumimoji="1" lang="en-US" altLang="ja-JP" dirty="0"/>
              <a:t>3</a:t>
            </a:r>
            <a:endParaRPr kumimoji="1" lang="ja-JP" altLang="en-US" dirty="0"/>
          </a:p>
        </p:txBody>
      </p:sp>
      <p:pic>
        <p:nvPicPr>
          <p:cNvPr id="11" name="図 10" descr="スクリーンショット が含まれている画像&#10;&#10;自動的に生成された説明">
            <a:extLst>
              <a:ext uri="{FF2B5EF4-FFF2-40B4-BE49-F238E27FC236}">
                <a16:creationId xmlns:a16="http://schemas.microsoft.com/office/drawing/2014/main" id="{710BDF94-E4F4-4AA5-B298-7A8C9D12B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218661212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3600" dirty="0" smtClean="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国際</a:t>
            </a:r>
            <a:r>
              <a:rPr kumimoji="1" lang="ja-JP" altLang="en-US" sz="36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ロータリーとロータリー財団</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val="3975454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idx="1"/>
          </p:nvPr>
        </p:nvSpPr>
        <p:spPr>
          <a:xfrm>
            <a:off x="571565" y="573328"/>
            <a:ext cx="10515600" cy="757357"/>
          </a:xfrm>
        </p:spPr>
        <p:txBody>
          <a:bodyPr anchor="ctr">
            <a:normAutofit/>
          </a:bodyPr>
          <a:lstStyle/>
          <a:p>
            <a:pPr marL="0" indent="0">
              <a:buNone/>
            </a:pPr>
            <a:r>
              <a:rPr lang="ja-JP" altLang="en-US" b="1" dirty="0">
                <a:solidFill>
                  <a:srgbClr val="7030A0"/>
                </a:solidFill>
                <a:latin typeface="HG丸ｺﾞｼｯｸM-PRO" panose="020F0600000000000000" pitchFamily="50" charset="-128"/>
                <a:ea typeface="HG丸ｺﾞｼｯｸM-PRO" panose="020F0600000000000000" pitchFamily="50" charset="-128"/>
              </a:rPr>
              <a:t>③補助金の仕組み（地区補助金・グローバル補助金）</a:t>
            </a:r>
            <a:endParaRPr lang="en-US" altLang="ja-JP" b="1" dirty="0">
              <a:solidFill>
                <a:srgbClr val="7030A0"/>
              </a:solidFill>
              <a:latin typeface="HG丸ｺﾞｼｯｸM-PRO" panose="020F0600000000000000" pitchFamily="50" charset="-128"/>
              <a:ea typeface="HG丸ｺﾞｼｯｸM-PRO" panose="020F0600000000000000" pitchFamily="50" charset="-128"/>
            </a:endParaRPr>
          </a:p>
          <a:p>
            <a:pPr marL="0" indent="0">
              <a:buNone/>
            </a:pPr>
            <a:endParaRPr lang="en-US" altLang="ja-JP" sz="2000" dirty="0"/>
          </a:p>
        </p:txBody>
      </p:sp>
      <p:sp>
        <p:nvSpPr>
          <p:cNvPr id="5" name="角丸四角形 4"/>
          <p:cNvSpPr/>
          <p:nvPr/>
        </p:nvSpPr>
        <p:spPr>
          <a:xfrm>
            <a:off x="571565" y="1153264"/>
            <a:ext cx="2745071" cy="948906"/>
          </a:xfrm>
          <a:prstGeom prst="roundRect">
            <a:avLst/>
          </a:prstGeom>
          <a:solidFill>
            <a:srgbClr val="FFFF00"/>
          </a:solidFill>
          <a:ln>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地区補助金</a:t>
            </a:r>
          </a:p>
        </p:txBody>
      </p:sp>
      <p:sp>
        <p:nvSpPr>
          <p:cNvPr id="10" name="角丸四角形 9"/>
          <p:cNvSpPr/>
          <p:nvPr/>
        </p:nvSpPr>
        <p:spPr>
          <a:xfrm>
            <a:off x="571565" y="3449447"/>
            <a:ext cx="2745071" cy="1134956"/>
          </a:xfrm>
          <a:prstGeom prst="roundRect">
            <a:avLst/>
          </a:prstGeom>
          <a:solidFill>
            <a:srgbClr val="FFFF00"/>
          </a:solidFill>
          <a:ln>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グローバル　補助金</a:t>
            </a:r>
          </a:p>
        </p:txBody>
      </p:sp>
      <p:sp>
        <p:nvSpPr>
          <p:cNvPr id="2" name="テキスト ボックス 1"/>
          <p:cNvSpPr txBox="1"/>
          <p:nvPr/>
        </p:nvSpPr>
        <p:spPr>
          <a:xfrm>
            <a:off x="3626603" y="1153264"/>
            <a:ext cx="7919403" cy="2092881"/>
          </a:xfrm>
          <a:prstGeom prst="rect">
            <a:avLst/>
          </a:prstGeom>
          <a:noFill/>
          <a:ln w="41275">
            <a:solidFill>
              <a:srgbClr val="FFC000"/>
            </a:solidFill>
          </a:ln>
        </p:spPr>
        <p:txBody>
          <a:bodyPr wrap="square" rtlCol="0">
            <a:spAutoFit/>
          </a:bodyPr>
          <a:lstStyle/>
          <a:p>
            <a:pPr marL="457200" marR="0" lvl="0" indent="-457200" algn="l" defTabSz="914400" rtl="0" eaLnBrk="1" fontAlgn="auto" latinLnBrk="0" hangingPunct="1">
              <a:lnSpc>
                <a:spcPts val="2600"/>
              </a:lnSpc>
              <a:spcBef>
                <a:spcPts val="0"/>
              </a:spcBef>
              <a:spcAft>
                <a:spcPts val="0"/>
              </a:spcAft>
              <a:buClrTx/>
              <a:buSzTx/>
              <a:buFont typeface="+mj-lt"/>
              <a:buAutoNum type="arabicPeriod"/>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地元、海外（ロータリークラブの無い国も可）を問わず比較的小規模なプロジェクトに使用できる</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ts val="2600"/>
              </a:lnSpc>
              <a:spcBef>
                <a:spcPts val="0"/>
              </a:spcBef>
              <a:spcAft>
                <a:spcPts val="0"/>
              </a:spcAft>
              <a:buClrTx/>
              <a:buSzTx/>
              <a:buFont typeface="+mj-lt"/>
              <a:buAutoNum type="arabicPeriod"/>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地区が補助金を管理し、短期の</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度のみのプロジェクト</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ts val="2600"/>
              </a:lnSpc>
              <a:spcBef>
                <a:spcPts val="0"/>
              </a:spcBef>
              <a:spcAft>
                <a:spcPts val="0"/>
              </a:spcAft>
              <a:buClrTx/>
              <a:buSzTx/>
              <a:buFont typeface="+mj-lt"/>
              <a:buAutoNum type="arabicPeriod"/>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申請３年前のクラブ年次寄付（ＥＲＥＹ）により支給割合が決まる</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ts val="2600"/>
              </a:lnSpc>
              <a:spcBef>
                <a:spcPts val="0"/>
              </a:spcBef>
              <a:spcAft>
                <a:spcPts val="0"/>
              </a:spcAft>
              <a:buClrTx/>
              <a:buSzTx/>
              <a:buFont typeface="+mj-lt"/>
              <a:buAutoNum type="arabicPeriod"/>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補助金は最高</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12,000</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ドル　クラブ拠出金は原則</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500</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ドル以上</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ts val="2600"/>
              </a:lnSpc>
              <a:spcBef>
                <a:spcPts val="0"/>
              </a:spcBef>
              <a:spcAft>
                <a:spcPts val="0"/>
              </a:spcAft>
              <a:buClrTx/>
              <a:buSzTx/>
              <a:buFont typeface="+mj-lt"/>
              <a:buAutoNum type="arabicPeriod"/>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奉仕プロジェクト、奨学金に利用できます</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4" name="テキスト ボックス 3"/>
          <p:cNvSpPr txBox="1"/>
          <p:nvPr/>
        </p:nvSpPr>
        <p:spPr>
          <a:xfrm>
            <a:off x="3626603" y="3449447"/>
            <a:ext cx="7919403" cy="3093154"/>
          </a:xfrm>
          <a:prstGeom prst="rect">
            <a:avLst/>
          </a:prstGeom>
          <a:noFill/>
          <a:ln w="47625">
            <a:solidFill>
              <a:srgbClr val="FFC000"/>
            </a:solidFill>
          </a:ln>
        </p:spPr>
        <p:txBody>
          <a:bodyPr wrap="square" rtlCol="0">
            <a:spAutoFit/>
          </a:bodyPr>
          <a:lstStyle/>
          <a:p>
            <a:pPr marL="457200" marR="0" lvl="0" indent="-457200" algn="l" defTabSz="914400" rtl="0" eaLnBrk="1" fontAlgn="auto" latinLnBrk="0" hangingPunct="1">
              <a:lnSpc>
                <a:spcPts val="2600"/>
              </a:lnSpc>
              <a:spcBef>
                <a:spcPts val="0"/>
              </a:spcBef>
              <a:spcAft>
                <a:spcPts val="0"/>
              </a:spcAft>
              <a:buClrTx/>
              <a:buSzTx/>
              <a:buFont typeface="+mj-lt"/>
              <a:buAutoNum type="arabicPeriod"/>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６つの重点分野のいずれかにに関していること</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800" b="1" i="1"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平和と紛争予防</a:t>
            </a:r>
            <a:r>
              <a:rPr kumimoji="1" lang="en-US" altLang="ja-JP" sz="1800" b="1" i="1"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1" i="1"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紛争解決　疾病予防と治療　水と衛生設備</a:t>
            </a:r>
            <a:endParaRPr kumimoji="1" lang="en-US" altLang="ja-JP" sz="1800" b="1" i="1"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800" b="1" i="1"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rPr>
              <a:t>　　母子の健康　基本的教育と識字率向上　経済と地域社会の発展</a:t>
            </a:r>
            <a:endParaRPr kumimoji="1" lang="en-US" altLang="ja-JP" sz="1800" b="1" i="1"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ts val="2600"/>
              </a:lnSpc>
              <a:spcBef>
                <a:spcPts val="0"/>
              </a:spcBef>
              <a:spcAft>
                <a:spcPts val="0"/>
              </a:spcAft>
              <a:buClrTx/>
              <a:buSzTx/>
              <a:buFont typeface="+mj-lt"/>
              <a:buAutoNum type="arabicPeriod" startAt="2"/>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持続可能かつ測定可能な成果をもたらす大規模なプロジェクト</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ts val="2600"/>
              </a:lnSpc>
              <a:spcBef>
                <a:spcPts val="0"/>
              </a:spcBef>
              <a:spcAft>
                <a:spcPts val="0"/>
              </a:spcAft>
              <a:buClrTx/>
              <a:buSzTx/>
              <a:buFont typeface="+mj-lt"/>
              <a:buAutoNum type="arabicPeriod" startAt="3"/>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実施国のロータリークラブと実施国以外のクラブや地区が共同提唱すると</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457200" marR="0" lvl="0" indent="-457200" algn="l" defTabSz="914400" rtl="0" eaLnBrk="1" fontAlgn="auto" latinLnBrk="0" hangingPunct="1">
              <a:lnSpc>
                <a:spcPts val="2600"/>
              </a:lnSpc>
              <a:spcBef>
                <a:spcPts val="0"/>
              </a:spcBef>
              <a:spcAft>
                <a:spcPts val="0"/>
              </a:spcAft>
              <a:buClrTx/>
              <a:buSzTx/>
              <a:buFont typeface="+mj-lt"/>
              <a:buAutoNum type="arabicPeriod" startAt="3"/>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補助金は、地区財団活動資金（</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DDF</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国際財団活動資金（</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WF)</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で</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ts val="26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最高</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60000</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ドル✖クラブ数　    クラブ拠出金</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1000</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ドル以上</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1" fontAlgn="auto" latinLnBrk="0" hangingPunct="1">
              <a:lnSpc>
                <a:spcPts val="2600"/>
              </a:lnSpc>
              <a:spcBef>
                <a:spcPts val="0"/>
              </a:spcBef>
              <a:spcAft>
                <a:spcPts val="0"/>
              </a:spcAft>
              <a:buClrTx/>
              <a:buSzTx/>
              <a:buFont typeface="+mj-lt"/>
              <a:buAutoNum type="arabicPeriod" startAt="5"/>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奉仕プロジェクト、奨学金、</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VTT(</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職業研修チーム）に利用できます</a:t>
            </a:r>
            <a:endPar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7" name="正方形/長方形 6"/>
          <p:cNvSpPr/>
          <p:nvPr/>
        </p:nvSpPr>
        <p:spPr>
          <a:xfrm>
            <a:off x="6292644" y="6488668"/>
            <a:ext cx="5253362"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EREY</a:t>
            </a:r>
            <a:r>
              <a:rPr kumimoji="1" lang="ja-JP" altLang="en-US"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150</a:t>
            </a:r>
            <a:r>
              <a:rPr kumimoji="1" lang="ja-JP" altLang="en-US"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人を目標とした年次基金寄付</a:t>
            </a:r>
            <a:endParaRPr kumimoji="1" lang="en-US" altLang="ja-JP" sz="1800" b="1" i="0" u="none" strike="noStrike" kern="120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428517546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81532" y="1712193"/>
            <a:ext cx="10428934" cy="4942607"/>
          </a:xfrm>
        </p:spPr>
        <p:txBody>
          <a:bodyPr anchor="ctr">
            <a:noAutofit/>
          </a:bodyPr>
          <a:lstStyle/>
          <a:p>
            <a:pPr marL="0" indent="0" hangingPunct="0">
              <a:buNone/>
            </a:pPr>
            <a:r>
              <a:rPr lang="ja-JP" altLang="en-US" sz="4800" b="1" dirty="0" smtClean="0">
                <a:latin typeface="AR P丸ゴシック体M" panose="020B0600010101010101" pitchFamily="50" charset="-128"/>
                <a:ea typeface="AR P丸ゴシック体M" panose="020B0600010101010101" pitchFamily="50" charset="-128"/>
              </a:rPr>
              <a:t>当地区のホームページ</a:t>
            </a:r>
            <a:endParaRPr lang="en-US" altLang="ja-JP" sz="4800" b="1" dirty="0" smtClean="0">
              <a:latin typeface="AR P丸ゴシック体M" panose="020B0600010101010101" pitchFamily="50" charset="-128"/>
              <a:ea typeface="AR P丸ゴシック体M" panose="020B0600010101010101" pitchFamily="50" charset="-128"/>
            </a:endParaRPr>
          </a:p>
          <a:p>
            <a:pPr marL="536575" indent="-176213" algn="ctr" hangingPunct="0">
              <a:buNone/>
            </a:pPr>
            <a:endParaRPr lang="en-US" altLang="ja-JP" sz="4800" b="1" dirty="0" smtClean="0">
              <a:solidFill>
                <a:srgbClr val="FF0000"/>
              </a:solidFill>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endParaRPr>
          </a:p>
          <a:p>
            <a:pPr marL="536575" indent="-176213" algn="ctr" hangingPunct="0">
              <a:buNone/>
            </a:pPr>
            <a:r>
              <a:rPr lang="en-US" altLang="ja-JP" sz="6000" b="1" dirty="0" smtClean="0">
                <a:solidFill>
                  <a:srgbClr val="FF0000"/>
                </a:solidFill>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rPr>
              <a:t>https://www.rid2630.jp</a:t>
            </a:r>
          </a:p>
          <a:p>
            <a:pPr marL="536575" indent="-176213" algn="ctr" hangingPunct="0">
              <a:buNone/>
            </a:pPr>
            <a:endParaRPr lang="en-US" altLang="ja-JP" sz="4800" b="1" dirty="0" smtClean="0">
              <a:solidFill>
                <a:srgbClr val="FF0000"/>
              </a:solidFill>
              <a:effectLst>
                <a:outerShdw blurRad="38100" dist="38100" dir="2700000" algn="tl">
                  <a:srgbClr val="000000">
                    <a:alpha val="43137"/>
                  </a:srgbClr>
                </a:outerShdw>
              </a:effectLst>
              <a:latin typeface="AR P丸ゴシック体M" panose="020B0600010101010101" pitchFamily="50" charset="-128"/>
              <a:ea typeface="AR P丸ゴシック体M" panose="020B0600010101010101" pitchFamily="50" charset="-128"/>
            </a:endParaRPr>
          </a:p>
          <a:p>
            <a:pPr marL="536575" indent="-176213" algn="r" hangingPunct="0">
              <a:buNone/>
            </a:pPr>
            <a:r>
              <a:rPr lang="ja-JP" altLang="en-US" sz="4800" b="1" dirty="0" smtClean="0">
                <a:latin typeface="AR P丸ゴシック体M" panose="020B0600010101010101" pitchFamily="50" charset="-128"/>
                <a:ea typeface="AR P丸ゴシック体M" panose="020B0600010101010101" pitchFamily="50" charset="-128"/>
              </a:rPr>
              <a:t>を</a:t>
            </a:r>
            <a:r>
              <a:rPr lang="ja-JP" altLang="en-US" sz="4800" b="1" dirty="0">
                <a:latin typeface="AR P丸ゴシック体M" panose="020B0600010101010101" pitchFamily="50" charset="-128"/>
                <a:ea typeface="AR P丸ゴシック体M" panose="020B0600010101010101" pitchFamily="50" charset="-128"/>
              </a:rPr>
              <a:t>開いて下さい。</a:t>
            </a:r>
            <a:endParaRPr lang="en-US" altLang="ja-JP" sz="4800" b="1" dirty="0">
              <a:latin typeface="AR P丸ゴシック体M" panose="020B0600010101010101" pitchFamily="50" charset="-128"/>
              <a:ea typeface="AR P丸ゴシック体M" panose="020B0600010101010101" pitchFamily="50" charset="-128"/>
            </a:endParaRPr>
          </a:p>
          <a:p>
            <a:pPr marL="536575" indent="-176213" algn="ctr" hangingPunct="0">
              <a:buNone/>
            </a:pPr>
            <a:endParaRPr lang="ja-JP" altLang="ja-JP" sz="3200" b="1" dirty="0">
              <a:solidFill>
                <a:srgbClr val="FF0000"/>
              </a:solidFill>
              <a:effectLst>
                <a:outerShdw blurRad="38100" dist="38100" dir="2700000" algn="tl">
                  <a:srgbClr val="000000">
                    <a:alpha val="43137"/>
                  </a:srgbClr>
                </a:outerShdw>
              </a:effectLst>
              <a:latin typeface="AR丸ゴシック体M" panose="020B0609010101010101" pitchFamily="49" charset="-128"/>
              <a:ea typeface="AR丸ゴシック体M" panose="020B0609010101010101" pitchFamily="49" charset="-128"/>
            </a:endParaRPr>
          </a:p>
        </p:txBody>
      </p:sp>
      <p:sp>
        <p:nvSpPr>
          <p:cNvPr id="6" name="角丸四角形 5"/>
          <p:cNvSpPr/>
          <p:nvPr/>
        </p:nvSpPr>
        <p:spPr>
          <a:xfrm>
            <a:off x="881532" y="866805"/>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a:t>
            </a:r>
            <a:r>
              <a:rPr kumimoji="1" lang="en-US" altLang="ja-JP" sz="4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2630</a:t>
            </a:r>
            <a:r>
              <a:rPr kumimoji="1" lang="ja-JP" altLang="en-US" sz="44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地区ホームページ</a:t>
            </a:r>
            <a:r>
              <a:rPr kumimoji="1" lang="ja-JP" altLang="en-US" sz="3000" b="1" i="0" u="none" strike="noStrike" kern="1200" cap="none" spc="0" normalizeH="0" baseline="0" noProof="0" dirty="0" smtClean="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endParaRPr kumimoji="1" lang="ja-JP"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7380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751214" y="392602"/>
            <a:ext cx="4243867" cy="5046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j-cs"/>
              </a:rPr>
              <a:t>➃補助金利用状況</a:t>
            </a:r>
            <a:r>
              <a:rPr kumimoji="1" lang="ja-JP" altLang="en-US" sz="3200" b="0" i="0"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j-cs"/>
              </a:rPr>
              <a:t> </a:t>
            </a:r>
          </a:p>
        </p:txBody>
      </p:sp>
      <p:graphicFrame>
        <p:nvGraphicFramePr>
          <p:cNvPr id="6" name="コンテンツ プレースホルダー 5"/>
          <p:cNvGraphicFramePr>
            <a:graphicFrameLocks noGrp="1"/>
          </p:cNvGraphicFramePr>
          <p:nvPr>
            <p:ph idx="1"/>
          </p:nvPr>
        </p:nvGraphicFramePr>
        <p:xfrm>
          <a:off x="641445" y="897272"/>
          <a:ext cx="10965172" cy="5483952"/>
        </p:xfrm>
        <a:graphic>
          <a:graphicData uri="http://schemas.openxmlformats.org/drawingml/2006/table">
            <a:tbl>
              <a:tblPr firstRow="1" bandRow="1">
                <a:tableStyleId>{5C22544A-7EE6-4342-B048-85BDC9FD1C3A}</a:tableStyleId>
              </a:tblPr>
              <a:tblGrid>
                <a:gridCol w="2212926">
                  <a:extLst>
                    <a:ext uri="{9D8B030D-6E8A-4147-A177-3AD203B41FA5}">
                      <a16:colId xmlns:a16="http://schemas.microsoft.com/office/drawing/2014/main" val="20000"/>
                    </a:ext>
                  </a:extLst>
                </a:gridCol>
                <a:gridCol w="912411">
                  <a:extLst>
                    <a:ext uri="{9D8B030D-6E8A-4147-A177-3AD203B41FA5}">
                      <a16:colId xmlns:a16="http://schemas.microsoft.com/office/drawing/2014/main" val="20001"/>
                    </a:ext>
                  </a:extLst>
                </a:gridCol>
                <a:gridCol w="846161">
                  <a:extLst>
                    <a:ext uri="{9D8B030D-6E8A-4147-A177-3AD203B41FA5}">
                      <a16:colId xmlns:a16="http://schemas.microsoft.com/office/drawing/2014/main" val="20002"/>
                    </a:ext>
                  </a:extLst>
                </a:gridCol>
                <a:gridCol w="755335">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1897039">
                  <a:extLst>
                    <a:ext uri="{9D8B030D-6E8A-4147-A177-3AD203B41FA5}">
                      <a16:colId xmlns:a16="http://schemas.microsoft.com/office/drawing/2014/main" val="20005"/>
                    </a:ext>
                  </a:extLst>
                </a:gridCol>
                <a:gridCol w="1262270">
                  <a:extLst>
                    <a:ext uri="{9D8B030D-6E8A-4147-A177-3AD203B41FA5}">
                      <a16:colId xmlns:a16="http://schemas.microsoft.com/office/drawing/2014/main" val="20006"/>
                    </a:ext>
                  </a:extLst>
                </a:gridCol>
                <a:gridCol w="1166940">
                  <a:extLst>
                    <a:ext uri="{9D8B030D-6E8A-4147-A177-3AD203B41FA5}">
                      <a16:colId xmlns:a16="http://schemas.microsoft.com/office/drawing/2014/main" val="20007"/>
                    </a:ext>
                  </a:extLst>
                </a:gridCol>
                <a:gridCol w="997690">
                  <a:extLst>
                    <a:ext uri="{9D8B030D-6E8A-4147-A177-3AD203B41FA5}">
                      <a16:colId xmlns:a16="http://schemas.microsoft.com/office/drawing/2014/main" val="20008"/>
                    </a:ext>
                  </a:extLst>
                </a:gridCol>
              </a:tblGrid>
              <a:tr h="500728">
                <a:tc>
                  <a:txBody>
                    <a:bodyPr/>
                    <a:lstStyle/>
                    <a:p>
                      <a:pPr algn="dist"/>
                      <a:endParaRPr kumimoji="1" lang="ja-JP" altLang="en-US" b="1" dirty="0">
                        <a:solidFill>
                          <a:srgbClr val="00B0F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5">
                  <a:txBody>
                    <a:bodyPr/>
                    <a:lstStyle/>
                    <a:p>
                      <a:pPr algn="ctr"/>
                      <a:r>
                        <a:rPr kumimoji="1" lang="ja-JP" altLang="en-US" sz="2000" b="1" dirty="0">
                          <a:solidFill>
                            <a:schemeClr val="tx1"/>
                          </a:solidFill>
                          <a:latin typeface="HG丸ｺﾞｼｯｸM-PRO" panose="020F0600000000000000" pitchFamily="50" charset="-128"/>
                          <a:ea typeface="HG丸ｺﾞｼｯｸM-PRO" panose="020F0600000000000000" pitchFamily="50" charset="-128"/>
                        </a:rPr>
                        <a:t>地区補助金</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en-US" altLang="ja-JP" sz="18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en-US" altLang="ja-JP" sz="18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3">
                  <a:txBody>
                    <a:bodyPr/>
                    <a:lstStyle/>
                    <a:p>
                      <a:pPr algn="ctr"/>
                      <a:r>
                        <a:rPr kumimoji="1" lang="ja-JP" altLang="en-US" sz="2000" b="1" dirty="0">
                          <a:solidFill>
                            <a:schemeClr val="tx1"/>
                          </a:solidFill>
                          <a:latin typeface="HG丸ｺﾞｼｯｸM-PRO" panose="020F0600000000000000" pitchFamily="50" charset="-128"/>
                          <a:ea typeface="HG丸ｺﾞｼｯｸM-PRO" panose="020F0600000000000000" pitchFamily="50" charset="-128"/>
                        </a:rPr>
                        <a:t>グローバル補助金</a:t>
                      </a:r>
                      <a:endParaRPr kumimoji="1" lang="en-US" altLang="ja-JP" sz="20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kumimoji="1" lang="en-US" altLang="ja-JP" sz="18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kumimoji="1" lang="en-US" altLang="ja-JP" sz="18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99144">
                <a:tc rowSpan="2">
                  <a:txBody>
                    <a:bodyPr/>
                    <a:lstStyle/>
                    <a:p>
                      <a:pPr algn="dist"/>
                      <a:r>
                        <a:rPr kumimoji="1" lang="ja-JP" altLang="en-US" sz="1400" b="1" dirty="0">
                          <a:solidFill>
                            <a:srgbClr val="000000"/>
                          </a:solidFill>
                          <a:latin typeface="HG丸ｺﾞｼｯｸM-PRO" panose="020F0600000000000000" pitchFamily="50" charset="-128"/>
                          <a:ea typeface="HG丸ｺﾞｼｯｸM-PRO" panose="020F0600000000000000" pitchFamily="50" charset="-128"/>
                        </a:rPr>
                        <a:t>プログラム実施年度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kumimoji="1" lang="ja-JP" altLang="en-US" sz="1400" b="1" dirty="0">
                          <a:latin typeface="HG丸ｺﾞｼｯｸM-PRO" panose="020F0600000000000000" pitchFamily="50" charset="-128"/>
                          <a:ea typeface="HG丸ｺﾞｼｯｸM-PRO" panose="020F0600000000000000" pitchFamily="50" charset="-128"/>
                        </a:rPr>
                        <a:t>奉仕プロジェクト</a:t>
                      </a:r>
                      <a:endParaRPr kumimoji="1" lang="ja-JP" altLang="en-US" sz="14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gridSpan="2">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奨学金</a:t>
                      </a:r>
                      <a:endParaRPr kumimoji="1" lang="en-US" altLang="ja-JP" sz="16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rowSpan="2">
                  <a:txBody>
                    <a:bodyPr/>
                    <a:lstStyle/>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地区補助金</a:t>
                      </a:r>
                      <a:endParaRPr kumimoji="1" lang="en-US" altLang="ja-JP" sz="1400" b="1"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総額</a:t>
                      </a:r>
                      <a:endParaRPr kumimoji="1" lang="en-US" altLang="ja-JP" sz="14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奉仕プロジェクト</a:t>
                      </a:r>
                      <a:endParaRPr kumimoji="1" lang="en-US" altLang="ja-JP" sz="16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奨学金</a:t>
                      </a:r>
                      <a:endParaRPr kumimoji="1" lang="en-US" altLang="ja-JP" sz="16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ＶＴＴ</a:t>
                      </a:r>
                      <a:endParaRPr kumimoji="1" lang="en-US" altLang="ja-JP" sz="16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86498">
                <a:tc vMerge="1">
                  <a:txBody>
                    <a:bodyPr/>
                    <a:lstStyle/>
                    <a:p>
                      <a:endParaRPr kumimoji="1" lang="ja-JP" altLang="en-US" dirty="0"/>
                    </a:p>
                  </a:txBody>
                  <a:tcPr/>
                </a:tc>
                <a:tc>
                  <a:txBody>
                    <a:bodyPr/>
                    <a:lstStyle/>
                    <a:p>
                      <a:pPr algn="ctr"/>
                      <a:r>
                        <a:rPr kumimoji="1" lang="ja-JP" altLang="en-US" sz="1400" b="1" dirty="0">
                          <a:solidFill>
                            <a:schemeClr val="bg1"/>
                          </a:solidFill>
                          <a:latin typeface="HG丸ｺﾞｼｯｸM-PRO" panose="020F0600000000000000" pitchFamily="50" charset="-128"/>
                          <a:ea typeface="HG丸ｺﾞｼｯｸM-PRO" panose="020F0600000000000000" pitchFamily="50" charset="-128"/>
                        </a:rPr>
                        <a:t>申請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400" b="1" dirty="0">
                          <a:solidFill>
                            <a:schemeClr val="bg1"/>
                          </a:solidFill>
                          <a:latin typeface="HG丸ｺﾞｼｯｸM-PRO" panose="020F0600000000000000" pitchFamily="50" charset="-128"/>
                          <a:ea typeface="HG丸ｺﾞｼｯｸM-PRO" panose="020F0600000000000000" pitchFamily="50" charset="-128"/>
                        </a:rPr>
                        <a:t>採択</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400" b="1" dirty="0">
                          <a:solidFill>
                            <a:schemeClr val="bg1"/>
                          </a:solidFill>
                          <a:latin typeface="HG丸ｺﾞｼｯｸM-PRO" panose="020F0600000000000000" pitchFamily="50" charset="-128"/>
                          <a:ea typeface="HG丸ｺﾞｼｯｸM-PRO" panose="020F0600000000000000" pitchFamily="50" charset="-128"/>
                        </a:rPr>
                        <a:t>申請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400" b="1" dirty="0">
                          <a:solidFill>
                            <a:schemeClr val="bg1"/>
                          </a:solidFill>
                          <a:latin typeface="HG丸ｺﾞｼｯｸM-PRO" panose="020F0600000000000000" pitchFamily="50" charset="-128"/>
                          <a:ea typeface="HG丸ｺﾞｼｯｸM-PRO" panose="020F0600000000000000" pitchFamily="50" charset="-128"/>
                        </a:rPr>
                        <a:t>採択</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pPr algn="ctr"/>
                      <a:endParaRPr kumimoji="1" lang="ja-JP" altLang="en-US" b="0" dirty="0">
                        <a:solidFill>
                          <a:schemeClr val="tx1"/>
                        </a:solidFill>
                        <a:latin typeface="HG丸ｺﾞｼｯｸM-PRO" panose="020F0600000000000000" pitchFamily="50" charset="-128"/>
                        <a:ea typeface="HG丸ｺﾞｼｯｸM-PRO" panose="020F0600000000000000" pitchFamily="50" charset="-128"/>
                      </a:endParaRPr>
                    </a:p>
                  </a:txBody>
                  <a:tcPr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002"/>
                  </a:ext>
                </a:extLst>
              </a:tr>
              <a:tr h="520199">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２０１３－１４年度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21</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21</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a:t>
                      </a:r>
                      <a:r>
                        <a:rPr kumimoji="1" lang="en-US" altLang="ja-JP" sz="1600" b="1" dirty="0">
                          <a:latin typeface="HG丸ｺﾞｼｯｸM-PRO" panose="020F0600000000000000" pitchFamily="50" charset="-128"/>
                          <a:ea typeface="HG丸ｺﾞｼｯｸM-PRO" panose="020F0600000000000000" pitchFamily="50" charset="-128"/>
                        </a:rPr>
                        <a:t>104,855</a:t>
                      </a:r>
                      <a:r>
                        <a:rPr kumimoji="1" lang="ja-JP" altLang="en-US" sz="1600" b="1" dirty="0">
                          <a:latin typeface="HG丸ｺﾞｼｯｸM-PRO" panose="020F0600000000000000" pitchFamily="50" charset="-128"/>
                          <a:ea typeface="HG丸ｺﾞｼｯｸM-PRO" panose="020F0600000000000000" pitchFamily="50" charset="-128"/>
                        </a:rPr>
                        <a:t>　　</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２</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０</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なし</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490164">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２０１４－１５年度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30</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gridSpan="2">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募集なし</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a:t>
                      </a:r>
                      <a:r>
                        <a:rPr kumimoji="1" lang="en-US" altLang="ja-JP" sz="1600" b="1" dirty="0">
                          <a:latin typeface="HG丸ｺﾞｼｯｸM-PRO" panose="020F0600000000000000" pitchFamily="50" charset="-128"/>
                          <a:ea typeface="HG丸ｺﾞｼｯｸM-PRO" panose="020F0600000000000000" pitchFamily="50" charset="-128"/>
                        </a:rPr>
                        <a:t>85,705</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０</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０</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なし</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458876">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２０１５－１６年度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25</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24</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3</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1</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a:t>
                      </a:r>
                      <a:r>
                        <a:rPr kumimoji="1" lang="en-US" altLang="ja-JP" sz="1600" b="1" dirty="0">
                          <a:latin typeface="HG丸ｺﾞｼｯｸM-PRO" panose="020F0600000000000000" pitchFamily="50" charset="-128"/>
                          <a:ea typeface="HG丸ｺﾞｼｯｸM-PRO" panose="020F0600000000000000" pitchFamily="50" charset="-128"/>
                        </a:rPr>
                        <a:t>94,600</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０</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１</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tc>
                  <a:txBody>
                    <a:bodyPr/>
                    <a:lstStyle/>
                    <a:p>
                      <a:pPr algn="ctr"/>
                      <a:r>
                        <a:rPr kumimoji="1" lang="ja-JP" altLang="en-US" sz="1600" b="1">
                          <a:latin typeface="HG丸ｺﾞｼｯｸM-PRO" panose="020F0600000000000000" pitchFamily="50" charset="-128"/>
                          <a:ea typeface="HG丸ｺﾞｼｯｸM-PRO" panose="020F0600000000000000" pitchFamily="50" charset="-128"/>
                        </a:rPr>
                        <a:t>なし</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400768">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２０１６－１７年度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21</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21</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$102,511</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４</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０</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a:latin typeface="HG丸ｺﾞｼｯｸM-PRO" panose="020F0600000000000000" pitchFamily="50" charset="-128"/>
                          <a:ea typeface="HG丸ｺﾞｼｯｸM-PRO" panose="020F0600000000000000" pitchFamily="50" charset="-128"/>
                        </a:rPr>
                        <a:t>なし</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490164">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２０１７－１８年度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26</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26</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1</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600" b="1" dirty="0">
                          <a:latin typeface="HG丸ｺﾞｼｯｸM-PRO" panose="020F0600000000000000" pitchFamily="50" charset="-128"/>
                          <a:ea typeface="HG丸ｺﾞｼｯｸM-PRO" panose="020F0600000000000000" pitchFamily="50" charset="-128"/>
                        </a:rPr>
                        <a:t>1</a:t>
                      </a:r>
                      <a:endParaRPr kumimoji="1" lang="ja-JP" altLang="en-US"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a:t>
                      </a:r>
                      <a:r>
                        <a:rPr kumimoji="1" lang="en-US" altLang="ja-JP" sz="1600" b="1" dirty="0">
                          <a:latin typeface="HG丸ｺﾞｼｯｸM-PRO" panose="020F0600000000000000" pitchFamily="50" charset="-128"/>
                          <a:ea typeface="HG丸ｺﾞｼｯｸM-PRO" panose="020F0600000000000000" pitchFamily="50" charset="-128"/>
                        </a:rPr>
                        <a:t>108,534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０</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latin typeface="HG丸ｺﾞｼｯｸM-PRO" panose="020F0600000000000000" pitchFamily="50" charset="-128"/>
                          <a:ea typeface="HG丸ｺﾞｼｯｸM-PRO" panose="020F0600000000000000" pitchFamily="50" charset="-128"/>
                        </a:rPr>
                        <a:t>１</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a:latin typeface="HG丸ｺﾞｼｯｸM-PRO" panose="020F0600000000000000" pitchFamily="50" charset="-128"/>
                          <a:ea typeface="HG丸ｺﾞｼｯｸM-PRO" panose="020F0600000000000000" pitchFamily="50" charset="-128"/>
                        </a:rPr>
                        <a:t>なし</a:t>
                      </a:r>
                      <a:endParaRPr kumimoji="1" lang="en-US" altLang="ja-JP" sz="1600" b="1"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7"/>
                  </a:ext>
                </a:extLst>
              </a:tr>
              <a:tr h="575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２０１</a:t>
                      </a: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8</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－１</a:t>
                      </a: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9</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18</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17</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２</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２</a:t>
                      </a:r>
                      <a:endParaRPr kumimoji="1" lang="en-US" altLang="ja-JP" sz="16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600" b="1" dirty="0">
                          <a:solidFill>
                            <a:schemeClr val="tx1"/>
                          </a:solidFill>
                          <a:latin typeface="HG丸ｺﾞｼｯｸM-PRO" panose="020F0600000000000000" pitchFamily="50" charset="-128"/>
                          <a:ea typeface="HG丸ｺﾞｼｯｸM-PRO" panose="020F0600000000000000" pitchFamily="50" charset="-128"/>
                        </a:rPr>
                        <a:t>117,258</a:t>
                      </a:r>
                    </a:p>
                    <a:p>
                      <a:pPr algn="ct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1" dirty="0">
                          <a:solidFill>
                            <a:schemeClr val="tx1"/>
                          </a:solidFill>
                          <a:latin typeface="HG丸ｺﾞｼｯｸM-PRO" panose="020F0600000000000000" pitchFamily="50" charset="-128"/>
                          <a:ea typeface="HG丸ｺﾞｼｯｸM-PRO" panose="020F0600000000000000" pitchFamily="50" charset="-128"/>
                        </a:rPr>
                        <a:t>$93,426</a:t>
                      </a:r>
                      <a:r>
                        <a:rPr kumimoji="1" lang="ja-JP" altLang="en-US" sz="1400" b="1" dirty="0">
                          <a:solidFill>
                            <a:schemeClr val="tx1"/>
                          </a:solidFill>
                          <a:latin typeface="HG丸ｺﾞｼｯｸM-PRO" panose="020F0600000000000000" pitchFamily="50" charset="-128"/>
                          <a:ea typeface="HG丸ｺﾞｼｯｸM-PRO" panose="020F0600000000000000" pitchFamily="50"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１</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３</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なし</a:t>
                      </a:r>
                      <a:endParaRPr kumimoji="1" lang="en-US" altLang="ja-JP" sz="1600" b="1"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8"/>
                  </a:ext>
                </a:extLst>
              </a:tr>
              <a:tr h="6344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rgbClr val="B437F9"/>
                          </a:solidFill>
                          <a:latin typeface="HG丸ｺﾞｼｯｸM-PRO" panose="020F0600000000000000" pitchFamily="50" charset="-128"/>
                          <a:ea typeface="HG丸ｺﾞｼｯｸM-PRO" panose="020F0600000000000000" pitchFamily="50" charset="-128"/>
                        </a:rPr>
                        <a:t>2019</a:t>
                      </a:r>
                      <a:r>
                        <a:rPr kumimoji="1" lang="ja-JP" altLang="en-US" sz="1800" b="1" dirty="0">
                          <a:solidFill>
                            <a:srgbClr val="B437F9"/>
                          </a:solidFill>
                          <a:latin typeface="HG丸ｺﾞｼｯｸM-PRO" panose="020F0600000000000000" pitchFamily="50" charset="-128"/>
                          <a:ea typeface="HG丸ｺﾞｼｯｸM-PRO" panose="020F0600000000000000" pitchFamily="50" charset="-128"/>
                        </a:rPr>
                        <a:t>－</a:t>
                      </a:r>
                      <a:r>
                        <a:rPr kumimoji="1" lang="en-US" altLang="ja-JP" sz="1800" b="1" dirty="0">
                          <a:solidFill>
                            <a:srgbClr val="B437F9"/>
                          </a:solidFill>
                          <a:latin typeface="HG丸ｺﾞｼｯｸM-PRO" panose="020F0600000000000000" pitchFamily="50" charset="-128"/>
                          <a:ea typeface="HG丸ｺﾞｼｯｸM-PRO" panose="020F0600000000000000" pitchFamily="50" charset="-128"/>
                        </a:rPr>
                        <a:t>20</a:t>
                      </a:r>
                      <a:r>
                        <a:rPr kumimoji="1" lang="ja-JP" altLang="en-US" sz="1800" b="1" dirty="0">
                          <a:solidFill>
                            <a:srgbClr val="B437F9"/>
                          </a:solidFill>
                          <a:latin typeface="HG丸ｺﾞｼｯｸM-PRO" panose="020F0600000000000000" pitchFamily="50" charset="-128"/>
                          <a:ea typeface="HG丸ｺﾞｼｯｸM-PRO" panose="020F0600000000000000" pitchFamily="50" charset="-128"/>
                        </a:rPr>
                        <a:t>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800" b="1" dirty="0">
                          <a:solidFill>
                            <a:srgbClr val="B437F9"/>
                          </a:solidFill>
                          <a:latin typeface="HG丸ｺﾞｼｯｸM-PRO" panose="020F0600000000000000" pitchFamily="50" charset="-128"/>
                          <a:ea typeface="HG丸ｺﾞｼｯｸM-PRO" panose="020F0600000000000000" pitchFamily="50" charset="-128"/>
                        </a:rPr>
                        <a:t>22</a:t>
                      </a:r>
                      <a:endParaRPr kumimoji="1" lang="ja-JP" altLang="en-US" sz="1800" b="1" dirty="0">
                        <a:solidFill>
                          <a:srgbClr val="B437F9"/>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800" b="1" dirty="0">
                          <a:solidFill>
                            <a:srgbClr val="B437F9"/>
                          </a:solidFill>
                          <a:latin typeface="HG丸ｺﾞｼｯｸM-PRO" panose="020F0600000000000000" pitchFamily="50" charset="-128"/>
                          <a:ea typeface="HG丸ｺﾞｼｯｸM-PRO" panose="020F0600000000000000" pitchFamily="50" charset="-128"/>
                        </a:rPr>
                        <a:t>22</a:t>
                      </a:r>
                      <a:endParaRPr kumimoji="1" lang="ja-JP" altLang="en-US" sz="1800" b="1" dirty="0">
                        <a:solidFill>
                          <a:srgbClr val="B437F9"/>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800" b="1" dirty="0">
                          <a:solidFill>
                            <a:srgbClr val="B437F9"/>
                          </a:solidFill>
                          <a:latin typeface="HG丸ｺﾞｼｯｸM-PRO" panose="020F0600000000000000" pitchFamily="50" charset="-128"/>
                          <a:ea typeface="HG丸ｺﾞｼｯｸM-PRO" panose="020F0600000000000000" pitchFamily="50" charset="-128"/>
                        </a:rPr>
                        <a:t>3</a:t>
                      </a:r>
                      <a:endParaRPr kumimoji="1" lang="ja-JP" altLang="en-US" sz="1800" b="1" dirty="0">
                        <a:solidFill>
                          <a:srgbClr val="B437F9"/>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en-US" altLang="ja-JP" sz="1800" b="1" dirty="0">
                          <a:solidFill>
                            <a:srgbClr val="B437F9"/>
                          </a:solidFill>
                          <a:latin typeface="HG丸ｺﾞｼｯｸM-PRO" panose="020F0600000000000000" pitchFamily="50" charset="-128"/>
                          <a:ea typeface="HG丸ｺﾞｼｯｸM-PRO" panose="020F0600000000000000" pitchFamily="50" charset="-128"/>
                        </a:rPr>
                        <a:t>3</a:t>
                      </a:r>
                      <a:endParaRPr kumimoji="1" lang="ja-JP" altLang="en-US" sz="1800" b="1" dirty="0">
                        <a:solidFill>
                          <a:srgbClr val="B437F9"/>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800" b="1" i="0" dirty="0">
                          <a:solidFill>
                            <a:srgbClr val="B437F9"/>
                          </a:solidFill>
                          <a:effectLst/>
                          <a:latin typeface="HG丸ｺﾞｼｯｸM-PRO" panose="020F0600000000000000" pitchFamily="50" charset="-128"/>
                          <a:ea typeface="HG丸ｺﾞｼｯｸM-PRO" panose="020F0600000000000000" pitchFamily="50" charset="-128"/>
                        </a:rPr>
                        <a:t>＄</a:t>
                      </a:r>
                      <a:r>
                        <a:rPr kumimoji="1" lang="en-US" altLang="ja-JP" sz="1800" b="1" i="0" dirty="0">
                          <a:solidFill>
                            <a:srgbClr val="B437F9"/>
                          </a:solidFill>
                          <a:effectLst/>
                          <a:latin typeface="HG丸ｺﾞｼｯｸM-PRO" panose="020F0600000000000000" pitchFamily="50" charset="-128"/>
                          <a:ea typeface="HG丸ｺﾞｼｯｸM-PRO" panose="020F0600000000000000" pitchFamily="50" charset="-128"/>
                        </a:rPr>
                        <a:t>176,651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800" b="1" kern="1200" dirty="0">
                          <a:solidFill>
                            <a:srgbClr val="B437F9"/>
                          </a:solidFill>
                          <a:latin typeface="HG丸ｺﾞｼｯｸM-PRO" panose="020F0600000000000000" pitchFamily="50" charset="-128"/>
                          <a:ea typeface="HG丸ｺﾞｼｯｸM-PRO" panose="020F0600000000000000" pitchFamily="50" charset="-128"/>
                          <a:cs typeface="+mn-cs"/>
                        </a:rPr>
                        <a:t>１</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800" b="1" dirty="0">
                          <a:solidFill>
                            <a:srgbClr val="B437F9"/>
                          </a:solidFill>
                          <a:latin typeface="HG丸ｺﾞｼｯｸM-PRO" panose="020F0600000000000000" pitchFamily="50" charset="-128"/>
                          <a:ea typeface="HG丸ｺﾞｼｯｸM-PRO" panose="020F0600000000000000" pitchFamily="50" charset="-128"/>
                        </a:rPr>
                        <a:t>１</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800" b="1" dirty="0">
                          <a:solidFill>
                            <a:srgbClr val="B437F9"/>
                          </a:solidFill>
                          <a:latin typeface="HG丸ｺﾞｼｯｸM-PRO" panose="020F0600000000000000" pitchFamily="50" charset="-128"/>
                          <a:ea typeface="HG丸ｺﾞｼｯｸM-PRO" panose="020F0600000000000000" pitchFamily="50" charset="-128"/>
                        </a:rPr>
                        <a:t>なし</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09"/>
                  </a:ext>
                </a:extLst>
              </a:tr>
              <a:tr h="6277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rgbClr val="FF0000"/>
                          </a:solidFill>
                          <a:latin typeface="HG丸ｺﾞｼｯｸM-PRO" panose="020F0600000000000000" pitchFamily="50" charset="-128"/>
                          <a:ea typeface="HG丸ｺﾞｼｯｸM-PRO" panose="020F0600000000000000" pitchFamily="50" charset="-128"/>
                        </a:rPr>
                        <a:t>2020</a:t>
                      </a: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a:t>
                      </a:r>
                      <a:r>
                        <a:rPr kumimoji="1" lang="en-US" altLang="ja-JP" sz="1800" b="1" dirty="0">
                          <a:solidFill>
                            <a:srgbClr val="FF0000"/>
                          </a:solidFill>
                          <a:latin typeface="HG丸ｺﾞｼｯｸM-PRO" panose="020F0600000000000000" pitchFamily="50" charset="-128"/>
                          <a:ea typeface="HG丸ｺﾞｼｯｸM-PRO" panose="020F0600000000000000" pitchFamily="50" charset="-128"/>
                        </a:rPr>
                        <a:t>21</a:t>
                      </a:r>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年度</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kumimoji="1" lang="ja-JP" altLang="en-US" sz="1800" b="1" dirty="0">
                        <a:solidFill>
                          <a:srgbClr val="FF000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kumimoji="1" lang="ja-JP" altLang="en-US" sz="1800" b="1" dirty="0">
                        <a:solidFill>
                          <a:srgbClr val="FF000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kumimoji="1" lang="ja-JP" altLang="en-US" sz="1800" b="1" dirty="0">
                        <a:solidFill>
                          <a:srgbClr val="FF000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endParaRPr kumimoji="1" lang="ja-JP" alt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kumimoji="1" lang="ja-JP" altLang="en-US" sz="1800" b="1" i="0" dirty="0">
                          <a:solidFill>
                            <a:srgbClr val="FF0000"/>
                          </a:solidFill>
                          <a:effectLst/>
                          <a:latin typeface="HG丸ｺﾞｼｯｸM-PRO" panose="020F0600000000000000" pitchFamily="50" charset="-128"/>
                          <a:ea typeface="HG丸ｺﾞｼｯｸM-PRO" panose="020F0600000000000000" pitchFamily="50" charset="-128"/>
                        </a:rPr>
                        <a:t>（</a:t>
                      </a:r>
                      <a:r>
                        <a:rPr kumimoji="1" lang="en-US" altLang="ja-JP" sz="1800" b="1" i="0" dirty="0">
                          <a:solidFill>
                            <a:srgbClr val="FF0000"/>
                          </a:solidFill>
                          <a:effectLst/>
                          <a:latin typeface="HG丸ｺﾞｼｯｸM-PRO" panose="020F0600000000000000" pitchFamily="50" charset="-128"/>
                          <a:ea typeface="HG丸ｺﾞｼｯｸM-PRO" panose="020F0600000000000000" pitchFamily="50" charset="-128"/>
                        </a:rPr>
                        <a:t>$180,000</a:t>
                      </a:r>
                      <a:r>
                        <a:rPr kumimoji="1" lang="ja-JP" altLang="en-US" sz="1800" b="1" i="0" dirty="0">
                          <a:solidFill>
                            <a:srgbClr val="FF0000"/>
                          </a:solidFill>
                          <a:effectLst/>
                          <a:latin typeface="HG丸ｺﾞｼｯｸM-PRO" panose="020F0600000000000000" pitchFamily="50" charset="-128"/>
                          <a:ea typeface="HG丸ｺﾞｼｯｸM-PRO" panose="020F0600000000000000" pitchFamily="50" charset="-128"/>
                        </a:rPr>
                        <a:t>）</a:t>
                      </a:r>
                      <a:endParaRPr kumimoji="1" lang="en-US" altLang="ja-JP" sz="1800" b="1" i="0" dirty="0">
                        <a:solidFill>
                          <a:srgbClr val="FF0000"/>
                        </a:solidFill>
                        <a:effectLst/>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kumimoji="1" lang="ja-JP" altLang="en-US" sz="1800" b="1" kern="1200" dirty="0">
                        <a:solidFill>
                          <a:srgbClr val="FF0000"/>
                        </a:solidFill>
                        <a:latin typeface="HG丸ｺﾞｼｯｸM-PRO" panose="020F0600000000000000" pitchFamily="50" charset="-128"/>
                        <a:ea typeface="HG丸ｺﾞｼｯｸM-PRO" panose="020F0600000000000000" pitchFamily="50" charset="-128"/>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kumimoji="1" lang="ja-JP" altLang="en-US" sz="1800" b="1" dirty="0">
                        <a:solidFill>
                          <a:srgbClr val="FF000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endParaRPr kumimoji="1" lang="ja-JP" altLang="en-US" sz="1800" b="1" dirty="0">
                        <a:solidFill>
                          <a:srgbClr val="FF0000"/>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16184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7334" y="514947"/>
            <a:ext cx="8828987" cy="603623"/>
          </a:xfrm>
        </p:spPr>
        <p:txBody>
          <a:bodyPr>
            <a:normAutofit/>
          </a:bodyPr>
          <a:lstStyle/>
          <a:p>
            <a:r>
              <a:rPr kumimoji="1" lang="ja-JP" altLang="en-US" sz="3200" b="1" dirty="0">
                <a:solidFill>
                  <a:srgbClr val="7030A0"/>
                </a:solidFill>
              </a:rPr>
              <a:t>⑤補助金を使うには複数年準備が必要</a:t>
            </a:r>
          </a:p>
        </p:txBody>
      </p:sp>
      <p:sp>
        <p:nvSpPr>
          <p:cNvPr id="3" name="正方形/長方形 2"/>
          <p:cNvSpPr/>
          <p:nvPr/>
        </p:nvSpPr>
        <p:spPr>
          <a:xfrm>
            <a:off x="484094" y="1457287"/>
            <a:ext cx="3187452" cy="54781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会長ノミニー</a:t>
            </a:r>
          </a:p>
        </p:txBody>
      </p:sp>
      <p:sp>
        <p:nvSpPr>
          <p:cNvPr id="4" name="正方形/長方形 3"/>
          <p:cNvSpPr/>
          <p:nvPr/>
        </p:nvSpPr>
        <p:spPr>
          <a:xfrm>
            <a:off x="4303059" y="1434871"/>
            <a:ext cx="3469341" cy="57023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会長エレクト</a:t>
            </a:r>
          </a:p>
        </p:txBody>
      </p:sp>
      <p:sp>
        <p:nvSpPr>
          <p:cNvPr id="5" name="正方形/長方形 4"/>
          <p:cNvSpPr/>
          <p:nvPr/>
        </p:nvSpPr>
        <p:spPr>
          <a:xfrm>
            <a:off x="8403913" y="1469276"/>
            <a:ext cx="3442447" cy="5702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会長</a:t>
            </a:r>
          </a:p>
        </p:txBody>
      </p:sp>
      <p:sp>
        <p:nvSpPr>
          <p:cNvPr id="6" name="右矢印 5"/>
          <p:cNvSpPr/>
          <p:nvPr/>
        </p:nvSpPr>
        <p:spPr>
          <a:xfrm>
            <a:off x="3671546" y="1457287"/>
            <a:ext cx="631513" cy="378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右矢印 6"/>
          <p:cNvSpPr/>
          <p:nvPr/>
        </p:nvSpPr>
        <p:spPr>
          <a:xfrm>
            <a:off x="7772400" y="1457287"/>
            <a:ext cx="604619" cy="378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円/楕円 7"/>
          <p:cNvSpPr/>
          <p:nvPr/>
        </p:nvSpPr>
        <p:spPr>
          <a:xfrm>
            <a:off x="11087535" y="2266653"/>
            <a:ext cx="986118" cy="20767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報告書</a:t>
            </a:r>
          </a:p>
        </p:txBody>
      </p:sp>
      <p:sp>
        <p:nvSpPr>
          <p:cNvPr id="9" name="円/楕円 8"/>
          <p:cNvSpPr/>
          <p:nvPr/>
        </p:nvSpPr>
        <p:spPr>
          <a:xfrm>
            <a:off x="8582025" y="2343822"/>
            <a:ext cx="2496857" cy="2076747"/>
          </a:xfrm>
          <a:prstGeom prst="ellipse">
            <a:avLst/>
          </a:prstGeom>
          <a:solidFill>
            <a:srgbClr val="0DF3BC"/>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事業実施</a:t>
            </a:r>
          </a:p>
        </p:txBody>
      </p:sp>
      <p:sp>
        <p:nvSpPr>
          <p:cNvPr id="10" name="円/楕円 9"/>
          <p:cNvSpPr/>
          <p:nvPr/>
        </p:nvSpPr>
        <p:spPr>
          <a:xfrm flipH="1">
            <a:off x="6632224" y="2343822"/>
            <a:ext cx="1057835" cy="207674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補助金申請</a:t>
            </a:r>
          </a:p>
        </p:txBody>
      </p:sp>
      <p:sp>
        <p:nvSpPr>
          <p:cNvPr id="12" name="正方形/長方形 11"/>
          <p:cNvSpPr/>
          <p:nvPr/>
        </p:nvSpPr>
        <p:spPr>
          <a:xfrm>
            <a:off x="2293218" y="4755211"/>
            <a:ext cx="573742" cy="193245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資金管理セミナー</a:t>
            </a:r>
          </a:p>
        </p:txBody>
      </p:sp>
      <p:sp>
        <p:nvSpPr>
          <p:cNvPr id="13" name="正方形/長方形 12"/>
          <p:cNvSpPr/>
          <p:nvPr/>
        </p:nvSpPr>
        <p:spPr>
          <a:xfrm>
            <a:off x="6354920" y="4795558"/>
            <a:ext cx="573742" cy="191452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資金管理セミナー</a:t>
            </a:r>
          </a:p>
        </p:txBody>
      </p:sp>
      <p:sp>
        <p:nvSpPr>
          <p:cNvPr id="14" name="正方形/長方形 13"/>
          <p:cNvSpPr/>
          <p:nvPr/>
        </p:nvSpPr>
        <p:spPr>
          <a:xfrm>
            <a:off x="800100" y="4791075"/>
            <a:ext cx="522692" cy="193245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財団セミナー</a:t>
            </a:r>
          </a:p>
        </p:txBody>
      </p:sp>
      <p:sp>
        <p:nvSpPr>
          <p:cNvPr id="15" name="正方形/長方形 14"/>
          <p:cNvSpPr/>
          <p:nvPr/>
        </p:nvSpPr>
        <p:spPr>
          <a:xfrm>
            <a:off x="4528303" y="4773143"/>
            <a:ext cx="545349" cy="189659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財団セミナー</a:t>
            </a:r>
          </a:p>
        </p:txBody>
      </p:sp>
      <p:sp>
        <p:nvSpPr>
          <p:cNvPr id="16" name="正方形/長方形 15"/>
          <p:cNvSpPr/>
          <p:nvPr/>
        </p:nvSpPr>
        <p:spPr>
          <a:xfrm>
            <a:off x="8960972" y="4791075"/>
            <a:ext cx="545349" cy="193245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財団セミナー</a:t>
            </a:r>
          </a:p>
        </p:txBody>
      </p:sp>
      <p:sp>
        <p:nvSpPr>
          <p:cNvPr id="17" name="正方形/長方形 16"/>
          <p:cNvSpPr/>
          <p:nvPr/>
        </p:nvSpPr>
        <p:spPr>
          <a:xfrm>
            <a:off x="10505140" y="4791075"/>
            <a:ext cx="573742" cy="194142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資金管理セミナー</a:t>
            </a:r>
          </a:p>
        </p:txBody>
      </p:sp>
      <p:sp>
        <p:nvSpPr>
          <p:cNvPr id="18" name="円/楕円 17"/>
          <p:cNvSpPr/>
          <p:nvPr/>
        </p:nvSpPr>
        <p:spPr>
          <a:xfrm>
            <a:off x="10365956" y="3174061"/>
            <a:ext cx="942975" cy="1581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次の補助金申請</a:t>
            </a:r>
          </a:p>
        </p:txBody>
      </p:sp>
      <p:sp>
        <p:nvSpPr>
          <p:cNvPr id="19" name="円/楕円 18"/>
          <p:cNvSpPr/>
          <p:nvPr/>
        </p:nvSpPr>
        <p:spPr>
          <a:xfrm>
            <a:off x="361950" y="2380094"/>
            <a:ext cx="3124200" cy="19633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ロータリーに求められているものを調査</a:t>
            </a:r>
          </a:p>
        </p:txBody>
      </p:sp>
      <p:sp>
        <p:nvSpPr>
          <p:cNvPr id="11" name="円/楕円 10"/>
          <p:cNvSpPr/>
          <p:nvPr/>
        </p:nvSpPr>
        <p:spPr>
          <a:xfrm>
            <a:off x="3255219" y="2380094"/>
            <a:ext cx="3356535" cy="2076748"/>
          </a:xfrm>
          <a:prstGeom prst="ellipse">
            <a:avLst/>
          </a:prstGeom>
          <a:solidFill>
            <a:srgbClr val="0DF3BC"/>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事業計画</a:t>
            </a:r>
          </a:p>
        </p:txBody>
      </p:sp>
      <p:sp>
        <p:nvSpPr>
          <p:cNvPr id="20" name="角丸四角形吹き出し 19"/>
          <p:cNvSpPr/>
          <p:nvPr/>
        </p:nvSpPr>
        <p:spPr>
          <a:xfrm>
            <a:off x="5336275" y="4456842"/>
            <a:ext cx="354841" cy="783898"/>
          </a:xfrm>
          <a:prstGeom prst="wedgeRoundRectCallout">
            <a:avLst>
              <a:gd name="adj1" fmla="val -124680"/>
              <a:gd name="adj2" fmla="val 6250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本日</a:t>
            </a:r>
          </a:p>
        </p:txBody>
      </p:sp>
    </p:spTree>
    <p:extLst>
      <p:ext uri="{BB962C8B-B14F-4D97-AF65-F5344CB8AC3E}">
        <p14:creationId xmlns:p14="http://schemas.microsoft.com/office/powerpoint/2010/main" val="379804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205094" y="96044"/>
            <a:ext cx="11642104" cy="676195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国際ロータリー第</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2630</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地区　ロータリー財団補助金アンケート</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クラブ名　　　　　　　　　　次年度申請責任者 職・氏名</a:t>
            </a:r>
            <a:r>
              <a:rPr kumimoji="1" lang="ja-JP" altLang="en-US" sz="220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a:t>
            </a:r>
            <a:endParaRPr kumimoji="1" lang="en-US" altLang="ja-JP" sz="220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2020-2021</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年度補助金申請について７月末現在の状況をお尋ねします。</a:t>
            </a: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下記該当箇所に✔を入れて下さい。</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１．地区補助金を申請しますか？</a:t>
            </a:r>
            <a:endPar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□する</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補助金予定額　　　　　  　　円</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□しない　　　□検討中</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２．グローバル補助金を申請しますか？</a:t>
            </a:r>
            <a:endPar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□する</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補助金予定額　　　　　　  　円</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□しない　　　□検討中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３．地区補助金奨学生の予定はありますか？</a:t>
            </a:r>
            <a:endPar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□ある</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予定額　　　　　　　　円</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□ない</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４．グローバル補助金奨学生の予定はありますか？</a:t>
            </a:r>
            <a:endPar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□ある</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予定額　　　　　　　　円</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□ない</a:t>
            </a:r>
            <a:endPar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2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ご</a:t>
            </a:r>
            <a:endPar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2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r>
              <a:rPr kumimoji="1" lang="ja-JP" altLang="en-US" sz="22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各クラブ宛にメールで送付いたしますアンケーして</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いただき、</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8</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月</a:t>
            </a:r>
            <a:r>
              <a:rPr kumimoji="1" lang="en-US" altLang="ja-JP"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20</a:t>
            </a:r>
            <a:r>
              <a:rPr kumimoji="1" lang="ja-JP" altLang="en-US" sz="2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日（日）までに地区事務所まで</a:t>
            </a:r>
            <a:r>
              <a:rPr kumimoji="1" lang="ja-JP" altLang="en-US" sz="22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ご提出をお願</a:t>
            </a:r>
            <a:r>
              <a:rPr kumimoji="1" lang="ja-JP" altLang="en-US" sz="2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い</a:t>
            </a:r>
            <a:r>
              <a:rPr kumimoji="1" lang="ja-JP" altLang="en-US" sz="2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いたします</a:t>
            </a:r>
            <a:r>
              <a:rPr kumimoji="1" lang="ja-JP" altLang="en-US" sz="2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a:t>
            </a:r>
            <a:endParaRPr kumimoji="1" lang="en-US" altLang="ja-JP" sz="2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000" b="0" i="0" u="none" strike="noStrike" kern="1200" cap="none" spc="0" normalizeH="0" baseline="0" noProof="0" dirty="0" smtClean="0">
                <a:ln>
                  <a:noFill/>
                </a:ln>
                <a:solidFill>
                  <a:prstClr val="black"/>
                </a:solidFill>
                <a:effectLst/>
                <a:uLnTx/>
                <a:uFillTx/>
                <a:latin typeface="Century" panose="02040604050505020304" pitchFamily="18" charset="0"/>
                <a:ea typeface="ＭＳ ゴシック" panose="020B0609070205080204" pitchFamily="49" charset="-128"/>
                <a:cs typeface="+mj-cs"/>
              </a:rPr>
              <a:t>FAX </a:t>
            </a:r>
            <a:r>
              <a:rPr kumimoji="1" lang="ja-JP" altLang="en-US" sz="2000" b="0" i="0" u="none" strike="noStrike" kern="12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mj-cs"/>
              </a:rPr>
              <a:t>０５８－２４８－９７２５　</a:t>
            </a:r>
            <a:r>
              <a:rPr kumimoji="1" lang="en-US" altLang="ja-JP" sz="2000" b="0" i="0" u="none" strike="noStrike" kern="12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mj-cs"/>
              </a:rPr>
              <a:t>Email branch@rid2630.org</a:t>
            </a:r>
            <a:endParaRPr kumimoji="1" lang="ja-JP" altLang="en-US" sz="2000" b="0" i="0" u="none" strike="noStrike" kern="12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mj-cs"/>
            </a:endParaRPr>
          </a:p>
        </p:txBody>
      </p:sp>
      <p:cxnSp>
        <p:nvCxnSpPr>
          <p:cNvPr id="4" name="直線コネクタ 3"/>
          <p:cNvCxnSpPr/>
          <p:nvPr/>
        </p:nvCxnSpPr>
        <p:spPr>
          <a:xfrm>
            <a:off x="1418036" y="1346635"/>
            <a:ext cx="2352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7753983" y="1346635"/>
            <a:ext cx="39164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588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4609" y="120503"/>
            <a:ext cx="10744200" cy="2198558"/>
          </a:xfrm>
        </p:spPr>
        <p:txBody>
          <a:bodyPr>
            <a:noAutofit/>
          </a:bodyPr>
          <a:lstStyle/>
          <a:p>
            <a:r>
              <a:rPr lang="ja-JP" altLang="en-US" sz="5400" b="1" dirty="0">
                <a:solidFill>
                  <a:srgbClr val="B437F9"/>
                </a:solidFill>
                <a:latin typeface="+mn-ea"/>
                <a:ea typeface="+mn-ea"/>
              </a:rPr>
              <a:t>トピックス</a:t>
            </a:r>
            <a:r>
              <a:rPr lang="en-US" altLang="ja-JP" sz="5400" b="1" dirty="0">
                <a:solidFill>
                  <a:srgbClr val="B437F9"/>
                </a:solidFill>
                <a:latin typeface="+mn-ea"/>
                <a:ea typeface="+mn-ea"/>
              </a:rPr>
              <a:t>‼</a:t>
            </a:r>
            <a:r>
              <a:rPr lang="en-US" altLang="ja-JP" sz="5400" b="1" dirty="0"/>
              <a:t/>
            </a:r>
            <a:br>
              <a:rPr lang="en-US" altLang="ja-JP" sz="5400" b="1" dirty="0"/>
            </a:br>
            <a:r>
              <a:rPr lang="ja-JP" altLang="en-US" sz="5400" b="1" dirty="0"/>
              <a:t>　「</a:t>
            </a:r>
            <a:r>
              <a:rPr lang="ja-JP" altLang="en-US" sz="4800" b="1" dirty="0">
                <a:ea typeface="ＤＦ平成明朝体W3" panose="02010609000101010101" pitchFamily="1" charset="-128"/>
              </a:rPr>
              <a:t>ロータリー災害救援基金設立 </a:t>
            </a:r>
            <a:r>
              <a:rPr lang="ja-JP" altLang="en-US" sz="5400" b="1" dirty="0">
                <a:latin typeface="+mj-ea"/>
              </a:rPr>
              <a:t>」</a:t>
            </a:r>
            <a:endParaRPr kumimoji="1" lang="ja-JP" altLang="en-US" sz="5400" b="1" dirty="0">
              <a:latin typeface="+mj-ea"/>
            </a:endParaRPr>
          </a:p>
        </p:txBody>
      </p:sp>
      <p:sp>
        <p:nvSpPr>
          <p:cNvPr id="3" name="テキスト ボックス 2"/>
          <p:cNvSpPr txBox="1"/>
          <p:nvPr/>
        </p:nvSpPr>
        <p:spPr>
          <a:xfrm>
            <a:off x="754609" y="2025908"/>
            <a:ext cx="10222174" cy="440120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寄附や地区財団活動資金</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(DDF)</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の寄贈使途として「</a:t>
            </a:r>
            <a:r>
              <a:rPr kumimoji="1" lang="ja-JP" altLang="en-US" sz="2800" b="1" i="0" u="none" strike="noStrike" kern="1200" cap="none" spc="0" normalizeH="0" baseline="0" noProof="0" dirty="0">
                <a:ln>
                  <a:noFill/>
                </a:ln>
                <a:solidFill>
                  <a:srgbClr val="B437F9"/>
                </a:solidFill>
                <a:effectLst/>
                <a:uLnTx/>
                <a:uFillTx/>
                <a:latin typeface="Calibri" panose="020F0502020204030204"/>
                <a:ea typeface="ＭＳ Ｐゴシック" panose="020B0600070205080204" pitchFamily="50" charset="-128"/>
                <a:cs typeface="+mn-cs"/>
              </a:rPr>
              <a:t>ロータリー財団災害救援基金</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」を選ぶことが出来るようになりました。</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ロータリー災害救助補助金は、</a:t>
            </a:r>
            <a:r>
              <a:rPr kumimoji="1" lang="ja-JP" altLang="en-US" sz="2800" b="1" i="0" u="none" strike="noStrike" kern="1200" cap="none" spc="0" normalizeH="0" baseline="0" noProof="0" dirty="0">
                <a:ln>
                  <a:noFill/>
                </a:ln>
                <a:solidFill>
                  <a:srgbClr val="B437F9"/>
                </a:solidFill>
                <a:effectLst/>
                <a:uLnTx/>
                <a:uFillTx/>
                <a:latin typeface="Calibri" panose="020F0502020204030204"/>
                <a:ea typeface="ＭＳ Ｐゴシック" panose="020B0600070205080204" pitchFamily="50" charset="-128"/>
                <a:cs typeface="+mn-cs"/>
              </a:rPr>
              <a:t>過去６ヵ月</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に災害により被災した地域における救援および復興活動を支援する。補助金の資金は、水や食料、医薬品、衣服といった基本品目の提供の為に使用する事が認められる。</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ロータリー補助金の参加資格認定を得ている被災地区は、</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最高</a:t>
            </a:r>
            <a:r>
              <a:rPr kumimoji="1" lang="en-US" altLang="ja-JP" sz="2800" b="1" i="0" u="none" strike="noStrike" kern="1200" cap="none" spc="0" normalizeH="0" baseline="0" noProof="0" dirty="0">
                <a:ln>
                  <a:noFill/>
                </a:ln>
                <a:solidFill>
                  <a:srgbClr val="B437F9"/>
                </a:solidFill>
                <a:effectLst/>
                <a:uLnTx/>
                <a:uFillTx/>
                <a:latin typeface="Calibri" panose="020F0502020204030204"/>
                <a:ea typeface="ＭＳ Ｐゴシック" panose="020B0600070205080204" pitchFamily="50" charset="-128"/>
                <a:cs typeface="+mn-cs"/>
              </a:rPr>
              <a:t>25,000</a:t>
            </a:r>
            <a:r>
              <a:rPr kumimoji="1" lang="ja-JP" altLang="en-US" sz="2800" b="1" i="0" u="none" strike="noStrike" kern="1200" cap="none" spc="0" normalizeH="0" baseline="0" noProof="0" dirty="0">
                <a:ln>
                  <a:noFill/>
                </a:ln>
                <a:solidFill>
                  <a:srgbClr val="B437F9"/>
                </a:solidFill>
                <a:effectLst/>
                <a:uLnTx/>
                <a:uFillTx/>
                <a:latin typeface="Calibri" panose="020F0502020204030204"/>
                <a:ea typeface="ＭＳ Ｐゴシック" panose="020B0600070205080204" pitchFamily="50" charset="-128"/>
                <a:cs typeface="+mn-cs"/>
              </a:rPr>
              <a:t>ドル</a:t>
            </a: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まで申請できます。補助金を活用した地区は、その成果を適切に報告すれば、次の補助金を申請できる可能性が有ります。申請は地区が行います。</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テキスト ボックス 3"/>
          <p:cNvSpPr txBox="1"/>
          <p:nvPr/>
        </p:nvSpPr>
        <p:spPr>
          <a:xfrm>
            <a:off x="4374109" y="549986"/>
            <a:ext cx="28744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（Ｐ４２参照）</a:t>
            </a:r>
          </a:p>
        </p:txBody>
      </p:sp>
    </p:spTree>
    <p:extLst>
      <p:ext uri="{BB962C8B-B14F-4D97-AF65-F5344CB8AC3E}">
        <p14:creationId xmlns:p14="http://schemas.microsoft.com/office/powerpoint/2010/main" val="1868207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587404" y="1307471"/>
            <a:ext cx="9938530" cy="5046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j-cs"/>
              </a:rPr>
              <a:t>①本年度の地区補助金採択状況</a:t>
            </a:r>
            <a:r>
              <a:rPr kumimoji="1" lang="ja-JP" altLang="en-US" sz="3600" b="0" i="0" u="none" strike="noStrike" kern="1200" cap="none" spc="0" normalizeH="0" baseline="0" noProof="0" dirty="0">
                <a:ln>
                  <a:noFill/>
                </a:ln>
                <a:solidFill>
                  <a:srgbClr val="7030A0"/>
                </a:solidFill>
                <a:effectLst/>
                <a:uLnTx/>
                <a:uFillTx/>
                <a:latin typeface="HG丸ｺﾞｼｯｸM-PRO" panose="020F0600000000000000" pitchFamily="50" charset="-128"/>
                <a:ea typeface="HG丸ｺﾞｼｯｸM-PRO" panose="020F0600000000000000" pitchFamily="50" charset="-128"/>
                <a:cs typeface="+mj-cs"/>
              </a:rPr>
              <a:t> </a:t>
            </a:r>
          </a:p>
        </p:txBody>
      </p:sp>
      <p:sp>
        <p:nvSpPr>
          <p:cNvPr id="2" name="コンテンツ プレースホルダー 1"/>
          <p:cNvSpPr>
            <a:spLocks noGrp="1"/>
          </p:cNvSpPr>
          <p:nvPr>
            <p:ph idx="1"/>
          </p:nvPr>
        </p:nvSpPr>
        <p:spPr>
          <a:xfrm>
            <a:off x="1100077" y="2005012"/>
            <a:ext cx="10597342" cy="4351338"/>
          </a:xfrm>
        </p:spPr>
        <p:txBody>
          <a:bodyPr>
            <a:noAutofit/>
          </a:bodyPr>
          <a:lstStyle/>
          <a:p>
            <a:r>
              <a:rPr lang="en-US" altLang="ja-JP" sz="3200" dirty="0"/>
              <a:t>2019-20</a:t>
            </a:r>
            <a:r>
              <a:rPr lang="ja-JP" altLang="en-US" sz="3200" dirty="0"/>
              <a:t>年度実施プログラムの地区補助金申請は</a:t>
            </a:r>
            <a:r>
              <a:rPr lang="en-US" altLang="ja-JP" sz="3200" dirty="0"/>
              <a:t>2018</a:t>
            </a:r>
            <a:r>
              <a:rPr lang="ja-JP" altLang="en-US" sz="3200" dirty="0"/>
              <a:t>年</a:t>
            </a:r>
            <a:r>
              <a:rPr lang="en-US" altLang="ja-JP" sz="3200" dirty="0"/>
              <a:t>12</a:t>
            </a:r>
            <a:r>
              <a:rPr lang="ja-JP" altLang="en-US" sz="3200" dirty="0"/>
              <a:t>月</a:t>
            </a:r>
            <a:r>
              <a:rPr lang="en-US" altLang="ja-JP" sz="3200" dirty="0"/>
              <a:t>1</a:t>
            </a:r>
            <a:r>
              <a:rPr lang="ja-JP" altLang="en-US" sz="3200" dirty="0"/>
              <a:t>日に受付開始し、</a:t>
            </a:r>
            <a:r>
              <a:rPr lang="en-US" altLang="ja-JP" sz="3200" dirty="0"/>
              <a:t>2019</a:t>
            </a:r>
            <a:r>
              <a:rPr lang="ja-JP" altLang="en-US" sz="3200" dirty="0"/>
              <a:t>年</a:t>
            </a:r>
            <a:r>
              <a:rPr lang="en-US" altLang="ja-JP" sz="3200" dirty="0"/>
              <a:t>1</a:t>
            </a:r>
            <a:r>
              <a:rPr lang="ja-JP" altLang="en-US" sz="3200" dirty="0"/>
              <a:t>月</a:t>
            </a:r>
            <a:r>
              <a:rPr lang="en-US" altLang="ja-JP" sz="3200" dirty="0"/>
              <a:t>31</a:t>
            </a:r>
            <a:r>
              <a:rPr lang="ja-JP" altLang="en-US" sz="3200" dirty="0"/>
              <a:t>日締め切りました。</a:t>
            </a:r>
            <a:endParaRPr lang="en-US" altLang="ja-JP" sz="3200" dirty="0"/>
          </a:p>
          <a:p>
            <a:r>
              <a:rPr lang="ja-JP" altLang="en-US" sz="3200" dirty="0"/>
              <a:t>申請件数２５件（奨学生３件含む）有りました。全ての申請が委員会においては採択されました。</a:t>
            </a:r>
            <a:endParaRPr lang="en-US" altLang="ja-JP" sz="3200" dirty="0"/>
          </a:p>
          <a:p>
            <a:r>
              <a:rPr lang="ja-JP" altLang="en-US" sz="3200" dirty="0"/>
              <a:t>支給予定の地区補助金の総額は約＄</a:t>
            </a:r>
            <a:r>
              <a:rPr lang="en-US" altLang="ja-JP" sz="3200" dirty="0"/>
              <a:t>176,000</a:t>
            </a:r>
            <a:r>
              <a:rPr lang="ja-JP" altLang="en-US" sz="3200" dirty="0"/>
              <a:t>日本円換算約</a:t>
            </a:r>
            <a:r>
              <a:rPr lang="en-US" altLang="ja-JP" sz="3200" dirty="0"/>
              <a:t>19,360,000</a:t>
            </a:r>
            <a:r>
              <a:rPr lang="ja-JP" altLang="en-US" sz="3200" dirty="0"/>
              <a:t>円です。</a:t>
            </a:r>
            <a:endParaRPr lang="en-US" altLang="ja-JP" sz="3200" dirty="0"/>
          </a:p>
          <a:p>
            <a:r>
              <a:rPr lang="en-US" altLang="ja-JP" sz="3200" dirty="0"/>
              <a:t>4</a:t>
            </a:r>
            <a:r>
              <a:rPr lang="ja-JP" altLang="en-US" sz="3200" dirty="0"/>
              <a:t>月末にガバナーの承認を得て、</a:t>
            </a:r>
            <a:r>
              <a:rPr lang="en-US" altLang="ja-JP" sz="3200" dirty="0"/>
              <a:t>5</a:t>
            </a:r>
            <a:r>
              <a:rPr lang="ja-JP" altLang="en-US" sz="3200" dirty="0"/>
              <a:t>月中旬にロータリー財団</a:t>
            </a:r>
            <a:r>
              <a:rPr lang="en-US" altLang="ja-JP" sz="3200" dirty="0"/>
              <a:t>(TRF)</a:t>
            </a:r>
            <a:r>
              <a:rPr lang="ja-JP" altLang="en-US" sz="3200" dirty="0"/>
              <a:t>へ補助金支給申請し、受理されました。</a:t>
            </a:r>
            <a:r>
              <a:rPr lang="en-US" altLang="ja-JP" sz="3200" dirty="0"/>
              <a:t>7</a:t>
            </a:r>
            <a:r>
              <a:rPr lang="ja-JP" altLang="en-US" sz="3200" dirty="0"/>
              <a:t>月中旬には申請クラブに支給される予定です。</a:t>
            </a:r>
            <a:endParaRPr lang="en-US" altLang="ja-JP" sz="3200" dirty="0"/>
          </a:p>
        </p:txBody>
      </p:sp>
      <p:sp>
        <p:nvSpPr>
          <p:cNvPr id="5" name="角丸四角形 4"/>
          <p:cNvSpPr/>
          <p:nvPr/>
        </p:nvSpPr>
        <p:spPr>
          <a:xfrm>
            <a:off x="748240" y="437592"/>
            <a:ext cx="10026733" cy="677008"/>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２、地区補助金について</a:t>
            </a:r>
          </a:p>
        </p:txBody>
      </p:sp>
    </p:spTree>
    <p:extLst>
      <p:ext uri="{BB962C8B-B14F-4D97-AF65-F5344CB8AC3E}">
        <p14:creationId xmlns:p14="http://schemas.microsoft.com/office/powerpoint/2010/main" val="1732566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6448" y="1175534"/>
            <a:ext cx="8669216" cy="826476"/>
          </a:xfrm>
        </p:spPr>
        <p:txBody>
          <a:bodyPr>
            <a:noAutofit/>
          </a:bodyPr>
          <a:lstStyle/>
          <a:p>
            <a:pPr algn="just"/>
            <a:r>
              <a:rPr lang="ja-JP" altLang="en-US" sz="3200" b="1" dirty="0">
                <a:solidFill>
                  <a:srgbClr val="FFCC00"/>
                </a:solidFill>
                <a:effectLst>
                  <a:outerShdw blurRad="38100" dist="38100" dir="2700000" algn="tl">
                    <a:srgbClr val="000000">
                      <a:alpha val="43137"/>
                    </a:srgbClr>
                  </a:outerShdw>
                </a:effectLst>
                <a:latin typeface="+mj-ea"/>
                <a:ea typeface="+mj-ea"/>
              </a:rPr>
              <a:t>地区補助金事業の全体の流れを理解してください</a:t>
            </a:r>
            <a:endParaRPr kumimoji="1" lang="ja-JP" altLang="en-US" sz="3200" b="1" dirty="0">
              <a:solidFill>
                <a:srgbClr val="FFCC00"/>
              </a:solidFill>
              <a:effectLst>
                <a:outerShdw blurRad="38100" dist="38100" dir="2700000" algn="tl">
                  <a:srgbClr val="000000">
                    <a:alpha val="43137"/>
                  </a:srgbClr>
                </a:outerShdw>
              </a:effectLst>
              <a:latin typeface="+mj-ea"/>
              <a:ea typeface="+mj-ea"/>
            </a:endParaRPr>
          </a:p>
        </p:txBody>
      </p:sp>
      <p:sp>
        <p:nvSpPr>
          <p:cNvPr id="3" name="コンテンツ プレースホルダー 2"/>
          <p:cNvSpPr>
            <a:spLocks noGrp="1"/>
          </p:cNvSpPr>
          <p:nvPr>
            <p:ph idx="1"/>
          </p:nvPr>
        </p:nvSpPr>
        <p:spPr>
          <a:xfrm>
            <a:off x="1231248" y="1906760"/>
            <a:ext cx="10469686" cy="4359569"/>
          </a:xfrm>
        </p:spPr>
        <p:txBody>
          <a:bodyPr>
            <a:normAutofit/>
          </a:bodyPr>
          <a:lstStyle/>
          <a:p>
            <a:pPr marL="0" indent="0">
              <a:lnSpc>
                <a:spcPts val="4500"/>
              </a:lnSpc>
              <a:buNone/>
            </a:pPr>
            <a:r>
              <a:rPr lang="ja-JP" altLang="en-US" sz="2600" dirty="0"/>
              <a:t>　　</a:t>
            </a:r>
            <a:r>
              <a:rPr lang="ja-JP" altLang="en-US" sz="3200" dirty="0">
                <a:solidFill>
                  <a:srgbClr val="0070C0"/>
                </a:solidFill>
                <a:latin typeface="+mn-ea"/>
              </a:rPr>
              <a:t>今すぐ　補助金事業の計画に着手する。</a:t>
            </a:r>
            <a:endParaRPr lang="en-US" altLang="ja-JP" sz="3200" dirty="0">
              <a:solidFill>
                <a:srgbClr val="0070C0"/>
              </a:solidFill>
              <a:latin typeface="+mn-ea"/>
            </a:endParaRPr>
          </a:p>
          <a:p>
            <a:pPr marL="0" indent="0">
              <a:lnSpc>
                <a:spcPts val="4500"/>
              </a:lnSpc>
              <a:buNone/>
            </a:pPr>
            <a:r>
              <a:rPr lang="ja-JP" altLang="en-US" sz="3200" dirty="0">
                <a:solidFill>
                  <a:srgbClr val="0070C0"/>
                </a:solidFill>
                <a:latin typeface="+mn-ea"/>
              </a:rPr>
              <a:t>　　</a:t>
            </a:r>
            <a:r>
              <a:rPr lang="en-US" altLang="ja-JP" sz="3200" b="1" dirty="0" smtClean="0">
                <a:solidFill>
                  <a:srgbClr val="0070C0"/>
                </a:solidFill>
                <a:latin typeface="+mn-ea"/>
              </a:rPr>
              <a:t>2019</a:t>
            </a:r>
            <a:r>
              <a:rPr lang="ja-JP" altLang="en-US" sz="3200" b="1" dirty="0" smtClean="0">
                <a:solidFill>
                  <a:srgbClr val="0070C0"/>
                </a:solidFill>
                <a:latin typeface="+mn-ea"/>
              </a:rPr>
              <a:t>年</a:t>
            </a:r>
            <a:r>
              <a:rPr lang="en-US" altLang="ja-JP" sz="3200" b="1" dirty="0" smtClean="0">
                <a:solidFill>
                  <a:srgbClr val="0070C0"/>
                </a:solidFill>
                <a:latin typeface="+mn-ea"/>
              </a:rPr>
              <a:t>12</a:t>
            </a:r>
            <a:r>
              <a:rPr lang="ja-JP" altLang="en-US" sz="3200" b="1" dirty="0">
                <a:solidFill>
                  <a:srgbClr val="0070C0"/>
                </a:solidFill>
                <a:latin typeface="+mn-ea"/>
              </a:rPr>
              <a:t>月ごろ 　地区補助金申請を作成する。</a:t>
            </a:r>
            <a:endParaRPr lang="en-US" altLang="ja-JP" sz="3200" b="1" dirty="0">
              <a:solidFill>
                <a:srgbClr val="0070C0"/>
              </a:solidFill>
              <a:latin typeface="+mn-ea"/>
            </a:endParaRPr>
          </a:p>
          <a:p>
            <a:pPr marL="0" indent="0">
              <a:lnSpc>
                <a:spcPts val="4500"/>
              </a:lnSpc>
              <a:buNone/>
            </a:pPr>
            <a:r>
              <a:rPr lang="ja-JP" altLang="en-US" sz="3200" b="1" dirty="0">
                <a:solidFill>
                  <a:srgbClr val="0070C0"/>
                </a:solidFill>
                <a:latin typeface="+mn-ea"/>
              </a:rPr>
              <a:t>　　</a:t>
            </a:r>
            <a:r>
              <a:rPr lang="en-US" altLang="ja-JP" sz="3200" b="1" dirty="0">
                <a:solidFill>
                  <a:srgbClr val="0070C0"/>
                </a:solidFill>
                <a:latin typeface="+mn-ea"/>
              </a:rPr>
              <a:t>2020</a:t>
            </a:r>
            <a:r>
              <a:rPr lang="ja-JP" altLang="en-US" sz="3200" b="1" dirty="0" smtClean="0">
                <a:solidFill>
                  <a:srgbClr val="0070C0"/>
                </a:solidFill>
                <a:latin typeface="+mn-ea"/>
              </a:rPr>
              <a:t>年　</a:t>
            </a:r>
            <a:r>
              <a:rPr lang="en-US" altLang="ja-JP" sz="3200" b="1" dirty="0" smtClean="0">
                <a:solidFill>
                  <a:srgbClr val="0070C0"/>
                </a:solidFill>
                <a:latin typeface="+mn-ea"/>
              </a:rPr>
              <a:t>1</a:t>
            </a:r>
            <a:r>
              <a:rPr lang="ja-JP" altLang="en-US" sz="3200" b="1" dirty="0">
                <a:solidFill>
                  <a:srgbClr val="0070C0"/>
                </a:solidFill>
                <a:latin typeface="+mn-ea"/>
              </a:rPr>
              <a:t>月</a:t>
            </a:r>
            <a:r>
              <a:rPr lang="en-US" altLang="ja-JP" sz="3200" b="1" dirty="0">
                <a:solidFill>
                  <a:srgbClr val="0070C0"/>
                </a:solidFill>
                <a:latin typeface="+mn-ea"/>
              </a:rPr>
              <a:t>31</a:t>
            </a:r>
            <a:r>
              <a:rPr lang="ja-JP" altLang="en-US" sz="3200" b="1" dirty="0">
                <a:solidFill>
                  <a:srgbClr val="0070C0"/>
                </a:solidFill>
                <a:latin typeface="+mn-ea"/>
              </a:rPr>
              <a:t>日までに　申請書を提出する。</a:t>
            </a:r>
            <a:endParaRPr lang="ja-JP" altLang="en-US" sz="3200" b="1" dirty="0">
              <a:solidFill>
                <a:srgbClr val="C00000"/>
              </a:solidFill>
              <a:latin typeface="+mn-ea"/>
            </a:endParaRPr>
          </a:p>
          <a:p>
            <a:pPr marL="0" indent="0">
              <a:lnSpc>
                <a:spcPts val="4500"/>
              </a:lnSpc>
              <a:buNone/>
            </a:pPr>
            <a:r>
              <a:rPr lang="ja-JP" altLang="en-US" sz="3200" b="1" dirty="0">
                <a:solidFill>
                  <a:srgbClr val="0070C0"/>
                </a:solidFill>
                <a:latin typeface="+mn-ea"/>
              </a:rPr>
              <a:t>　　</a:t>
            </a:r>
            <a:r>
              <a:rPr lang="en-US" altLang="ja-JP" sz="3200" b="1" dirty="0" smtClean="0">
                <a:solidFill>
                  <a:srgbClr val="0070C0"/>
                </a:solidFill>
                <a:latin typeface="+mn-ea"/>
              </a:rPr>
              <a:t>2020</a:t>
            </a:r>
            <a:r>
              <a:rPr lang="ja-JP" altLang="en-US" sz="3200" b="1" dirty="0" smtClean="0">
                <a:solidFill>
                  <a:srgbClr val="0070C0"/>
                </a:solidFill>
                <a:latin typeface="+mn-ea"/>
              </a:rPr>
              <a:t>年　</a:t>
            </a:r>
            <a:r>
              <a:rPr lang="en-US" altLang="ja-JP" sz="3200" b="1" dirty="0" smtClean="0">
                <a:solidFill>
                  <a:srgbClr val="0070C0"/>
                </a:solidFill>
                <a:latin typeface="+mn-ea"/>
              </a:rPr>
              <a:t>8</a:t>
            </a:r>
            <a:r>
              <a:rPr lang="ja-JP" altLang="en-US" sz="3200" b="1" dirty="0">
                <a:solidFill>
                  <a:srgbClr val="0070C0"/>
                </a:solidFill>
                <a:latin typeface="+mn-ea"/>
              </a:rPr>
              <a:t>月ごろ　 補助金を受け取る。</a:t>
            </a:r>
          </a:p>
          <a:p>
            <a:pPr marL="0" indent="0">
              <a:lnSpc>
                <a:spcPts val="4500"/>
              </a:lnSpc>
              <a:buNone/>
            </a:pPr>
            <a:r>
              <a:rPr lang="ja-JP" altLang="en-US" sz="3200" b="1" dirty="0">
                <a:solidFill>
                  <a:srgbClr val="0070C0"/>
                </a:solidFill>
                <a:latin typeface="+mn-ea"/>
              </a:rPr>
              <a:t>　　</a:t>
            </a:r>
            <a:r>
              <a:rPr lang="en-US" altLang="ja-JP" sz="3200" b="1" dirty="0" smtClean="0">
                <a:solidFill>
                  <a:srgbClr val="0070C0"/>
                </a:solidFill>
                <a:latin typeface="+mn-ea"/>
              </a:rPr>
              <a:t>2020</a:t>
            </a:r>
            <a:r>
              <a:rPr lang="ja-JP" altLang="en-US" sz="3200" b="1" dirty="0" smtClean="0">
                <a:solidFill>
                  <a:srgbClr val="0070C0"/>
                </a:solidFill>
                <a:latin typeface="+mn-ea"/>
              </a:rPr>
              <a:t>年　</a:t>
            </a:r>
            <a:r>
              <a:rPr lang="en-US" altLang="ja-JP" sz="3200" b="1" dirty="0" smtClean="0">
                <a:solidFill>
                  <a:srgbClr val="0070C0"/>
                </a:solidFill>
                <a:latin typeface="+mn-ea"/>
              </a:rPr>
              <a:t>7</a:t>
            </a:r>
            <a:r>
              <a:rPr lang="ja-JP" altLang="en-US" sz="3200" b="1" dirty="0">
                <a:solidFill>
                  <a:srgbClr val="0070C0"/>
                </a:solidFill>
                <a:latin typeface="+mn-ea"/>
              </a:rPr>
              <a:t>月から</a:t>
            </a:r>
            <a:r>
              <a:rPr lang="en-US" altLang="ja-JP" sz="3200" b="1" dirty="0" smtClean="0">
                <a:solidFill>
                  <a:srgbClr val="0070C0"/>
                </a:solidFill>
                <a:latin typeface="+mn-ea"/>
              </a:rPr>
              <a:t>2021</a:t>
            </a:r>
            <a:r>
              <a:rPr lang="ja-JP" altLang="en-US" sz="3200" b="1" dirty="0" smtClean="0">
                <a:solidFill>
                  <a:srgbClr val="0070C0"/>
                </a:solidFill>
                <a:latin typeface="+mn-ea"/>
              </a:rPr>
              <a:t>年</a:t>
            </a:r>
            <a:r>
              <a:rPr lang="en-US" altLang="ja-JP" sz="3200" b="1" dirty="0">
                <a:solidFill>
                  <a:srgbClr val="0070C0"/>
                </a:solidFill>
                <a:latin typeface="+mn-ea"/>
              </a:rPr>
              <a:t>3</a:t>
            </a:r>
            <a:r>
              <a:rPr lang="ja-JP" altLang="en-US" sz="3200" b="1" dirty="0">
                <a:solidFill>
                  <a:srgbClr val="0070C0"/>
                </a:solidFill>
                <a:latin typeface="+mn-ea"/>
              </a:rPr>
              <a:t>月までに事業を行う。</a:t>
            </a:r>
          </a:p>
          <a:p>
            <a:pPr marL="0" indent="0">
              <a:lnSpc>
                <a:spcPts val="4500"/>
              </a:lnSpc>
              <a:buNone/>
            </a:pPr>
            <a:r>
              <a:rPr lang="ja-JP" altLang="en-US" sz="3200" b="1" dirty="0">
                <a:solidFill>
                  <a:srgbClr val="0070C0"/>
                </a:solidFill>
                <a:latin typeface="+mn-ea"/>
              </a:rPr>
              <a:t>　　</a:t>
            </a:r>
            <a:r>
              <a:rPr lang="en-US" altLang="ja-JP" sz="3200" b="1" dirty="0" smtClean="0">
                <a:solidFill>
                  <a:srgbClr val="0070C0"/>
                </a:solidFill>
                <a:latin typeface="+mn-ea"/>
              </a:rPr>
              <a:t>2021</a:t>
            </a:r>
            <a:r>
              <a:rPr lang="ja-JP" altLang="en-US" sz="3200" b="1" dirty="0" smtClean="0">
                <a:solidFill>
                  <a:srgbClr val="0070C0"/>
                </a:solidFill>
                <a:latin typeface="+mn-ea"/>
              </a:rPr>
              <a:t>年　</a:t>
            </a:r>
            <a:r>
              <a:rPr lang="en-US" altLang="ja-JP" sz="3200" b="1" dirty="0" smtClean="0">
                <a:solidFill>
                  <a:srgbClr val="0070C0"/>
                </a:solidFill>
                <a:latin typeface="+mn-ea"/>
              </a:rPr>
              <a:t>4</a:t>
            </a:r>
            <a:r>
              <a:rPr lang="ja-JP" altLang="en-US" sz="3200" b="1" dirty="0">
                <a:solidFill>
                  <a:srgbClr val="0070C0"/>
                </a:solidFill>
                <a:latin typeface="+mn-ea"/>
              </a:rPr>
              <a:t>月末までに事業報告書を作成し、提出する</a:t>
            </a:r>
            <a:r>
              <a:rPr lang="ja-JP" altLang="en-US" sz="3200" b="1" dirty="0" smtClean="0">
                <a:solidFill>
                  <a:srgbClr val="0070C0"/>
                </a:solidFill>
                <a:latin typeface="+mn-ea"/>
              </a:rPr>
              <a:t>。</a:t>
            </a:r>
            <a:endParaRPr kumimoji="1" lang="ja-JP" altLang="en-US" sz="1000" b="1" dirty="0">
              <a:solidFill>
                <a:srgbClr val="002060"/>
              </a:solidFill>
            </a:endParaRPr>
          </a:p>
        </p:txBody>
      </p:sp>
      <p:sp>
        <p:nvSpPr>
          <p:cNvPr id="5" name="テキスト ボックス 4"/>
          <p:cNvSpPr txBox="1"/>
          <p:nvPr/>
        </p:nvSpPr>
        <p:spPr>
          <a:xfrm>
            <a:off x="926448" y="590759"/>
            <a:ext cx="65273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②地区補助金の流れ　</a:t>
            </a:r>
            <a:r>
              <a:rPr kumimoji="1" lang="en-US" altLang="ja-JP" sz="36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1/5</a:t>
            </a:r>
            <a:endParaRPr kumimoji="1" lang="ja-JP" altLang="en-US" sz="36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77573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8500" y="823430"/>
            <a:ext cx="10515600" cy="645989"/>
          </a:xfrm>
        </p:spPr>
        <p:txBody>
          <a:bodyPr>
            <a:noAutofit/>
          </a:bodyPr>
          <a:lstStyle/>
          <a:p>
            <a:r>
              <a:rPr lang="ja-JP" altLang="en-US" sz="3200" b="1" dirty="0">
                <a:solidFill>
                  <a:srgbClr val="FFC000"/>
                </a:solidFill>
                <a:effectLst>
                  <a:outerShdw blurRad="38100" dist="38100" dir="2700000" algn="tl">
                    <a:srgbClr val="000000">
                      <a:alpha val="43137"/>
                    </a:srgbClr>
                  </a:outerShdw>
                </a:effectLst>
                <a:latin typeface="+mj-ea"/>
                <a:ea typeface="+mj-ea"/>
              </a:rPr>
              <a:t>クラブの現状を調べてください</a:t>
            </a:r>
            <a:endParaRPr kumimoji="1" lang="ja-JP" altLang="en-US" sz="3200" b="1" dirty="0">
              <a:solidFill>
                <a:srgbClr val="FFC000"/>
              </a:solidFill>
              <a:effectLst>
                <a:outerShdw blurRad="38100" dist="38100" dir="2700000" algn="tl">
                  <a:srgbClr val="000000">
                    <a:alpha val="43137"/>
                  </a:srgbClr>
                </a:outerShdw>
              </a:effectLst>
              <a:latin typeface="+mj-ea"/>
              <a:ea typeface="+mj-ea"/>
            </a:endParaRPr>
          </a:p>
        </p:txBody>
      </p:sp>
      <p:sp>
        <p:nvSpPr>
          <p:cNvPr id="3" name="コンテンツ プレースホルダー 2"/>
          <p:cNvSpPr>
            <a:spLocks noGrp="1"/>
          </p:cNvSpPr>
          <p:nvPr>
            <p:ph idx="1"/>
          </p:nvPr>
        </p:nvSpPr>
        <p:spPr>
          <a:xfrm>
            <a:off x="1219200" y="1469419"/>
            <a:ext cx="10972800" cy="5245968"/>
          </a:xfrm>
        </p:spPr>
        <p:txBody>
          <a:bodyPr>
            <a:normAutofit fontScale="40000" lnSpcReduction="20000"/>
          </a:bodyPr>
          <a:lstStyle/>
          <a:p>
            <a:pPr>
              <a:lnSpc>
                <a:spcPct val="120000"/>
              </a:lnSpc>
            </a:pPr>
            <a:r>
              <a:rPr lang="ja-JP" altLang="en-US" sz="7000" dirty="0"/>
              <a:t>　</a:t>
            </a:r>
            <a:r>
              <a:rPr lang="en-US" altLang="ja-JP" sz="7000" b="1" dirty="0">
                <a:solidFill>
                  <a:schemeClr val="bg2">
                    <a:lumMod val="10000"/>
                  </a:schemeClr>
                </a:solidFill>
                <a:latin typeface="ＭＳ Ｐ明朝" panose="02020600040205080304" pitchFamily="18" charset="-128"/>
                <a:ea typeface="ＭＳ Ｐ明朝" panose="02020600040205080304" pitchFamily="18" charset="-128"/>
              </a:rPr>
              <a:t>2020-21</a:t>
            </a:r>
            <a:r>
              <a:rPr lang="ja-JP" altLang="en-US" sz="7000" b="1" dirty="0">
                <a:solidFill>
                  <a:schemeClr val="bg2">
                    <a:lumMod val="10000"/>
                  </a:schemeClr>
                </a:solidFill>
                <a:latin typeface="ＭＳ Ｐ明朝" panose="02020600040205080304" pitchFamily="18" charset="-128"/>
                <a:ea typeface="ＭＳ Ｐ明朝" panose="02020600040205080304" pitchFamily="18" charset="-128"/>
              </a:rPr>
              <a:t>年度実施事業のための使用可能な補助金を調べる。</a:t>
            </a:r>
          </a:p>
          <a:p>
            <a:pPr marL="0" indent="0">
              <a:lnSpc>
                <a:spcPct val="120000"/>
              </a:lnSpc>
              <a:spcAft>
                <a:spcPts val="1800"/>
              </a:spcAft>
              <a:buNone/>
            </a:pP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3</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年前（</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2017-18</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）のあなたのクラブの</a:t>
            </a:r>
            <a:r>
              <a:rPr lang="ja-JP" altLang="en-US" sz="6000" b="1" dirty="0">
                <a:solidFill>
                  <a:srgbClr val="FF0000"/>
                </a:solidFill>
                <a:latin typeface="ＭＳ Ｐ明朝" panose="02020600040205080304" pitchFamily="18" charset="-128"/>
                <a:ea typeface="ＭＳ Ｐ明朝" panose="02020600040205080304" pitchFamily="18" charset="-128"/>
              </a:rPr>
              <a:t>ＥＲＥＹ</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は？（</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P43,44</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参照）</a:t>
            </a:r>
            <a:endParaRPr lang="ja-JP" altLang="en-US" sz="6000" b="1" dirty="0">
              <a:solidFill>
                <a:srgbClr val="FF0000"/>
              </a:solidFill>
            </a:endParaRPr>
          </a:p>
          <a:p>
            <a:r>
              <a:rPr lang="ja-JP" altLang="en-US" sz="6000" dirty="0"/>
              <a:t>　</a:t>
            </a:r>
            <a:r>
              <a:rPr lang="ja-JP" altLang="en-US" sz="7000" b="1" dirty="0">
                <a:solidFill>
                  <a:schemeClr val="bg2">
                    <a:lumMod val="10000"/>
                  </a:schemeClr>
                </a:solidFill>
                <a:latin typeface="ＭＳ Ｐ明朝" panose="02020600040205080304" pitchFamily="18" charset="-128"/>
                <a:ea typeface="ＭＳ Ｐ明朝" panose="02020600040205080304" pitchFamily="18" charset="-128"/>
              </a:rPr>
              <a:t>クラブ拠出金</a:t>
            </a:r>
            <a:r>
              <a:rPr lang="en-US" altLang="ja-JP" sz="7000" b="1" dirty="0">
                <a:solidFill>
                  <a:schemeClr val="bg2">
                    <a:lumMod val="10000"/>
                  </a:schemeClr>
                </a:solidFill>
                <a:latin typeface="ＭＳ Ｐ明朝" panose="02020600040205080304" pitchFamily="18" charset="-128"/>
                <a:ea typeface="ＭＳ Ｐ明朝" panose="02020600040205080304" pitchFamily="18" charset="-128"/>
              </a:rPr>
              <a:t>$1,000</a:t>
            </a:r>
            <a:r>
              <a:rPr lang="ja-JP" altLang="en-US" sz="7000" b="1" dirty="0">
                <a:solidFill>
                  <a:schemeClr val="bg2">
                    <a:lumMod val="10000"/>
                  </a:schemeClr>
                </a:solidFill>
                <a:latin typeface="ＭＳ Ｐ明朝" panose="02020600040205080304" pitchFamily="18" charset="-128"/>
                <a:ea typeface="ＭＳ Ｐ明朝" panose="02020600040205080304" pitchFamily="18" charset="-128"/>
              </a:rPr>
              <a:t>の場合、補助金はどれだけ申請できるか？</a:t>
            </a:r>
          </a:p>
          <a:p>
            <a:pPr marL="0" indent="0">
              <a:buNone/>
            </a:pP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Ａクラブ</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(EREY100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未満</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rgbClr val="FF0000"/>
                </a:solidFill>
                <a:latin typeface="ＭＳ Ｐ明朝" panose="02020600040205080304" pitchFamily="18" charset="-128"/>
                <a:ea typeface="ＭＳ Ｐ明朝" panose="02020600040205080304" pitchFamily="18" charset="-128"/>
              </a:rPr>
              <a:t>80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の場合　　　</a:t>
            </a:r>
            <a:endParaRPr lang="en-US" altLang="ja-JP" sz="6000" b="1" dirty="0">
              <a:solidFill>
                <a:schemeClr val="bg2">
                  <a:lumMod val="10000"/>
                </a:schemeClr>
              </a:solidFill>
              <a:latin typeface="ＭＳ Ｐ明朝" panose="02020600040205080304" pitchFamily="18" charset="-128"/>
              <a:ea typeface="ＭＳ Ｐ明朝" panose="02020600040205080304" pitchFamily="18" charset="-128"/>
            </a:endParaRPr>
          </a:p>
          <a:p>
            <a:pPr marL="0" indent="0">
              <a:buNone/>
            </a:pP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1,000×0.8=</a:t>
            </a:r>
            <a:r>
              <a:rPr lang="en-US" altLang="ja-JP" sz="6000" b="1" dirty="0">
                <a:solidFill>
                  <a:srgbClr val="FF0000"/>
                </a:solidFill>
                <a:latin typeface="ＭＳ Ｐ明朝" panose="02020600040205080304" pitchFamily="18" charset="-128"/>
                <a:ea typeface="ＭＳ Ｐ明朝" panose="02020600040205080304" pitchFamily="18" charset="-128"/>
              </a:rPr>
              <a:t>$800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(MAX2,000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a:t>
            </a:r>
          </a:p>
          <a:p>
            <a:pPr marL="0" indent="0">
              <a:buNone/>
            </a:pP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Ｂクラブ（</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EREY100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以上</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150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未満）</a:t>
            </a:r>
            <a:r>
              <a:rPr lang="en-US" altLang="ja-JP" sz="6000" b="1" dirty="0">
                <a:solidFill>
                  <a:srgbClr val="FF0000"/>
                </a:solidFill>
                <a:latin typeface="ＭＳ Ｐ明朝" panose="02020600040205080304" pitchFamily="18" charset="-128"/>
                <a:ea typeface="ＭＳ Ｐ明朝" panose="02020600040205080304" pitchFamily="18" charset="-128"/>
              </a:rPr>
              <a:t>140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の場合</a:t>
            </a:r>
            <a:endParaRPr lang="en-US" altLang="ja-JP" sz="6000" b="1" dirty="0">
              <a:solidFill>
                <a:schemeClr val="bg2">
                  <a:lumMod val="10000"/>
                </a:schemeClr>
              </a:solidFill>
              <a:latin typeface="ＭＳ Ｐ明朝" panose="02020600040205080304" pitchFamily="18" charset="-128"/>
              <a:ea typeface="ＭＳ Ｐ明朝" panose="02020600040205080304" pitchFamily="18" charset="-128"/>
            </a:endParaRPr>
          </a:p>
          <a:p>
            <a:pPr marL="0" indent="0">
              <a:buNone/>
            </a:pP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1,000×1.4=</a:t>
            </a:r>
            <a:r>
              <a:rPr lang="en-US" altLang="ja-JP" sz="6000" b="1" dirty="0">
                <a:solidFill>
                  <a:srgbClr val="FF0000"/>
                </a:solidFill>
                <a:latin typeface="ＭＳ Ｐ明朝" panose="02020600040205080304" pitchFamily="18" charset="-128"/>
                <a:ea typeface="ＭＳ Ｐ明朝" panose="02020600040205080304" pitchFamily="18" charset="-128"/>
              </a:rPr>
              <a:t>$1,400</a:t>
            </a:r>
            <a:r>
              <a:rPr lang="ja-JP" altLang="en-US" sz="6000" b="1" dirty="0">
                <a:solidFill>
                  <a:srgbClr val="FF0000"/>
                </a:solidFill>
                <a:latin typeface="ＭＳ Ｐ明朝" panose="02020600040205080304" pitchFamily="18" charset="-128"/>
                <a:ea typeface="ＭＳ Ｐ明朝" panose="02020600040205080304" pitchFamily="18" charset="-128"/>
              </a:rPr>
              <a:t>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(MAX5,000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a:t>
            </a:r>
          </a:p>
          <a:p>
            <a:pPr marL="0" indent="0">
              <a:buNone/>
            </a:pP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Ｃクラブ（</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EREY150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以上</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200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未満）</a:t>
            </a:r>
            <a:r>
              <a:rPr lang="en-US" altLang="ja-JP" sz="6000" b="1" dirty="0">
                <a:solidFill>
                  <a:srgbClr val="FF0000"/>
                </a:solidFill>
                <a:latin typeface="ＭＳ Ｐ明朝" panose="02020600040205080304" pitchFamily="18" charset="-128"/>
                <a:ea typeface="ＭＳ Ｐ明朝" panose="02020600040205080304" pitchFamily="18" charset="-128"/>
              </a:rPr>
              <a:t>170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の場合　</a:t>
            </a:r>
            <a:endParaRPr lang="en-US" altLang="ja-JP" sz="6000" b="1" dirty="0">
              <a:solidFill>
                <a:schemeClr val="bg2">
                  <a:lumMod val="10000"/>
                </a:schemeClr>
              </a:solidFill>
              <a:latin typeface="ＭＳ Ｐ明朝" panose="02020600040205080304" pitchFamily="18" charset="-128"/>
              <a:ea typeface="ＭＳ Ｐ明朝" panose="02020600040205080304" pitchFamily="18" charset="-128"/>
            </a:endParaRPr>
          </a:p>
          <a:p>
            <a:pPr marL="0" indent="0">
              <a:buNone/>
            </a:pPr>
            <a:r>
              <a:rPr lang="ja-JP" altLang="en-US" sz="6000" b="1" dirty="0">
                <a:latin typeface="ＭＳ Ｐ明朝" panose="02020600040205080304" pitchFamily="18" charset="-128"/>
                <a:ea typeface="ＭＳ Ｐ明朝" panose="02020600040205080304" pitchFamily="18" charset="-128"/>
              </a:rPr>
              <a:t>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1,000×1.7×</a:t>
            </a:r>
            <a:r>
              <a:rPr lang="en-US" altLang="ja-JP" sz="6000" b="1" dirty="0">
                <a:solidFill>
                  <a:srgbClr val="FF0000"/>
                </a:solidFill>
                <a:latin typeface="ＭＳ Ｐ明朝" panose="02020600040205080304" pitchFamily="18" charset="-128"/>
                <a:ea typeface="ＭＳ Ｐ明朝" panose="02020600040205080304" pitchFamily="18" charset="-128"/>
              </a:rPr>
              <a:t>1.5</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a:t>
            </a:r>
            <a:r>
              <a:rPr lang="en-US" altLang="ja-JP" sz="6000" b="1" dirty="0">
                <a:solidFill>
                  <a:srgbClr val="FF0000"/>
                </a:solidFill>
                <a:latin typeface="ＭＳ Ｐ明朝" panose="02020600040205080304" pitchFamily="18" charset="-128"/>
                <a:ea typeface="ＭＳ Ｐ明朝" panose="02020600040205080304" pitchFamily="18" charset="-128"/>
              </a:rPr>
              <a:t>$2,550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(MAX10,000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a:t>
            </a:r>
          </a:p>
          <a:p>
            <a:pPr marL="0" indent="0">
              <a:buNone/>
            </a:pP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D</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クラブ（</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200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以上）</a:t>
            </a:r>
            <a:r>
              <a:rPr lang="en-US" altLang="ja-JP" sz="6000" b="1" dirty="0">
                <a:solidFill>
                  <a:srgbClr val="FF0000"/>
                </a:solidFill>
                <a:latin typeface="ＭＳ Ｐ明朝" panose="02020600040205080304" pitchFamily="18" charset="-128"/>
                <a:ea typeface="ＭＳ Ｐ明朝" panose="02020600040205080304" pitchFamily="18" charset="-128"/>
              </a:rPr>
              <a:t>220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の場合</a:t>
            </a:r>
            <a:endParaRPr lang="en-US" altLang="ja-JP" sz="6000" b="1" dirty="0">
              <a:solidFill>
                <a:schemeClr val="bg2">
                  <a:lumMod val="10000"/>
                </a:schemeClr>
              </a:solidFill>
              <a:latin typeface="ＭＳ Ｐ明朝" panose="02020600040205080304" pitchFamily="18" charset="-128"/>
              <a:ea typeface="ＭＳ Ｐ明朝" panose="02020600040205080304" pitchFamily="18" charset="-128"/>
            </a:endParaRPr>
          </a:p>
          <a:p>
            <a:pPr marL="0" indent="0">
              <a:buNone/>
            </a:pP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　　　　　　　　　</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1,000×2.2×</a:t>
            </a:r>
            <a:r>
              <a:rPr lang="en-US" altLang="ja-JP" sz="6000" b="1" dirty="0">
                <a:solidFill>
                  <a:srgbClr val="FF0000"/>
                </a:solidFill>
                <a:latin typeface="ＭＳ Ｐ明朝" panose="02020600040205080304" pitchFamily="18" charset="-128"/>
                <a:ea typeface="ＭＳ Ｐ明朝" panose="02020600040205080304" pitchFamily="18" charset="-128"/>
              </a:rPr>
              <a:t>2.0</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a:t>
            </a:r>
            <a:r>
              <a:rPr lang="en-US" altLang="ja-JP" sz="6000" b="1" dirty="0">
                <a:solidFill>
                  <a:srgbClr val="FF0000"/>
                </a:solidFill>
                <a:latin typeface="ＭＳ Ｐ明朝" panose="02020600040205080304" pitchFamily="18" charset="-128"/>
                <a:ea typeface="ＭＳ Ｐ明朝" panose="02020600040205080304" pitchFamily="18" charset="-128"/>
              </a:rPr>
              <a:t>$4,400</a:t>
            </a:r>
            <a:r>
              <a:rPr lang="ja-JP" altLang="en-US" sz="6000" b="1" dirty="0">
                <a:solidFill>
                  <a:schemeClr val="accent5"/>
                </a:solidFill>
                <a:latin typeface="ＭＳ Ｐ明朝" panose="02020600040205080304" pitchFamily="18" charset="-128"/>
                <a:ea typeface="ＭＳ Ｐ明朝" panose="02020600040205080304" pitchFamily="18" charset="-128"/>
              </a:rPr>
              <a:t>　　</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a:t>
            </a:r>
            <a:r>
              <a:rPr lang="en-US" altLang="ja-JP" sz="6000" b="1" dirty="0">
                <a:solidFill>
                  <a:schemeClr val="bg2">
                    <a:lumMod val="10000"/>
                  </a:schemeClr>
                </a:solidFill>
                <a:latin typeface="ＭＳ Ｐ明朝" panose="02020600040205080304" pitchFamily="18" charset="-128"/>
                <a:ea typeface="ＭＳ Ｐ明朝" panose="02020600040205080304" pitchFamily="18" charset="-128"/>
              </a:rPr>
              <a:t>MAX12,000</a:t>
            </a:r>
            <a:r>
              <a:rPr lang="ja-JP" altLang="en-US" sz="6000" b="1" dirty="0">
                <a:solidFill>
                  <a:schemeClr val="bg2">
                    <a:lumMod val="10000"/>
                  </a:schemeClr>
                </a:solidFill>
                <a:latin typeface="ＭＳ Ｐ明朝" panose="02020600040205080304" pitchFamily="18" charset="-128"/>
                <a:ea typeface="ＭＳ Ｐ明朝" panose="02020600040205080304" pitchFamily="18" charset="-128"/>
              </a:rPr>
              <a:t>＄）</a:t>
            </a:r>
            <a:endParaRPr lang="en-US" altLang="ja-JP" sz="6000" b="1" dirty="0">
              <a:solidFill>
                <a:schemeClr val="bg2">
                  <a:lumMod val="10000"/>
                </a:schemeClr>
              </a:solidFill>
              <a:latin typeface="ＭＳ Ｐ明朝" panose="02020600040205080304" pitchFamily="18" charset="-128"/>
              <a:ea typeface="ＭＳ Ｐ明朝" panose="02020600040205080304" pitchFamily="18" charset="-128"/>
            </a:endParaRPr>
          </a:p>
          <a:p>
            <a:pPr marL="0" indent="0">
              <a:buNone/>
            </a:pPr>
            <a:endParaRPr lang="en-US" altLang="ja-JP" sz="6000" b="1" dirty="0">
              <a:solidFill>
                <a:schemeClr val="bg2">
                  <a:lumMod val="10000"/>
                </a:schemeClr>
              </a:solidFill>
              <a:latin typeface="ＭＳ Ｐ明朝" panose="02020600040205080304" pitchFamily="18" charset="-128"/>
              <a:ea typeface="ＭＳ Ｐ明朝" panose="02020600040205080304" pitchFamily="18" charset="-128"/>
            </a:endParaRPr>
          </a:p>
        </p:txBody>
      </p:sp>
      <p:sp>
        <p:nvSpPr>
          <p:cNvPr id="4" name="テキスト ボックス 3"/>
          <p:cNvSpPr txBox="1"/>
          <p:nvPr/>
        </p:nvSpPr>
        <p:spPr>
          <a:xfrm>
            <a:off x="659097" y="277491"/>
            <a:ext cx="54369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②地区補助金の流れ　</a:t>
            </a:r>
            <a:r>
              <a:rPr kumimoji="1" lang="en-US" altLang="ja-JP" sz="36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2/5</a:t>
            </a:r>
            <a:endParaRPr kumimoji="1" lang="ja-JP" altLang="en-US" sz="36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p:txBody>
      </p:sp>
      <p:sp>
        <p:nvSpPr>
          <p:cNvPr id="5" name="正方形/長方形 4"/>
          <p:cNvSpPr/>
          <p:nvPr/>
        </p:nvSpPr>
        <p:spPr>
          <a:xfrm>
            <a:off x="4479270" y="6192167"/>
            <a:ext cx="7104830"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00FF"/>
                </a:solidFill>
                <a:effectLst/>
                <a:uLnTx/>
                <a:uFillTx/>
                <a:latin typeface="ＭＳ Ｐ明朝" panose="02020600040205080304" pitchFamily="18" charset="-128"/>
                <a:ea typeface="ＭＳ Ｐ明朝" panose="02020600040205080304" pitchFamily="18" charset="-128"/>
                <a:cs typeface="+mn-cs"/>
              </a:rPr>
              <a:t>EREY</a:t>
            </a:r>
            <a:r>
              <a:rPr kumimoji="1" lang="ja-JP" altLang="en-US" sz="2800" b="1" i="0" u="none" strike="noStrike" kern="1200" cap="none" spc="0" normalizeH="0" baseline="0" noProof="0" dirty="0">
                <a:ln>
                  <a:noFill/>
                </a:ln>
                <a:solidFill>
                  <a:srgbClr val="0000FF"/>
                </a:solidFill>
                <a:effectLst/>
                <a:uLnTx/>
                <a:uFillTx/>
                <a:latin typeface="ＭＳ Ｐ明朝" panose="02020600040205080304" pitchFamily="18" charset="-128"/>
                <a:ea typeface="ＭＳ Ｐ明朝" panose="02020600040205080304" pitchFamily="18" charset="-128"/>
                <a:cs typeface="+mn-cs"/>
              </a:rPr>
              <a:t>：</a:t>
            </a:r>
            <a:r>
              <a:rPr kumimoji="1" lang="en-US" altLang="ja-JP" sz="2800" b="1" i="0" u="none" strike="noStrike" kern="1200" cap="none" spc="0" normalizeH="0" baseline="0" noProof="0" dirty="0">
                <a:ln>
                  <a:noFill/>
                </a:ln>
                <a:solidFill>
                  <a:srgbClr val="0000FF"/>
                </a:solidFill>
                <a:effectLst/>
                <a:uLnTx/>
                <a:uFillTx/>
                <a:latin typeface="ＭＳ Ｐ明朝" panose="02020600040205080304" pitchFamily="18" charset="-128"/>
                <a:ea typeface="ＭＳ Ｐ明朝" panose="02020600040205080304" pitchFamily="18" charset="-128"/>
                <a:cs typeface="+mn-cs"/>
              </a:rPr>
              <a:t>150</a:t>
            </a:r>
            <a:r>
              <a:rPr kumimoji="1" lang="ja-JP" altLang="en-US" sz="2800" b="1" i="0" u="none" strike="noStrike" kern="1200" cap="none" spc="0" normalizeH="0" baseline="0" noProof="0" dirty="0">
                <a:ln>
                  <a:noFill/>
                </a:ln>
                <a:solidFill>
                  <a:srgbClr val="0000FF"/>
                </a:solidFill>
                <a:effectLst/>
                <a:uLnTx/>
                <a:uFillTx/>
                <a:latin typeface="ＭＳ Ｐ明朝" panose="02020600040205080304" pitchFamily="18" charset="-128"/>
                <a:ea typeface="ＭＳ Ｐ明朝" panose="02020600040205080304" pitchFamily="18" charset="-128"/>
                <a:cs typeface="+mn-cs"/>
              </a:rPr>
              <a:t>＄／</a:t>
            </a:r>
            <a:r>
              <a:rPr kumimoji="1" lang="en-US" altLang="ja-JP" sz="2800" b="1" i="0" u="none" strike="noStrike" kern="1200" cap="none" spc="0" normalizeH="0" baseline="0" noProof="0" dirty="0">
                <a:ln>
                  <a:noFill/>
                </a:ln>
                <a:solidFill>
                  <a:srgbClr val="0000FF"/>
                </a:solidFill>
                <a:effectLst/>
                <a:uLnTx/>
                <a:uFillTx/>
                <a:latin typeface="ＭＳ Ｐ明朝" panose="02020600040205080304" pitchFamily="18" charset="-128"/>
                <a:ea typeface="ＭＳ Ｐ明朝" panose="02020600040205080304" pitchFamily="18" charset="-128"/>
                <a:cs typeface="+mn-cs"/>
              </a:rPr>
              <a:t>1</a:t>
            </a:r>
            <a:r>
              <a:rPr kumimoji="1" lang="ja-JP" altLang="en-US" sz="2800" b="1" i="0" u="none" strike="noStrike" kern="1200" cap="none" spc="0" normalizeH="0" baseline="0" noProof="0" dirty="0">
                <a:ln>
                  <a:noFill/>
                </a:ln>
                <a:solidFill>
                  <a:srgbClr val="0000FF"/>
                </a:solidFill>
                <a:effectLst/>
                <a:uLnTx/>
                <a:uFillTx/>
                <a:latin typeface="ＭＳ Ｐ明朝" panose="02020600040205080304" pitchFamily="18" charset="-128"/>
                <a:ea typeface="ＭＳ Ｐ明朝" panose="02020600040205080304" pitchFamily="18" charset="-128"/>
                <a:cs typeface="+mn-cs"/>
              </a:rPr>
              <a:t>人を目標とした年次基金寄付</a:t>
            </a:r>
            <a:endParaRPr kumimoji="1" lang="en-US" altLang="ja-JP" sz="2800" b="1" i="0" u="none" strike="noStrike" kern="1200" cap="none" spc="0" normalizeH="0" baseline="0" noProof="0" dirty="0">
              <a:ln>
                <a:noFill/>
              </a:ln>
              <a:solidFill>
                <a:srgbClr val="0000FF"/>
              </a:solidFill>
              <a:effectLst/>
              <a:uLnTx/>
              <a:uFillTx/>
              <a:latin typeface="ＭＳ Ｐ明朝" panose="02020600040205080304" pitchFamily="18" charset="-128"/>
              <a:ea typeface="ＭＳ Ｐ明朝" panose="02020600040205080304" pitchFamily="18" charset="-128"/>
              <a:cs typeface="+mn-cs"/>
            </a:endParaRPr>
          </a:p>
        </p:txBody>
      </p:sp>
    </p:spTree>
    <p:extLst>
      <p:ext uri="{BB962C8B-B14F-4D97-AF65-F5344CB8AC3E}">
        <p14:creationId xmlns:p14="http://schemas.microsoft.com/office/powerpoint/2010/main" val="355362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38088" y="1240211"/>
            <a:ext cx="10515600" cy="786667"/>
          </a:xfrm>
        </p:spPr>
        <p:txBody>
          <a:bodyPr>
            <a:noAutofit/>
          </a:bodyPr>
          <a:lstStyle/>
          <a:p>
            <a:r>
              <a:rPr kumimoji="1" lang="ja-JP" altLang="en-US" sz="3600" b="1" dirty="0">
                <a:solidFill>
                  <a:srgbClr val="FFCC00"/>
                </a:solidFill>
                <a:effectLst>
                  <a:outerShdw blurRad="38100" dist="38100" dir="2700000" algn="tl">
                    <a:srgbClr val="000000">
                      <a:alpha val="43137"/>
                    </a:srgbClr>
                  </a:outerShdw>
                </a:effectLst>
                <a:latin typeface="+mn-ea"/>
                <a:ea typeface="+mn-ea"/>
              </a:rPr>
              <a:t>市民の声を聞き、地域のニーズを感じてください</a:t>
            </a:r>
          </a:p>
        </p:txBody>
      </p:sp>
      <p:sp>
        <p:nvSpPr>
          <p:cNvPr id="3" name="コンテンツ プレースホルダー 2"/>
          <p:cNvSpPr>
            <a:spLocks noGrp="1"/>
          </p:cNvSpPr>
          <p:nvPr>
            <p:ph idx="1"/>
          </p:nvPr>
        </p:nvSpPr>
        <p:spPr>
          <a:xfrm>
            <a:off x="991903" y="2296199"/>
            <a:ext cx="11007970" cy="4525963"/>
          </a:xfrm>
        </p:spPr>
        <p:txBody>
          <a:bodyPr>
            <a:normAutofit/>
          </a:bodyPr>
          <a:lstStyle/>
          <a:p>
            <a:r>
              <a:rPr lang="ja-JP" altLang="en-US" sz="2200" dirty="0">
                <a:latin typeface="HGP平成明朝体W9" panose="02020A00000000000000" pitchFamily="18" charset="-128"/>
                <a:ea typeface="HGP平成明朝体W9" panose="02020A00000000000000" pitchFamily="18" charset="-128"/>
              </a:rPr>
              <a:t>　</a:t>
            </a:r>
            <a:r>
              <a:rPr lang="ja-JP" altLang="en-US" sz="2600" b="1" dirty="0">
                <a:solidFill>
                  <a:schemeClr val="tx2"/>
                </a:solidFill>
                <a:latin typeface="HGP平成明朝体W9" panose="02020A00000000000000" pitchFamily="18" charset="-128"/>
                <a:ea typeface="HGP平成明朝体W9" panose="02020A00000000000000" pitchFamily="18" charset="-128"/>
              </a:rPr>
              <a:t>ロータリークラブにふさわしい事業となる住民へのサービスは</a:t>
            </a:r>
            <a:endParaRPr lang="en-US" altLang="ja-JP" sz="2600" b="1" dirty="0">
              <a:solidFill>
                <a:schemeClr val="tx2"/>
              </a:solidFill>
              <a:latin typeface="HGP平成明朝体W9" panose="02020A00000000000000" pitchFamily="18" charset="-128"/>
              <a:ea typeface="HGP平成明朝体W9" panose="02020A00000000000000" pitchFamily="18" charset="-128"/>
            </a:endParaRPr>
          </a:p>
          <a:p>
            <a:pPr marL="0" indent="0">
              <a:buNone/>
            </a:pPr>
            <a:r>
              <a:rPr lang="ja-JP" altLang="en-US" sz="2600" b="1" dirty="0">
                <a:solidFill>
                  <a:schemeClr val="tx2"/>
                </a:solidFill>
                <a:latin typeface="HGP平成明朝体W9" panose="02020A00000000000000" pitchFamily="18" charset="-128"/>
                <a:ea typeface="HGP平成明朝体W9" panose="02020A00000000000000" pitchFamily="18" charset="-128"/>
              </a:rPr>
              <a:t>　  有りませんか？</a:t>
            </a:r>
            <a:endParaRPr lang="en-US" altLang="ja-JP" sz="2600" b="1" dirty="0">
              <a:solidFill>
                <a:schemeClr val="tx2"/>
              </a:solidFill>
              <a:latin typeface="HGP平成明朝体W9" panose="02020A00000000000000" pitchFamily="18" charset="-128"/>
              <a:ea typeface="HGP平成明朝体W9" panose="02020A00000000000000" pitchFamily="18" charset="-128"/>
            </a:endParaRPr>
          </a:p>
          <a:p>
            <a:pPr marL="0" indent="0">
              <a:buNone/>
            </a:pPr>
            <a:endParaRPr lang="ja-JP" altLang="en-US" sz="1900" b="1" dirty="0">
              <a:solidFill>
                <a:srgbClr val="FF0000"/>
              </a:solidFill>
            </a:endParaRPr>
          </a:p>
          <a:p>
            <a:r>
              <a:rPr lang="ja-JP" altLang="en-US" dirty="0"/>
              <a:t>　</a:t>
            </a:r>
            <a:r>
              <a:rPr lang="ja-JP" altLang="en-US" sz="2600" b="1" dirty="0">
                <a:solidFill>
                  <a:srgbClr val="002060"/>
                </a:solidFill>
                <a:latin typeface="HGP平成明朝体W9" panose="02020A00000000000000" pitchFamily="18" charset="-128"/>
                <a:ea typeface="HGP平成明朝体W9" panose="02020A00000000000000" pitchFamily="18" charset="-128"/>
              </a:rPr>
              <a:t>今までの事業でステップアップしてみるような事業はありませんか？</a:t>
            </a:r>
            <a:endParaRPr lang="en-US" altLang="ja-JP" sz="2600" b="1" dirty="0">
              <a:solidFill>
                <a:srgbClr val="002060"/>
              </a:solidFill>
              <a:latin typeface="HGP平成明朝体W9" panose="02020A00000000000000" pitchFamily="18" charset="-128"/>
              <a:ea typeface="HGP平成明朝体W9" panose="02020A00000000000000" pitchFamily="18" charset="-128"/>
            </a:endParaRPr>
          </a:p>
          <a:p>
            <a:pPr marL="0" indent="0">
              <a:buNone/>
            </a:pPr>
            <a:endParaRPr lang="ja-JP" altLang="en-US" b="1" dirty="0">
              <a:solidFill>
                <a:srgbClr val="FF0000"/>
              </a:solidFill>
            </a:endParaRPr>
          </a:p>
          <a:p>
            <a:r>
              <a:rPr lang="ja-JP" altLang="en-US" dirty="0">
                <a:latin typeface="HGP平成明朝体W9" panose="02020A00000000000000" pitchFamily="18" charset="-128"/>
                <a:ea typeface="HGP平成明朝体W9" panose="02020A00000000000000" pitchFamily="18" charset="-128"/>
              </a:rPr>
              <a:t>　</a:t>
            </a:r>
            <a:r>
              <a:rPr lang="ja-JP" altLang="en-US" sz="2600" b="1" dirty="0">
                <a:solidFill>
                  <a:srgbClr val="002060"/>
                </a:solidFill>
                <a:latin typeface="HGP平成明朝体W9" panose="02020A00000000000000" pitchFamily="18" charset="-128"/>
                <a:ea typeface="HGP平成明朝体W9" panose="02020A00000000000000" pitchFamily="18" charset="-128"/>
              </a:rPr>
              <a:t>それらの事業の本来の目的を文章で表現してください。</a:t>
            </a:r>
            <a:endParaRPr lang="en-US" altLang="ja-JP" sz="2600" b="1" dirty="0">
              <a:solidFill>
                <a:srgbClr val="002060"/>
              </a:solidFill>
              <a:latin typeface="HGP平成明朝体W9" panose="02020A00000000000000" pitchFamily="18" charset="-128"/>
              <a:ea typeface="HGP平成明朝体W9" panose="02020A00000000000000" pitchFamily="18" charset="-128"/>
            </a:endParaRPr>
          </a:p>
          <a:p>
            <a:pPr marL="0" indent="0">
              <a:buNone/>
            </a:pPr>
            <a:endParaRPr lang="ja-JP" altLang="en-US" sz="2200" dirty="0">
              <a:latin typeface="HGP平成明朝体W9" panose="02020A00000000000000" pitchFamily="18" charset="-128"/>
              <a:ea typeface="HGP平成明朝体W9" panose="02020A00000000000000" pitchFamily="18" charset="-128"/>
            </a:endParaRPr>
          </a:p>
          <a:p>
            <a:pPr marL="0" indent="0">
              <a:buNone/>
            </a:pPr>
            <a:r>
              <a:rPr lang="ja-JP" altLang="en-US" sz="2200" dirty="0">
                <a:latin typeface="HGP平成明朝体W9" panose="02020A00000000000000" pitchFamily="18" charset="-128"/>
                <a:ea typeface="HGP平成明朝体W9" panose="02020A00000000000000" pitchFamily="18" charset="-128"/>
              </a:rPr>
              <a:t>　　　　　　　　</a:t>
            </a:r>
            <a:r>
              <a:rPr lang="ja-JP" altLang="en-US" sz="3900" b="1" dirty="0">
                <a:solidFill>
                  <a:schemeClr val="accent1"/>
                </a:solidFill>
                <a:latin typeface="HGP平成明朝体W9" panose="02020A00000000000000" pitchFamily="18" charset="-128"/>
                <a:ea typeface="HGP平成明朝体W9" panose="02020A00000000000000" pitchFamily="18" charset="-128"/>
              </a:rPr>
              <a:t>これで申請準備の５０％が完了です。</a:t>
            </a:r>
          </a:p>
          <a:p>
            <a:pPr marL="0" indent="0">
              <a:buNone/>
            </a:pPr>
            <a:endParaRPr kumimoji="1" lang="ja-JP" altLang="en-US" dirty="0"/>
          </a:p>
        </p:txBody>
      </p:sp>
      <p:sp>
        <p:nvSpPr>
          <p:cNvPr id="4" name="テキスト ボックス 3"/>
          <p:cNvSpPr txBox="1"/>
          <p:nvPr/>
        </p:nvSpPr>
        <p:spPr>
          <a:xfrm>
            <a:off x="655190" y="592667"/>
            <a:ext cx="60165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②地区補助金の流れ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3/5</a:t>
            </a:r>
            <a:endPar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965131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34652" y="2947470"/>
            <a:ext cx="10922695" cy="1139869"/>
          </a:xfrm>
          <a:solidFill>
            <a:srgbClr val="0000FF"/>
          </a:solidFill>
        </p:spPr>
        <p:txBody>
          <a:bodyPr anchor="ctr">
            <a:normAutofit/>
          </a:bodyPr>
          <a:lstStyle/>
          <a:p>
            <a:r>
              <a:rPr lang="ja-JP" altLang="en-US" sz="4800" b="1" dirty="0">
                <a:solidFill>
                  <a:schemeClr val="bg1"/>
                </a:solidFill>
                <a:latin typeface="HG丸ｺﾞｼｯｸM-PRO" panose="020F0600000000000000" pitchFamily="50" charset="-128"/>
                <a:ea typeface="HG丸ｺﾞｼｯｸM-PRO" panose="020F0600000000000000" pitchFamily="50" charset="-128"/>
              </a:rPr>
              <a:t>「世界でよいことをしよう」</a:t>
            </a:r>
          </a:p>
        </p:txBody>
      </p:sp>
      <p:sp>
        <p:nvSpPr>
          <p:cNvPr id="3" name="サブタイトル 2"/>
          <p:cNvSpPr>
            <a:spLocks noGrp="1"/>
          </p:cNvSpPr>
          <p:nvPr>
            <p:ph type="subTitle" idx="1"/>
          </p:nvPr>
        </p:nvSpPr>
        <p:spPr>
          <a:xfrm>
            <a:off x="5642977" y="4855350"/>
            <a:ext cx="5477307" cy="1224419"/>
          </a:xfrm>
        </p:spPr>
        <p:txBody>
          <a:bodyPr anchor="ctr">
            <a:normAutofit/>
          </a:bodyPr>
          <a:lstStyle/>
          <a:p>
            <a:pPr algn="l"/>
            <a:r>
              <a:rPr kumimoji="1" lang="ja-JP" altLang="en-US" sz="2000" dirty="0">
                <a:latin typeface="HG丸ｺﾞｼｯｸM-PRO" panose="020F0600000000000000" pitchFamily="50" charset="-128"/>
                <a:ea typeface="HG丸ｺﾞｼｯｸM-PRO" panose="020F0600000000000000" pitchFamily="50" charset="-128"/>
              </a:rPr>
              <a:t>国際ロータリー第</a:t>
            </a:r>
            <a:r>
              <a:rPr kumimoji="1" lang="en-US" altLang="ja-JP" sz="2000" dirty="0">
                <a:latin typeface="HG丸ｺﾞｼｯｸM-PRO" panose="020F0600000000000000" pitchFamily="50" charset="-128"/>
                <a:ea typeface="HG丸ｺﾞｼｯｸM-PRO" panose="020F0600000000000000" pitchFamily="50" charset="-128"/>
              </a:rPr>
              <a:t>2630</a:t>
            </a:r>
            <a:r>
              <a:rPr kumimoji="1" lang="ja-JP" altLang="en-US" sz="2000" dirty="0">
                <a:latin typeface="HG丸ｺﾞｼｯｸM-PRO" panose="020F0600000000000000" pitchFamily="50" charset="-128"/>
                <a:ea typeface="HG丸ｺﾞｼｯｸM-PRO" panose="020F0600000000000000" pitchFamily="50" charset="-128"/>
              </a:rPr>
              <a:t>地区</a:t>
            </a:r>
            <a:endParaRPr kumimoji="1" lang="en-US" altLang="ja-JP" sz="2000" dirty="0">
              <a:latin typeface="HG丸ｺﾞｼｯｸM-PRO" panose="020F0600000000000000" pitchFamily="50" charset="-128"/>
              <a:ea typeface="HG丸ｺﾞｼｯｸM-PRO" panose="020F0600000000000000" pitchFamily="50" charset="-128"/>
            </a:endParaRPr>
          </a:p>
          <a:p>
            <a:pPr algn="l"/>
            <a:r>
              <a:rPr lang="ja-JP" altLang="en-US" sz="2000" dirty="0">
                <a:latin typeface="HG丸ｺﾞｼｯｸM-PRO" panose="020F0600000000000000" pitchFamily="50" charset="-128"/>
                <a:ea typeface="HG丸ｺﾞｼｯｸM-PRO" panose="020F0600000000000000" pitchFamily="50" charset="-128"/>
              </a:rPr>
              <a:t>ロータリー財団部門委員長  平  井   義  之</a:t>
            </a:r>
            <a:endParaRPr kumimoji="1" lang="ja-JP" altLang="en-US" sz="20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4" y="571827"/>
            <a:ext cx="3410553" cy="1675434"/>
          </a:xfrm>
          <a:prstGeom prst="rect">
            <a:avLst/>
          </a:prstGeom>
        </p:spPr>
      </p:pic>
      <p:sp>
        <p:nvSpPr>
          <p:cNvPr id="7" name="テキスト ボックス 6">
            <a:extLst>
              <a:ext uri="{FF2B5EF4-FFF2-40B4-BE49-F238E27FC236}">
                <a16:creationId xmlns:a16="http://schemas.microsoft.com/office/drawing/2014/main" id="{D3E14FE6-92FA-4FF0-8F4F-A8747E0F95C0}"/>
              </a:ext>
            </a:extLst>
          </p:cNvPr>
          <p:cNvSpPr txBox="1"/>
          <p:nvPr/>
        </p:nvSpPr>
        <p:spPr>
          <a:xfrm>
            <a:off x="539360" y="2126654"/>
            <a:ext cx="6633272" cy="856004"/>
          </a:xfrm>
          <a:prstGeom prst="rect">
            <a:avLst/>
          </a:prstGeom>
          <a:noFill/>
        </p:spPr>
        <p:txBody>
          <a:bodyPr wrap="square" rtlCol="0">
            <a:spAutoFit/>
          </a:body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ロータリー財団の標語</a:t>
            </a:r>
            <a:endParaRPr kumimoji="1" lang="en-US" altLang="ja-JP" sz="3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83856BDC-8327-473C-B3CE-E10A32900222}"/>
              </a:ext>
            </a:extLst>
          </p:cNvPr>
          <p:cNvSpPr txBox="1"/>
          <p:nvPr/>
        </p:nvSpPr>
        <p:spPr>
          <a:xfrm>
            <a:off x="5412658" y="4252802"/>
            <a:ext cx="64302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Doing good in the world</a:t>
            </a:r>
            <a:endParaRPr kumimoji="1" lang="ja-JP" altLang="en-US" sz="3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11343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85630" y="1153569"/>
            <a:ext cx="10515600" cy="777875"/>
          </a:xfrm>
        </p:spPr>
        <p:txBody>
          <a:bodyPr>
            <a:noAutofit/>
          </a:bodyPr>
          <a:lstStyle/>
          <a:p>
            <a:r>
              <a:rPr kumimoji="1" lang="ja-JP" altLang="en-US" sz="3600" b="1" dirty="0">
                <a:solidFill>
                  <a:srgbClr val="FFCC00"/>
                </a:solidFill>
                <a:effectLst>
                  <a:outerShdw blurRad="38100" dist="38100" dir="2700000" algn="tl">
                    <a:srgbClr val="000000">
                      <a:alpha val="43137"/>
                    </a:srgbClr>
                  </a:outerShdw>
                </a:effectLst>
                <a:latin typeface="+mn-ea"/>
                <a:ea typeface="+mn-ea"/>
              </a:rPr>
              <a:t>もう一つ重要なことがあります</a:t>
            </a:r>
          </a:p>
        </p:txBody>
      </p:sp>
      <p:sp>
        <p:nvSpPr>
          <p:cNvPr id="3" name="コンテンツ プレースホルダー 2"/>
          <p:cNvSpPr>
            <a:spLocks noGrp="1"/>
          </p:cNvSpPr>
          <p:nvPr>
            <p:ph idx="1"/>
          </p:nvPr>
        </p:nvSpPr>
        <p:spPr>
          <a:xfrm>
            <a:off x="1285630" y="1936127"/>
            <a:ext cx="10515600" cy="4351338"/>
          </a:xfrm>
        </p:spPr>
        <p:txBody>
          <a:bodyPr>
            <a:normAutofit/>
          </a:bodyPr>
          <a:lstStyle/>
          <a:p>
            <a:pPr>
              <a:lnSpc>
                <a:spcPct val="150000"/>
              </a:lnSpc>
            </a:pPr>
            <a:r>
              <a:rPr lang="ja-JP" altLang="en-US" sz="3600" b="1" dirty="0">
                <a:solidFill>
                  <a:srgbClr val="002060"/>
                </a:solidFill>
                <a:latin typeface="HGP平成明朝体W9" panose="02020A00000000000000" pitchFamily="18" charset="-128"/>
                <a:ea typeface="HGP平成明朝体W9" panose="02020A00000000000000" pitchFamily="18" charset="-128"/>
              </a:rPr>
              <a:t>次年度は補助金申請の計画はないが</a:t>
            </a:r>
            <a:r>
              <a:rPr lang="en-US" altLang="ja-JP" sz="3600" b="1" dirty="0">
                <a:solidFill>
                  <a:srgbClr val="002060"/>
                </a:solidFill>
                <a:latin typeface="+mj-lt"/>
                <a:ea typeface="HGP平成明朝体W9" panose="02020A00000000000000" pitchFamily="18" charset="-128"/>
              </a:rPr>
              <a:t>3</a:t>
            </a:r>
            <a:r>
              <a:rPr lang="ja-JP" altLang="en-US" sz="3600" b="1" dirty="0">
                <a:solidFill>
                  <a:srgbClr val="002060"/>
                </a:solidFill>
                <a:latin typeface="HGP平成明朝体W9" panose="02020A00000000000000" pitchFamily="18" charset="-128"/>
                <a:ea typeface="HGP平成明朝体W9" panose="02020A00000000000000" pitchFamily="18" charset="-128"/>
              </a:rPr>
              <a:t>年後</a:t>
            </a:r>
            <a:r>
              <a:rPr lang="en-US" altLang="ja-JP" sz="3600" b="1" dirty="0">
                <a:solidFill>
                  <a:srgbClr val="002060"/>
                </a:solidFill>
                <a:latin typeface="+mj-lt"/>
                <a:ea typeface="HGP平成明朝体W9" panose="02020A00000000000000" pitchFamily="18" charset="-128"/>
              </a:rPr>
              <a:t>2022-23</a:t>
            </a:r>
            <a:r>
              <a:rPr lang="ja-JP" altLang="en-US" sz="3600" b="1" dirty="0">
                <a:solidFill>
                  <a:srgbClr val="002060"/>
                </a:solidFill>
                <a:latin typeface="HGP平成明朝体W9" panose="02020A00000000000000" pitchFamily="18" charset="-128"/>
                <a:ea typeface="HGP平成明朝体W9" panose="02020A00000000000000" pitchFamily="18" charset="-128"/>
              </a:rPr>
              <a:t>年度実施事業のために本年の</a:t>
            </a:r>
            <a:r>
              <a:rPr lang="ja-JP" altLang="en-US" sz="3600" b="1" dirty="0">
                <a:solidFill>
                  <a:srgbClr val="7030A0"/>
                </a:solidFill>
                <a:latin typeface="HGP平成明朝体W9" panose="02020A00000000000000" pitchFamily="18" charset="-128"/>
                <a:ea typeface="HGP平成明朝体W9" panose="02020A00000000000000" pitchFamily="18" charset="-128"/>
              </a:rPr>
              <a:t>ＥＲＥＹ</a:t>
            </a:r>
            <a:r>
              <a:rPr lang="ja-JP" altLang="en-US" sz="3600" b="1" dirty="0">
                <a:solidFill>
                  <a:srgbClr val="002060"/>
                </a:solidFill>
                <a:latin typeface="HGP平成明朝体W9" panose="02020A00000000000000" pitchFamily="18" charset="-128"/>
                <a:ea typeface="HGP平成明朝体W9" panose="02020A00000000000000" pitchFamily="18" charset="-128"/>
              </a:rPr>
              <a:t>に注目してください</a:t>
            </a:r>
            <a:endParaRPr lang="ja-JP" altLang="en-US" sz="3600" b="1" dirty="0">
              <a:solidFill>
                <a:srgbClr val="FF0000"/>
              </a:solidFill>
              <a:latin typeface="+mj-ea"/>
              <a:ea typeface="+mj-ea"/>
            </a:endParaRPr>
          </a:p>
          <a:p>
            <a:pPr>
              <a:lnSpc>
                <a:spcPct val="120000"/>
              </a:lnSpc>
            </a:pPr>
            <a:r>
              <a:rPr lang="ja-JP" altLang="en-US" sz="3600" dirty="0">
                <a:latin typeface="HGP平成明朝体W9" panose="02020A00000000000000" pitchFamily="18" charset="-128"/>
                <a:ea typeface="HGP平成明朝体W9" panose="02020A00000000000000" pitchFamily="18" charset="-128"/>
              </a:rPr>
              <a:t> </a:t>
            </a:r>
            <a:r>
              <a:rPr lang="ja-JP" altLang="en-US" sz="3600" b="1" dirty="0">
                <a:solidFill>
                  <a:srgbClr val="002060"/>
                </a:solidFill>
                <a:latin typeface="HGP平成明朝体W9" panose="02020A00000000000000" pitchFamily="18" charset="-128"/>
                <a:ea typeface="HGP平成明朝体W9" panose="02020A00000000000000" pitchFamily="18" charset="-128"/>
              </a:rPr>
              <a:t>地域から世界へグローバル補助金に挑戦してください。</a:t>
            </a:r>
            <a:endParaRPr lang="ja-JP" altLang="en-US" sz="3600" dirty="0">
              <a:solidFill>
                <a:srgbClr val="002060"/>
              </a:solidFill>
              <a:latin typeface="HGP平成明朝体W9" panose="02020A00000000000000" pitchFamily="18" charset="-128"/>
              <a:ea typeface="HGP平成明朝体W9" panose="02020A00000000000000" pitchFamily="18" charset="-128"/>
            </a:endParaRPr>
          </a:p>
          <a:p>
            <a:pPr marL="0" indent="0">
              <a:buNone/>
            </a:pPr>
            <a:endParaRPr kumimoji="1" lang="ja-JP" altLang="en-US" dirty="0">
              <a:latin typeface="HGP平成明朝体W9" panose="02020A00000000000000" pitchFamily="18" charset="-128"/>
              <a:ea typeface="HGP平成明朝体W9" panose="02020A00000000000000" pitchFamily="18" charset="-128"/>
            </a:endParaRPr>
          </a:p>
        </p:txBody>
      </p:sp>
      <p:sp>
        <p:nvSpPr>
          <p:cNvPr id="4" name="テキスト ボックス 3"/>
          <p:cNvSpPr txBox="1"/>
          <p:nvPr/>
        </p:nvSpPr>
        <p:spPr>
          <a:xfrm>
            <a:off x="840479" y="451356"/>
            <a:ext cx="57029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②地区補助金の流れ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4/5</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p>
        </p:txBody>
      </p:sp>
      <p:sp>
        <p:nvSpPr>
          <p:cNvPr id="5" name="正方形/長方形 4"/>
          <p:cNvSpPr/>
          <p:nvPr/>
        </p:nvSpPr>
        <p:spPr>
          <a:xfrm>
            <a:off x="3691954" y="6114256"/>
            <a:ext cx="7941598" cy="58477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00FF"/>
                </a:solidFill>
                <a:effectLst/>
                <a:uLnTx/>
                <a:uFillTx/>
                <a:latin typeface="HGP平成明朝体W9" panose="02020A00000000000000" pitchFamily="18" charset="-128"/>
                <a:ea typeface="HGP平成明朝体W9" panose="02020A00000000000000" pitchFamily="18" charset="-128"/>
                <a:cs typeface="+mn-cs"/>
              </a:rPr>
              <a:t>EREY</a:t>
            </a:r>
            <a:r>
              <a:rPr kumimoji="1" lang="ja-JP" altLang="en-US" sz="3200" b="1" i="0" u="none" strike="noStrike" kern="1200" cap="none" spc="0" normalizeH="0" baseline="0" noProof="0" dirty="0">
                <a:ln>
                  <a:noFill/>
                </a:ln>
                <a:solidFill>
                  <a:srgbClr val="0000FF"/>
                </a:solidFill>
                <a:effectLst/>
                <a:uLnTx/>
                <a:uFillTx/>
                <a:latin typeface="HGP平成明朝体W9" panose="02020A00000000000000" pitchFamily="18" charset="-128"/>
                <a:ea typeface="HGP平成明朝体W9" panose="02020A00000000000000" pitchFamily="18" charset="-128"/>
                <a:cs typeface="+mn-cs"/>
              </a:rPr>
              <a:t>：</a:t>
            </a:r>
            <a:r>
              <a:rPr kumimoji="1" lang="en-US" altLang="ja-JP" sz="3200" b="1" i="0" u="none" strike="noStrike" kern="1200" cap="none" spc="0" normalizeH="0" baseline="0" noProof="0" dirty="0">
                <a:ln>
                  <a:noFill/>
                </a:ln>
                <a:solidFill>
                  <a:srgbClr val="0000FF"/>
                </a:solidFill>
                <a:effectLst/>
                <a:uLnTx/>
                <a:uFillTx/>
                <a:latin typeface="HGP平成明朝体W9" panose="02020A00000000000000" pitchFamily="18" charset="-128"/>
                <a:ea typeface="HGP平成明朝体W9" panose="02020A00000000000000" pitchFamily="18" charset="-128"/>
                <a:cs typeface="+mn-cs"/>
              </a:rPr>
              <a:t>150</a:t>
            </a:r>
            <a:r>
              <a:rPr kumimoji="1" lang="ja-JP" altLang="en-US" sz="3200" b="1" i="0" u="none" strike="noStrike" kern="1200" cap="none" spc="0" normalizeH="0" baseline="0" noProof="0" dirty="0">
                <a:ln>
                  <a:noFill/>
                </a:ln>
                <a:solidFill>
                  <a:srgbClr val="0000FF"/>
                </a:solidFill>
                <a:effectLst/>
                <a:uLnTx/>
                <a:uFillTx/>
                <a:latin typeface="HGP平成明朝体W9" panose="02020A00000000000000" pitchFamily="18" charset="-128"/>
                <a:ea typeface="HGP平成明朝体W9" panose="02020A00000000000000" pitchFamily="18" charset="-128"/>
                <a:cs typeface="+mn-cs"/>
              </a:rPr>
              <a:t>＄／</a:t>
            </a:r>
            <a:r>
              <a:rPr kumimoji="1" lang="en-US" altLang="ja-JP" sz="3200" b="1" i="0" u="none" strike="noStrike" kern="1200" cap="none" spc="0" normalizeH="0" baseline="0" noProof="0" dirty="0">
                <a:ln>
                  <a:noFill/>
                </a:ln>
                <a:solidFill>
                  <a:srgbClr val="0000FF"/>
                </a:solidFill>
                <a:effectLst/>
                <a:uLnTx/>
                <a:uFillTx/>
                <a:latin typeface="HGP平成明朝体W9" panose="02020A00000000000000" pitchFamily="18" charset="-128"/>
                <a:ea typeface="HGP平成明朝体W9" panose="02020A00000000000000" pitchFamily="18" charset="-128"/>
                <a:cs typeface="+mn-cs"/>
              </a:rPr>
              <a:t>1</a:t>
            </a:r>
            <a:r>
              <a:rPr kumimoji="1" lang="ja-JP" altLang="en-US" sz="3200" b="1" i="0" u="none" strike="noStrike" kern="1200" cap="none" spc="0" normalizeH="0" baseline="0" noProof="0" dirty="0">
                <a:ln>
                  <a:noFill/>
                </a:ln>
                <a:solidFill>
                  <a:srgbClr val="0000FF"/>
                </a:solidFill>
                <a:effectLst/>
                <a:uLnTx/>
                <a:uFillTx/>
                <a:latin typeface="HGP平成明朝体W9" panose="02020A00000000000000" pitchFamily="18" charset="-128"/>
                <a:ea typeface="HGP平成明朝体W9" panose="02020A00000000000000" pitchFamily="18" charset="-128"/>
                <a:cs typeface="+mn-cs"/>
              </a:rPr>
              <a:t>人を目標とした年次基金寄付</a:t>
            </a:r>
            <a:endParaRPr kumimoji="1" lang="en-US" altLang="ja-JP" sz="3200" b="1" i="0" u="none" strike="noStrike" kern="1200" cap="none" spc="0" normalizeH="0" baseline="0" noProof="0" dirty="0">
              <a:ln>
                <a:noFill/>
              </a:ln>
              <a:solidFill>
                <a:srgbClr val="0000FF"/>
              </a:solidFill>
              <a:effectLst/>
              <a:uLnTx/>
              <a:uFillTx/>
              <a:latin typeface="HGP平成明朝体W9" panose="02020A00000000000000" pitchFamily="18" charset="-128"/>
              <a:ea typeface="HGP平成明朝体W9" panose="02020A00000000000000" pitchFamily="18" charset="-128"/>
              <a:cs typeface="+mn-cs"/>
            </a:endParaRPr>
          </a:p>
        </p:txBody>
      </p:sp>
    </p:spTree>
    <p:extLst>
      <p:ext uri="{BB962C8B-B14F-4D97-AF65-F5344CB8AC3E}">
        <p14:creationId xmlns:p14="http://schemas.microsoft.com/office/powerpoint/2010/main" val="4140663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テキスト ボックス 3"/>
          <p:cNvSpPr txBox="1">
            <a:spLocks noChangeArrowheads="1"/>
          </p:cNvSpPr>
          <p:nvPr/>
        </p:nvSpPr>
        <p:spPr bwMode="auto">
          <a:xfrm>
            <a:off x="621373" y="1149478"/>
            <a:ext cx="11446449" cy="5408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1" fontAlgn="auto" latinLnBrk="0" hangingPunct="1">
              <a:lnSpc>
                <a:spcPts val="3800"/>
              </a:lnSpc>
              <a:spcBef>
                <a:spcPts val="0"/>
              </a:spcBef>
              <a:spcAft>
                <a:spcPts val="0"/>
              </a:spcAft>
              <a:buClrTx/>
              <a:buSzTx/>
              <a:buFont typeface="Wingdings" panose="05000000000000000000" pitchFamily="2" charset="2"/>
              <a:buChar char="Ø"/>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地元、海外を問わず人道的プロジェクト、奉仕プロジェクト、奨学金に使用できる。</a:t>
            </a:r>
            <a:endPar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457200" marR="0" lvl="0" indent="-457200" algn="l" defTabSz="914400" rtl="0" eaLnBrk="1" fontAlgn="auto" latinLnBrk="0" hangingPunct="1">
              <a:lnSpc>
                <a:spcPts val="3800"/>
              </a:lnSpc>
              <a:spcBef>
                <a:spcPts val="0"/>
              </a:spcBef>
              <a:spcAft>
                <a:spcPts val="0"/>
              </a:spcAft>
              <a:buClrTx/>
              <a:buSzTx/>
              <a:buFont typeface="Wingdings" panose="05000000000000000000" pitchFamily="2" charset="2"/>
              <a:buChar char="Ø"/>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「財団の使命」に関連していること。</a:t>
            </a:r>
            <a:endPar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742950" marR="0" lvl="1" indent="-28575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rPr>
              <a:t>財団の使命「ロータリアンが人々の健康状態を改善し、教育への支援を高め、</a:t>
            </a:r>
            <a:endParaRPr kumimoji="1" lang="en-US" altLang="ja-JP"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endParaRPr>
          </a:p>
          <a:p>
            <a:pPr marL="742950" marR="0" lvl="1" indent="-285750" algn="l" defTabSz="914400" rtl="0" eaLnBrk="1" fontAlgn="auto" latinLnBrk="0" hangingPunct="1">
              <a:lnSpc>
                <a:spcPts val="38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rPr>
              <a:t>　貧困を救済する事を通じて、世界理解、親善、平和を達成できるようにする事。</a:t>
            </a:r>
            <a:endParaRPr kumimoji="1" lang="en-US" altLang="ja-JP"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endParaRPr>
          </a:p>
          <a:p>
            <a:pPr marL="457200" marR="0" lvl="0" indent="-457200" algn="l" defTabSz="914400" rtl="0" eaLnBrk="1" fontAlgn="auto" latinLnBrk="0" hangingPunct="1">
              <a:lnSpc>
                <a:spcPts val="3800"/>
              </a:lnSpc>
              <a:spcBef>
                <a:spcPts val="0"/>
              </a:spcBef>
              <a:spcAft>
                <a:spcPts val="0"/>
              </a:spcAft>
              <a:buClrTx/>
              <a:buSzTx/>
              <a:buFont typeface="Wingdings" panose="05000000000000000000" pitchFamily="2" charset="2"/>
              <a:buChar char="Ø"/>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ロータリーに対する地域のニーズを掘り起こす事業に使用する。</a:t>
            </a:r>
            <a:endPar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457200" marR="0" lvl="0" indent="-457200" algn="l" defTabSz="914400" rtl="0" eaLnBrk="1" fontAlgn="auto" latinLnBrk="0" hangingPunct="1">
              <a:lnSpc>
                <a:spcPts val="3800"/>
              </a:lnSpc>
              <a:spcBef>
                <a:spcPts val="0"/>
              </a:spcBef>
              <a:spcAft>
                <a:spcPts val="0"/>
              </a:spcAft>
              <a:buClrTx/>
              <a:buSzTx/>
              <a:buFont typeface="Wingdings" panose="05000000000000000000" pitchFamily="2" charset="2"/>
              <a:buChar char="Ø"/>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○○周年記念事業や継続事業には使用できない。</a:t>
            </a:r>
            <a:endPar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rPr>
              <a:t>　地域ニーズに応えるための事業？新しいニーズの掘り起こしになっているか？</a:t>
            </a:r>
            <a:endParaRPr kumimoji="1" lang="en-US" altLang="ja-JP" sz="2400" b="0" i="0" u="none" strike="noStrike" kern="1200" cap="none" spc="0" normalizeH="0" baseline="0" noProof="0" dirty="0">
              <a:ln>
                <a:noFill/>
              </a:ln>
              <a:solidFill>
                <a:srgbClr val="B437F9"/>
              </a:solidFill>
              <a:effectLst/>
              <a:uLnTx/>
              <a:uFillTx/>
              <a:latin typeface="Arial" panose="020B0604020202020204" pitchFamily="34" charset="0"/>
              <a:ea typeface="ＭＳ Ｐゴシック" panose="020B0600070205080204" pitchFamily="50" charset="-128"/>
              <a:cs typeface="+mn-cs"/>
            </a:endParaRPr>
          </a:p>
          <a:p>
            <a:pPr marL="457200" marR="0" lvl="0" indent="-457200" algn="l" defTabSz="914400" rtl="0" eaLnBrk="1" fontAlgn="auto" latinLnBrk="0" hangingPunct="1">
              <a:lnSpc>
                <a:spcPts val="3800"/>
              </a:lnSpc>
              <a:spcBef>
                <a:spcPts val="0"/>
              </a:spcBef>
              <a:spcAft>
                <a:spcPts val="0"/>
              </a:spcAft>
              <a:buClrTx/>
              <a:buSzTx/>
              <a:buFont typeface="Wingdings" panose="05000000000000000000" pitchFamily="2" charset="2"/>
              <a:buChar char="Ø"/>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寄付行為や単なる物品の寄贈は対象にならない。</a:t>
            </a:r>
            <a:endParaRPr kumimoji="1" lang="en-US"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rPr>
              <a:t>ロータリアンが主体的に活動する事業になっているか？（例会、贈呈式だけは</a:t>
            </a:r>
            <a:r>
              <a:rPr kumimoji="1" lang="en-US" altLang="ja-JP"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2400" b="0" i="0" u="none" strike="noStrike" kern="1200" cap="none" spc="0" normalizeH="0" baseline="0" noProof="0" dirty="0">
              <a:ln>
                <a:noFill/>
              </a:ln>
              <a:solidFill>
                <a:srgbClr val="B437F9"/>
              </a:solidFill>
              <a:effectLst/>
              <a:uLnTx/>
              <a:uFillTx/>
              <a:latin typeface="ＭＳ Ｐゴシック" panose="020B0600070205080204" pitchFamily="50" charset="-128"/>
              <a:ea typeface="ＭＳ Ｐゴシック" panose="020B0600070205080204" pitchFamily="50" charset="-128"/>
              <a:cs typeface="+mn-cs"/>
            </a:endParaRPr>
          </a:p>
          <a:p>
            <a:pPr marL="457200" marR="0" lvl="0" indent="-457200" algn="l" defTabSz="914400" rtl="0" eaLnBrk="1" fontAlgn="auto" latinLnBrk="0" hangingPunct="1">
              <a:lnSpc>
                <a:spcPts val="3800"/>
              </a:lnSpc>
              <a:spcBef>
                <a:spcPts val="0"/>
              </a:spcBef>
              <a:spcAft>
                <a:spcPts val="0"/>
              </a:spcAft>
              <a:buClrTx/>
              <a:buSzTx/>
              <a:buFont typeface="Wingdings" panose="05000000000000000000" pitchFamily="2" charset="2"/>
              <a:buChar char="Ø"/>
              <a:tabLst/>
              <a:defRPr/>
            </a:pPr>
            <a:r>
              <a:rPr kumimoji="1" lang="ja-JP"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他団体への相乗りだけでは認められません</a:t>
            </a:r>
            <a:r>
              <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 name="タイトル 1"/>
          <p:cNvSpPr>
            <a:spLocks noGrp="1"/>
          </p:cNvSpPr>
          <p:nvPr>
            <p:ph type="title"/>
          </p:nvPr>
        </p:nvSpPr>
        <p:spPr>
          <a:xfrm>
            <a:off x="745551" y="616078"/>
            <a:ext cx="11684000" cy="533400"/>
          </a:xfrm>
        </p:spPr>
        <p:txBody>
          <a:bodyPr>
            <a:noAutofit/>
          </a:bodyPr>
          <a:lstStyle/>
          <a:p>
            <a:r>
              <a:rPr lang="ja-JP" altLang="en-US" sz="3600" b="1" dirty="0">
                <a:ln w="11430"/>
                <a:solidFill>
                  <a:srgbClr val="7030A0"/>
                </a:solidFill>
                <a:latin typeface="Arial" charset="0"/>
                <a:ea typeface="ＭＳ Ｐゴシック" charset="-128"/>
              </a:rPr>
              <a:t>③地区補助金の対象となる事業とは？</a:t>
            </a:r>
            <a:endParaRPr kumimoji="1" lang="ja-JP" altLang="en-US" sz="3600" dirty="0">
              <a:solidFill>
                <a:srgbClr val="7030A0"/>
              </a:solidFill>
            </a:endParaRPr>
          </a:p>
        </p:txBody>
      </p:sp>
    </p:spTree>
    <p:extLst>
      <p:ext uri="{BB962C8B-B14F-4D97-AF65-F5344CB8AC3E}">
        <p14:creationId xmlns:p14="http://schemas.microsoft.com/office/powerpoint/2010/main" val="27340858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type="body" orient="vert" idx="4294967295"/>
          </p:nvPr>
        </p:nvSpPr>
        <p:spPr>
          <a:xfrm>
            <a:off x="0" y="1825625"/>
            <a:ext cx="10515600" cy="4351338"/>
          </a:xfrm>
        </p:spPr>
        <p:txBody>
          <a:bodyPr anchor="ctr">
            <a:normAutofit/>
          </a:bodyPr>
          <a:lstStyle/>
          <a:p>
            <a:pPr marL="0" indent="0" algn="just">
              <a:lnSpc>
                <a:spcPct val="100000"/>
              </a:lnSpc>
              <a:buNone/>
            </a:pPr>
            <a:endParaRPr lang="en-US" altLang="ja-JP" b="1"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en-US" altLang="ja-JP" sz="1200" b="1"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lang="en-US" altLang="ja-JP" sz="2400" b="1"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660178" y="350965"/>
            <a:ext cx="106630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➃</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2630</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地区補助金支給規定とスケジュール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1/2</a:t>
            </a:r>
          </a:p>
        </p:txBody>
      </p:sp>
      <p:sp>
        <p:nvSpPr>
          <p:cNvPr id="2" name="正方形/長方形 1"/>
          <p:cNvSpPr/>
          <p:nvPr/>
        </p:nvSpPr>
        <p:spPr>
          <a:xfrm>
            <a:off x="-169333" y="885734"/>
            <a:ext cx="11983443" cy="5560497"/>
          </a:xfrm>
          <a:prstGeom prst="rect">
            <a:avLst/>
          </a:prstGeom>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地区内クラブへの地区補助金の支給は、</a:t>
            </a: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年前の年次寄付（</a:t>
            </a: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EREY</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）への寄付額に応じて、支給額と支給限度額を決定する</a:t>
            </a:r>
            <a:r>
              <a:rPr kumimoji="1" lang="ja-JP" altLang="en-US" sz="32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714500" marR="0" lvl="3" indent="-342900" algn="l" defTabSz="914400" rtl="0" eaLnBrk="1" fontAlgn="auto" latinLnBrk="0" hangingPunct="1">
              <a:lnSpc>
                <a:spcPts val="3800"/>
              </a:lnSpc>
              <a:spcBef>
                <a:spcPts val="0"/>
              </a:spcBef>
              <a:spcAft>
                <a:spcPts val="0"/>
              </a:spcAft>
              <a:buClrTx/>
              <a:buSzTx/>
              <a:buFont typeface="+mj-lt"/>
              <a:buAutoNum type="arabicPeriod"/>
              <a:tabLst/>
              <a:defRPr/>
            </a:pP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EREY0.01</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ドル～</a:t>
            </a: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99.99</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ドル</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の場合　　　</a:t>
            </a:r>
            <a:r>
              <a:rPr kumimoji="1" lang="ja-JP" altLang="en-US"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（限度額</a:t>
            </a:r>
            <a:r>
              <a:rPr kumimoji="1" lang="en-US" altLang="ja-JP"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2000</a:t>
            </a:r>
            <a:r>
              <a:rPr kumimoji="1" lang="ja-JP" altLang="en-US"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ドル）</a:t>
            </a:r>
            <a:endParaRPr kumimoji="1" lang="en-US" altLang="ja-JP"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1371600" marR="0" lvl="3"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地区補助金額＝「クラブ拠出金額」</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EREY</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達成率」　</a:t>
            </a:r>
            <a:endPar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371600" marR="0" lvl="3" indent="0" algn="l" defTabSz="914400" rtl="0" eaLnBrk="1" fontAlgn="auto" latinLnBrk="0" hangingPunct="1">
              <a:lnSpc>
                <a:spcPts val="38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2.EREY100</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ドル以上</a:t>
            </a: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150</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ドル未満</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の場合 </a:t>
            </a:r>
            <a:r>
              <a:rPr kumimoji="1" lang="ja-JP" altLang="en-US"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（限度額</a:t>
            </a:r>
            <a:r>
              <a:rPr kumimoji="1" lang="en-US" altLang="ja-JP"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5000</a:t>
            </a:r>
            <a:r>
              <a:rPr kumimoji="1" lang="ja-JP" altLang="en-US"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ドル）</a:t>
            </a:r>
            <a:endParaRPr kumimoji="1" lang="en-US" altLang="ja-JP"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1371600" marR="0" lvl="3"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地区補助金＝「クラブ拠出金」</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EREY</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達成率」　　　</a:t>
            </a:r>
            <a:endPar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714500" marR="0" lvl="3" indent="-342900" algn="l" defTabSz="914400" rtl="0" eaLnBrk="1" fontAlgn="auto" latinLnBrk="0" hangingPunct="1">
              <a:lnSpc>
                <a:spcPts val="3800"/>
              </a:lnSpc>
              <a:spcBef>
                <a:spcPts val="0"/>
              </a:spcBef>
              <a:spcAft>
                <a:spcPts val="0"/>
              </a:spcAft>
              <a:buClrTx/>
              <a:buSzTx/>
              <a:buFont typeface="+mj-lt"/>
              <a:buAutoNum type="arabicPeriod" startAt="3"/>
              <a:tabLst/>
              <a:defRPr/>
            </a:pP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EREY150</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ドル以上</a:t>
            </a: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200</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ドル未満</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の場合 </a:t>
            </a:r>
            <a:r>
              <a:rPr kumimoji="1" lang="ja-JP" altLang="en-US"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（限度額</a:t>
            </a:r>
            <a:r>
              <a:rPr kumimoji="1" lang="en-US" altLang="ja-JP"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10000</a:t>
            </a:r>
            <a:r>
              <a:rPr kumimoji="1" lang="ja-JP" altLang="en-US"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ドル）</a:t>
            </a:r>
            <a:endParaRPr kumimoji="1" lang="en-US" altLang="ja-JP"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1371600" marR="0" lvl="3"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地区補助金＝「クラブ拠出金」</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EREY</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達成率」</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8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1.5</a:t>
            </a:r>
          </a:p>
          <a:p>
            <a:pPr marL="1714500" marR="0" lvl="3" indent="-342900" algn="l" defTabSz="914400" rtl="0" eaLnBrk="1" fontAlgn="auto" latinLnBrk="0" hangingPunct="1">
              <a:lnSpc>
                <a:spcPts val="3800"/>
              </a:lnSpc>
              <a:spcBef>
                <a:spcPts val="0"/>
              </a:spcBef>
              <a:spcAft>
                <a:spcPts val="0"/>
              </a:spcAft>
              <a:buClrTx/>
              <a:buSzTx/>
              <a:buFont typeface="+mj-lt"/>
              <a:buAutoNum type="arabicPeriod" startAt="4"/>
              <a:tabLst/>
              <a:defRPr/>
            </a:pPr>
            <a:r>
              <a:rPr kumimoji="1" lang="en-US" altLang="ja-JP"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EREY200</a:t>
            </a:r>
            <a:r>
              <a:rPr kumimoji="1" lang="ja-JP" altLang="en-US" sz="2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ドル以上の場合</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（限度額</a:t>
            </a:r>
            <a:r>
              <a:rPr kumimoji="1" lang="en-US" altLang="ja-JP"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12000</a:t>
            </a:r>
            <a:r>
              <a:rPr kumimoji="1" lang="ja-JP" altLang="en-US"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ドル）　</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371600" marR="0" lvl="3" indent="0" algn="l" defTabSz="914400" rtl="0" eaLnBrk="1" fontAlgn="auto" latinLnBrk="0" hangingPunct="1">
              <a:lnSpc>
                <a:spcPct val="100000"/>
              </a:lnSpc>
              <a:spcBef>
                <a:spcPts val="0"/>
              </a:spcBef>
              <a:spcAft>
                <a:spcPts val="120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地区補助金＝「クラブ拠出金」</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EREY</a:t>
            </a:r>
            <a:r>
              <a:rPr kumimoji="1" lang="ja-JP" altLang="en-US"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達成率」</a:t>
            </a:r>
            <a:r>
              <a:rPr kumimoji="1" lang="en-US" altLang="ja-JP" sz="2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8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2.0</a:t>
            </a:r>
            <a:endParaRPr kumimoji="1" lang="en-US" altLang="ja-JP" sz="28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1943100" marR="0" lvl="3" indent="-571500" algn="l" defTabSz="914400" rtl="0" eaLnBrk="1" fontAlgn="auto" latinLnBrk="0" hangingPunct="1">
              <a:lnSpc>
                <a:spcPts val="3800"/>
              </a:lnSpc>
              <a:spcBef>
                <a:spcPts val="0"/>
              </a:spcBef>
              <a:spcAft>
                <a:spcPts val="0"/>
              </a:spcAft>
              <a:buClrTx/>
              <a:buSzTx/>
              <a:buFont typeface="Wingdings" panose="05000000000000000000" pitchFamily="2" charset="2"/>
              <a:buChar char="ü"/>
              <a:tabLst/>
              <a:defRPr/>
            </a:pPr>
            <a:r>
              <a:rPr kumimoji="1" lang="ja-JP" altLang="en-US" sz="3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クラブ拠出金額は</a:t>
            </a:r>
            <a:r>
              <a:rPr kumimoji="1" lang="en-US" altLang="ja-JP" sz="3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500</a:t>
            </a:r>
            <a:r>
              <a:rPr kumimoji="1" lang="ja-JP" altLang="en-US" sz="3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ドル以上</a:t>
            </a:r>
            <a:endParaRPr kumimoji="1" lang="en-US" altLang="ja-JP" sz="36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正方形/長方形 4"/>
          <p:cNvSpPr/>
          <p:nvPr/>
        </p:nvSpPr>
        <p:spPr>
          <a:xfrm>
            <a:off x="5438114" y="6334668"/>
            <a:ext cx="6120586"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EREY</a:t>
            </a:r>
            <a:r>
              <a:rPr kumimoji="1" lang="ja-JP" altLang="en-US" sz="24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4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150</a:t>
            </a:r>
            <a:r>
              <a:rPr kumimoji="1" lang="ja-JP" altLang="en-US" sz="24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4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24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人を目標とした年次基金寄付</a:t>
            </a:r>
            <a:endParaRPr kumimoji="1" lang="en-US" altLang="ja-JP" sz="2400" b="1"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265439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36553" y="998107"/>
            <a:ext cx="10557094" cy="747966"/>
          </a:xfrm>
          <a:noFill/>
          <a:effectLst>
            <a:innerShdw blurRad="63500" dist="1104900" dir="15000000">
              <a:prstClr val="black">
                <a:alpha val="50000"/>
              </a:prstClr>
            </a:innerShdw>
          </a:effectLst>
        </p:spPr>
        <p:txBody>
          <a:bodyPr wrap="none">
            <a:noAutofit/>
          </a:bodyPr>
          <a:lstStyle/>
          <a:p>
            <a:pPr>
              <a:lnSpc>
                <a:spcPct val="100000"/>
              </a:lnSpc>
            </a:pPr>
            <a:r>
              <a:rPr lang="ja-JP" altLang="en-US" sz="2400" b="1" spc="300" dirty="0">
                <a:solidFill>
                  <a:srgbClr val="7030A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r>
              <a:rPr lang="en-US" altLang="ja-JP" sz="2400" b="1" spc="300" dirty="0">
                <a:solidFill>
                  <a:srgbClr val="7030A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2020-21</a:t>
            </a:r>
            <a:r>
              <a:rPr lang="ja-JP" altLang="en-US" sz="2400" b="1" spc="300" dirty="0">
                <a:solidFill>
                  <a:srgbClr val="7030A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年度に実施</a:t>
            </a:r>
            <a:r>
              <a:rPr lang="ja-JP" altLang="en-US" sz="2400" spc="300" dirty="0">
                <a:solidFill>
                  <a:srgbClr val="7030A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される</a:t>
            </a:r>
            <a:r>
              <a:rPr lang="ja-JP" altLang="en-US" sz="2400" b="1" spc="300" dirty="0">
                <a:solidFill>
                  <a:srgbClr val="7030A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事業へスケジュールは・・</a:t>
            </a:r>
            <a:r>
              <a:rPr lang="ja-JP" altLang="en-US" sz="2800" b="1" spc="300" dirty="0">
                <a:solidFill>
                  <a:srgbClr val="7030A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endParaRPr kumimoji="1" lang="ja-JP" altLang="en-US" sz="2800" b="1" spc="300" dirty="0">
              <a:solidFill>
                <a:srgbClr val="7030A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6" name="コンテンツ プレースホルダー 4"/>
          <p:cNvSpPr>
            <a:spLocks noGrp="1"/>
          </p:cNvSpPr>
          <p:nvPr>
            <p:ph idx="1"/>
          </p:nvPr>
        </p:nvSpPr>
        <p:spPr>
          <a:xfrm>
            <a:off x="1606028" y="1701958"/>
            <a:ext cx="2926617" cy="2580194"/>
          </a:xfrm>
        </p:spPr>
        <p:txBody>
          <a:bodyPr wrap="square" anchor="ctr">
            <a:spAutoFit/>
          </a:bodyPr>
          <a:lstStyle/>
          <a:p>
            <a:pPr algn="dist">
              <a:lnSpc>
                <a:spcPct val="100000"/>
              </a:lnSpc>
              <a:buFont typeface="Wingdings" panose="05000000000000000000" pitchFamily="2" charset="2"/>
              <a:buChar char="Ø"/>
            </a:pPr>
            <a:r>
              <a:rPr lang="ja-JP" altLang="en-US" sz="2000" b="1" dirty="0">
                <a:latin typeface="HG丸ｺﾞｼｯｸM-PRO" panose="020F0600000000000000" pitchFamily="50" charset="-128"/>
                <a:ea typeface="HG丸ｺﾞｼｯｸM-PRO" panose="020F0600000000000000" pitchFamily="50" charset="-128"/>
              </a:rPr>
              <a:t>募集期間</a:t>
            </a:r>
            <a:endParaRPr lang="en-US" altLang="ja-JP" sz="2000" b="1" dirty="0">
              <a:latin typeface="HG丸ｺﾞｼｯｸM-PRO" panose="020F0600000000000000" pitchFamily="50" charset="-128"/>
              <a:ea typeface="HG丸ｺﾞｼｯｸM-PRO" panose="020F0600000000000000" pitchFamily="50" charset="-128"/>
            </a:endParaRPr>
          </a:p>
          <a:p>
            <a:pPr algn="dist">
              <a:lnSpc>
                <a:spcPct val="100000"/>
              </a:lnSpc>
              <a:buFont typeface="Wingdings" panose="05000000000000000000" pitchFamily="2" charset="2"/>
              <a:buChar char="Ø"/>
            </a:pPr>
            <a:r>
              <a:rPr lang="ja-JP" altLang="en-US" sz="2000" b="1" dirty="0">
                <a:latin typeface="HG丸ｺﾞｼｯｸM-PRO" panose="020F0600000000000000" pitchFamily="50" charset="-128"/>
                <a:ea typeface="HG丸ｺﾞｼｯｸM-PRO" panose="020F0600000000000000" pitchFamily="50" charset="-128"/>
              </a:rPr>
              <a:t>審査</a:t>
            </a:r>
            <a:endParaRPr lang="en-US" altLang="ja-JP" sz="2000" b="1" dirty="0">
              <a:latin typeface="HG丸ｺﾞｼｯｸM-PRO" panose="020F0600000000000000" pitchFamily="50" charset="-128"/>
              <a:ea typeface="HG丸ｺﾞｼｯｸM-PRO" panose="020F0600000000000000" pitchFamily="50" charset="-128"/>
            </a:endParaRPr>
          </a:p>
          <a:p>
            <a:pPr algn="dist">
              <a:lnSpc>
                <a:spcPct val="100000"/>
              </a:lnSpc>
              <a:buFont typeface="Wingdings" panose="05000000000000000000" pitchFamily="2" charset="2"/>
              <a:buChar char="Ø"/>
            </a:pPr>
            <a:r>
              <a:rPr lang="ja-JP" altLang="en-US" sz="2000" b="1" dirty="0">
                <a:latin typeface="HG丸ｺﾞｼｯｸM-PRO" panose="020F0600000000000000" pitchFamily="50" charset="-128"/>
                <a:ea typeface="HG丸ｺﾞｼｯｸM-PRO" panose="020F0600000000000000" pitchFamily="50" charset="-128"/>
              </a:rPr>
              <a:t>審査結果報告</a:t>
            </a:r>
            <a:endParaRPr lang="en-US" altLang="ja-JP" sz="2000" b="1" dirty="0">
              <a:latin typeface="HG丸ｺﾞｼｯｸM-PRO" panose="020F0600000000000000" pitchFamily="50" charset="-128"/>
              <a:ea typeface="HG丸ｺﾞｼｯｸM-PRO" panose="020F0600000000000000" pitchFamily="50" charset="-128"/>
            </a:endParaRPr>
          </a:p>
          <a:p>
            <a:pPr algn="dist">
              <a:lnSpc>
                <a:spcPct val="100000"/>
              </a:lnSpc>
              <a:buFont typeface="Wingdings" panose="05000000000000000000" pitchFamily="2" charset="2"/>
              <a:buChar char="Ø"/>
            </a:pPr>
            <a:r>
              <a:rPr lang="en-US" altLang="ja-JP" sz="2000" b="1" dirty="0">
                <a:latin typeface="HG丸ｺﾞｼｯｸM-PRO" panose="020F0600000000000000" pitchFamily="50" charset="-128"/>
                <a:ea typeface="HG丸ｺﾞｼｯｸM-PRO" panose="020F0600000000000000" pitchFamily="50" charset="-128"/>
              </a:rPr>
              <a:t>TRF</a:t>
            </a:r>
            <a:r>
              <a:rPr lang="ja-JP" altLang="en-US" sz="2000" b="1" dirty="0">
                <a:latin typeface="HG丸ｺﾞｼｯｸM-PRO" panose="020F0600000000000000" pitchFamily="50" charset="-128"/>
                <a:ea typeface="HG丸ｺﾞｼｯｸM-PRO" panose="020F0600000000000000" pitchFamily="50" charset="-128"/>
              </a:rPr>
              <a:t>に支給申請</a:t>
            </a:r>
            <a:endParaRPr lang="en-US" altLang="ja-JP" sz="2000" b="1" dirty="0">
              <a:latin typeface="HG丸ｺﾞｼｯｸM-PRO" panose="020F0600000000000000" pitchFamily="50" charset="-128"/>
              <a:ea typeface="HG丸ｺﾞｼｯｸM-PRO" panose="020F0600000000000000" pitchFamily="50" charset="-128"/>
            </a:endParaRPr>
          </a:p>
          <a:p>
            <a:pPr algn="dist">
              <a:lnSpc>
                <a:spcPct val="100000"/>
              </a:lnSpc>
              <a:buFont typeface="Wingdings" panose="05000000000000000000" pitchFamily="2" charset="2"/>
              <a:buChar char="Ø"/>
            </a:pPr>
            <a:r>
              <a:rPr lang="ja-JP" altLang="en-US" sz="2000" b="1" dirty="0">
                <a:latin typeface="HG丸ｺﾞｼｯｸM-PRO" panose="020F0600000000000000" pitchFamily="50" charset="-128"/>
                <a:ea typeface="HG丸ｺﾞｼｯｸM-PRO" panose="020F0600000000000000" pitchFamily="50" charset="-128"/>
              </a:rPr>
              <a:t>事業実施</a:t>
            </a:r>
            <a:endParaRPr lang="en-US" altLang="ja-JP" sz="2000" b="1" dirty="0">
              <a:latin typeface="HG丸ｺﾞｼｯｸM-PRO" panose="020F0600000000000000" pitchFamily="50" charset="-128"/>
              <a:ea typeface="HG丸ｺﾞｼｯｸM-PRO" panose="020F0600000000000000" pitchFamily="50" charset="-128"/>
            </a:endParaRPr>
          </a:p>
          <a:p>
            <a:pPr algn="dist">
              <a:lnSpc>
                <a:spcPct val="100000"/>
              </a:lnSpc>
              <a:buFont typeface="Wingdings" panose="05000000000000000000" pitchFamily="2" charset="2"/>
              <a:buChar char="Ø"/>
            </a:pPr>
            <a:r>
              <a:rPr lang="ja-JP" altLang="en-US" sz="2000" b="1" dirty="0">
                <a:latin typeface="HG丸ｺﾞｼｯｸM-PRO" panose="020F0600000000000000" pitchFamily="50" charset="-128"/>
                <a:ea typeface="HG丸ｺﾞｼｯｸM-PRO" panose="020F0600000000000000" pitchFamily="50" charset="-128"/>
              </a:rPr>
              <a:t>報告書提出期限 </a:t>
            </a:r>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7" name="コンテンツ プレースホルダー 4"/>
          <p:cNvSpPr txBox="1">
            <a:spLocks/>
          </p:cNvSpPr>
          <p:nvPr/>
        </p:nvSpPr>
        <p:spPr>
          <a:xfrm>
            <a:off x="4742525" y="1746073"/>
            <a:ext cx="6458482" cy="2580194"/>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2019</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年１２月１日～</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2020</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年１月３１日</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2020</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年３月初旬ごろ</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2020</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年４月中旬ごろ</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2020</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5</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月中旬</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2020</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年７月</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日から</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2021</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月末</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2021</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30</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日まで</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タイトル 1"/>
          <p:cNvSpPr txBox="1">
            <a:spLocks/>
          </p:cNvSpPr>
          <p:nvPr/>
        </p:nvSpPr>
        <p:spPr>
          <a:xfrm>
            <a:off x="1236553" y="4278898"/>
            <a:ext cx="7963006" cy="778395"/>
          </a:xfrm>
          <a:prstGeom prst="rect">
            <a:avLst/>
          </a:prstGeom>
          <a:noFill/>
          <a:effectLst>
            <a:innerShdw blurRad="63500" dist="1104900" dir="15000000">
              <a:prstClr val="black">
                <a:alpha val="50000"/>
              </a:prstClr>
            </a:innerShdw>
          </a:effectLst>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300" normalizeH="0" baseline="0" noProof="0" dirty="0">
                <a:ln>
                  <a:noFill/>
                </a:ln>
                <a:solidFill>
                  <a:srgbClr val="7030A0"/>
                </a:solidFill>
                <a:effectLst>
                  <a:outerShdw blurRad="38100" dist="38100" dir="2700000" algn="tl">
                    <a:srgbClr val="000000">
                      <a:alpha val="43137"/>
                    </a:srgbClr>
                  </a:outerShdw>
                </a:effectLst>
                <a:uLnTx/>
                <a:uFillTx/>
                <a:latin typeface="HG丸ｺﾞｼｯｸM-PRO" panose="020F0600000000000000" pitchFamily="50" charset="-128"/>
                <a:ea typeface="HG丸ｺﾞｼｯｸM-PRO" panose="020F0600000000000000" pitchFamily="50" charset="-128"/>
                <a:cs typeface="+mj-cs"/>
              </a:rPr>
              <a:t>◆ ロータリー財団研修セミナーに出席義務</a:t>
            </a:r>
          </a:p>
        </p:txBody>
      </p:sp>
      <p:sp>
        <p:nvSpPr>
          <p:cNvPr id="10" name="コンテンツ プレースホルダー 4"/>
          <p:cNvSpPr txBox="1">
            <a:spLocks/>
          </p:cNvSpPr>
          <p:nvPr/>
        </p:nvSpPr>
        <p:spPr>
          <a:xfrm>
            <a:off x="1606028" y="4971717"/>
            <a:ext cx="4511731" cy="836126"/>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dist"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第１回ロータリー財団研修セミナー</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228600" marR="0" lvl="0" indent="-228600" algn="dist"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第２回ロータリー財団研修セミナー</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コンテンツ プレースホルダー 4"/>
          <p:cNvSpPr txBox="1">
            <a:spLocks/>
          </p:cNvSpPr>
          <p:nvPr/>
        </p:nvSpPr>
        <p:spPr>
          <a:xfrm>
            <a:off x="5841760" y="4948071"/>
            <a:ext cx="2130006" cy="836126"/>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（総         論）</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（補助金管理）</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2" name="コンテンツ プレースホルダー 4"/>
          <p:cNvSpPr txBox="1">
            <a:spLocks/>
          </p:cNvSpPr>
          <p:nvPr/>
        </p:nvSpPr>
        <p:spPr>
          <a:xfrm>
            <a:off x="7525402" y="4948071"/>
            <a:ext cx="4268245" cy="836126"/>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7</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13</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日（土）岐阜ｸﾞﾗﾝﾄﾞﾎﾃﾙ</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月</a:t>
            </a:r>
            <a:r>
              <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19</a:t>
            </a:r>
            <a:r>
              <a:rPr kumimoji="1" lang="ja-JP" altLang="en-US"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日（土）ﾎﾃﾙｸﾞﾘｰﾝﾊﾟｰｸ津</a:t>
            </a:r>
            <a:endParaRPr kumimoji="1" lang="en-US" altLang="ja-JP" sz="2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4" name="テキスト ボックス 3"/>
          <p:cNvSpPr txBox="1"/>
          <p:nvPr/>
        </p:nvSpPr>
        <p:spPr>
          <a:xfrm>
            <a:off x="1822793" y="5849155"/>
            <a:ext cx="108133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第２回セミナー出席者は会長エレクト、幹事予定者、財団委員長予定者が相応しい</a:t>
            </a:r>
            <a:endParaRPr kumimoji="1" lang="en-US" altLang="ja-JP" sz="20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a:xfrm>
            <a:off x="817452" y="447661"/>
            <a:ext cx="10112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➃</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2630</a:t>
            </a:r>
            <a:r>
              <a:rPr kumimoji="1" lang="ja-JP" altLang="en-US"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地区補助金支給規定とスケジュール　</a:t>
            </a:r>
            <a:r>
              <a:rPr kumimoji="1" lang="en-US" altLang="ja-JP" sz="36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2/2</a:t>
            </a:r>
          </a:p>
        </p:txBody>
      </p:sp>
    </p:spTree>
    <p:extLst>
      <p:ext uri="{BB962C8B-B14F-4D97-AF65-F5344CB8AC3E}">
        <p14:creationId xmlns:p14="http://schemas.microsoft.com/office/powerpoint/2010/main" val="301035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44067" y="473075"/>
            <a:ext cx="9996486" cy="515938"/>
          </a:xfrm>
        </p:spPr>
        <p:txBody>
          <a:bodyPr>
            <a:noAutofit/>
          </a:bodyPr>
          <a:lstStyle/>
          <a:p>
            <a:r>
              <a:rPr lang="ja-JP" altLang="en-US" sz="3600" b="1" dirty="0">
                <a:ln w="11430"/>
                <a:solidFill>
                  <a:srgbClr val="7030A0"/>
                </a:solidFill>
                <a:latin typeface="+mn-ea"/>
                <a:ea typeface="+mn-ea"/>
              </a:rPr>
              <a:t>⑤地区補助金担当委員会からのお願い　　</a:t>
            </a:r>
            <a:r>
              <a:rPr lang="en-US" altLang="ja-JP" sz="3600" b="1" dirty="0">
                <a:ln w="11430"/>
                <a:solidFill>
                  <a:srgbClr val="7030A0"/>
                </a:solidFill>
                <a:latin typeface="+mn-ea"/>
                <a:ea typeface="+mn-ea"/>
              </a:rPr>
              <a:t>1/2</a:t>
            </a:r>
            <a:endParaRPr lang="ja-JP" altLang="en-US" sz="3600" b="1" dirty="0">
              <a:solidFill>
                <a:srgbClr val="7030A0"/>
              </a:solidFill>
              <a:latin typeface="+mn-ea"/>
              <a:ea typeface="+mn-ea"/>
            </a:endParaRPr>
          </a:p>
        </p:txBody>
      </p:sp>
      <p:sp>
        <p:nvSpPr>
          <p:cNvPr id="25603" name="Rectangle 3"/>
          <p:cNvSpPr>
            <a:spLocks noGrp="1" noChangeArrowheads="1"/>
          </p:cNvSpPr>
          <p:nvPr>
            <p:ph type="body" idx="1"/>
          </p:nvPr>
        </p:nvSpPr>
        <p:spPr bwMode="auto">
          <a:xfrm>
            <a:off x="965200" y="1109393"/>
            <a:ext cx="10760635" cy="2087278"/>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150000"/>
              </a:lnSpc>
              <a:buFontTx/>
              <a:buNone/>
            </a:pPr>
            <a:r>
              <a:rPr lang="ja-JP" altLang="en-US"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1210232" y="1104361"/>
            <a:ext cx="10981768" cy="4975721"/>
          </a:xfrm>
          <a:prstGeom prst="rect">
            <a:avLst/>
          </a:prstGeom>
          <a:noFill/>
          <a:ln>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申請書と報告書は同じ担当者が責任を持って提出ください。</a:t>
            </a:r>
          </a:p>
          <a:p>
            <a:pPr marL="0" marR="0" lvl="0" indent="0" algn="l" defTabSz="914400" rtl="0" eaLnBrk="1" fontAlgn="auto" latinLnBrk="0" hangingPunct="1">
              <a:lnSpc>
                <a:spcPts val="35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年度をまたぐ為に財団委員長を交代するクラブが多い</a:t>
            </a:r>
            <a:endParaRPr kumimoji="1" lang="en-US" altLang="ja-JP"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ts val="35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　　　  セミナーに出席された方が責任者になってください</a:t>
            </a:r>
            <a:endParaRPr kumimoji="1" lang="en-US" altLang="ja-JP"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2"/>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申請段階から綿密な計画を建ててください。</a:t>
            </a:r>
            <a:endPar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a:p>
            <a:pPr marL="457200" marR="0" lvl="1" indent="0" algn="l" defTabSz="914400" rtl="0" eaLnBrk="1" fontAlgn="auto" latinLnBrk="0" hangingPunct="1">
              <a:lnSpc>
                <a:spcPts val="35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srgbClr val="00B0F0"/>
                </a:solidFill>
                <a:effectLst/>
                <a:uLnTx/>
                <a:uFillTx/>
                <a:latin typeface="Calibri" panose="020F0502020204030204"/>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実現可能なプロジェクトを企画してください　</a:t>
            </a:r>
            <a:endParaRPr kumimoji="1" lang="en-US" altLang="ja-JP"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ts val="35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実施に当って問題が発生したのを理由に他の事業とすり替えは出来ません</a:t>
            </a:r>
            <a:endParaRPr kumimoji="1" lang="en-US" altLang="ja-JP"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457200" marR="0" lvl="1" indent="0" algn="l" defTabSz="914400" rtl="0" eaLnBrk="1" fontAlgn="auto" latinLnBrk="0" hangingPunct="1">
              <a:lnSpc>
                <a:spcPts val="35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「取りあえず申請しとけ」ではなく　しっかりとした計画を立てください</a:t>
            </a:r>
            <a:endParaRPr kumimoji="1" lang="en-US" altLang="ja-JP"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3"/>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申請書と報告書の資金管理項目は同じにしてください。</a:t>
            </a:r>
            <a:endPar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a:p>
            <a:pPr marL="457200" marR="0" lvl="1" indent="0" algn="l" defTabSz="914400" rtl="0" eaLnBrk="1" fontAlgn="auto" latinLnBrk="0" hangingPunct="1">
              <a:lnSpc>
                <a:spcPts val="35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申請段階から精度の高い見積もりをしてください。</a:t>
            </a:r>
            <a:endParaRPr kumimoji="1" lang="en-US" altLang="ja-JP"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457200" marR="0" lvl="1" indent="0" algn="l" defTabSz="914400" rtl="0" eaLnBrk="1" fontAlgn="auto" latinLnBrk="0" hangingPunct="1">
              <a:lnSpc>
                <a:spcPts val="35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　  プロジェクト実施しに当たり予算が足りなくなった為に急きょ企画を縮小</a:t>
            </a:r>
            <a:endParaRPr kumimoji="1" lang="en-US" altLang="ja-JP"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457200" marR="0" lvl="1" indent="0" algn="l" defTabSz="914400" rtl="0" eaLnBrk="1" fontAlgn="auto" latinLnBrk="0" hangingPunct="1">
              <a:lnSpc>
                <a:spcPts val="35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　  予算が余るので申請には無かった事業を追加行うことは認められません</a:t>
            </a:r>
            <a:endParaRPr kumimoji="1" lang="en-US" altLang="ja-JP" sz="24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935737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6709" y="518583"/>
            <a:ext cx="10515600" cy="650875"/>
          </a:xfrm>
        </p:spPr>
        <p:txBody>
          <a:bodyPr>
            <a:normAutofit/>
          </a:bodyPr>
          <a:lstStyle/>
          <a:p>
            <a:r>
              <a:rPr lang="ja-JP" altLang="en-US" sz="3600" b="1" dirty="0">
                <a:ln w="11430"/>
                <a:solidFill>
                  <a:srgbClr val="7030A0"/>
                </a:solidFill>
                <a:latin typeface="+mn-ea"/>
              </a:rPr>
              <a:t>⑤地区補助金担当委員会からのお願い　　</a:t>
            </a:r>
            <a:r>
              <a:rPr lang="en-US" altLang="ja-JP" sz="3600" b="1" dirty="0">
                <a:ln w="11430"/>
                <a:solidFill>
                  <a:srgbClr val="7030A0"/>
                </a:solidFill>
                <a:latin typeface="+mn-ea"/>
              </a:rPr>
              <a:t>2/2</a:t>
            </a:r>
            <a:endParaRPr kumimoji="1" lang="ja-JP" altLang="en-US" sz="3600" b="1" dirty="0"/>
          </a:p>
        </p:txBody>
      </p:sp>
      <p:sp>
        <p:nvSpPr>
          <p:cNvPr id="3" name="コンテンツ プレースホルダー 2"/>
          <p:cNvSpPr>
            <a:spLocks noGrp="1"/>
          </p:cNvSpPr>
          <p:nvPr>
            <p:ph idx="1"/>
          </p:nvPr>
        </p:nvSpPr>
        <p:spPr>
          <a:xfrm>
            <a:off x="1064683" y="1236133"/>
            <a:ext cx="10896600" cy="5364692"/>
          </a:xfrm>
        </p:spPr>
        <p:txBody>
          <a:bodyPr/>
          <a:lstStyle/>
          <a:p>
            <a:pPr marL="514350" indent="-514350">
              <a:buFont typeface="+mj-lt"/>
              <a:buAutoNum type="arabicPeriod" startAt="4"/>
            </a:pPr>
            <a:r>
              <a:rPr kumimoji="1" lang="ja-JP" altLang="en-US" dirty="0">
                <a:solidFill>
                  <a:srgbClr val="0070C0"/>
                </a:solidFill>
              </a:rPr>
              <a:t>地区補助金小委員会で申請内容を検討したうえで、訂正をお願いする事も有ります。</a:t>
            </a:r>
            <a:endParaRPr kumimoji="1" lang="en-US" altLang="ja-JP" dirty="0">
              <a:solidFill>
                <a:srgbClr val="0070C0"/>
              </a:solidFill>
            </a:endParaRPr>
          </a:p>
          <a:p>
            <a:pPr marL="0" indent="0">
              <a:buNone/>
            </a:pPr>
            <a:r>
              <a:rPr lang="ja-JP" altLang="en-US" dirty="0"/>
              <a:t>　　　</a:t>
            </a:r>
            <a:r>
              <a:rPr lang="ja-JP" altLang="en-US" sz="2400" dirty="0"/>
              <a:t>事業内容や予算書に言及する事も有りますのでご了承ください</a:t>
            </a:r>
            <a:endParaRPr lang="en-US" altLang="ja-JP" sz="2400" dirty="0"/>
          </a:p>
          <a:p>
            <a:pPr marL="514350" indent="-514350">
              <a:buFont typeface="+mj-lt"/>
              <a:buAutoNum type="arabicPeriod" startAt="5"/>
            </a:pPr>
            <a:r>
              <a:rPr lang="ja-JP" altLang="en-US" dirty="0">
                <a:solidFill>
                  <a:srgbClr val="0070C0"/>
                </a:solidFill>
              </a:rPr>
              <a:t>申請件数が多く、予算が不足する場合は申請金額の減額をお願いする場合が有ります。</a:t>
            </a:r>
            <a:endParaRPr kumimoji="1" lang="en-US" altLang="ja-JP" dirty="0">
              <a:solidFill>
                <a:srgbClr val="0070C0"/>
              </a:solidFill>
            </a:endParaRPr>
          </a:p>
          <a:p>
            <a:pPr marL="514350" indent="-514350">
              <a:buFont typeface="+mj-lt"/>
              <a:buAutoNum type="arabicPeriod" startAt="5"/>
            </a:pPr>
            <a:r>
              <a:rPr lang="ja-JP" altLang="en-US" dirty="0">
                <a:solidFill>
                  <a:srgbClr val="0070C0"/>
                </a:solidFill>
              </a:rPr>
              <a:t>貴重な地区補助金です。効率の良いプログラムを検討ください。</a:t>
            </a:r>
            <a:endParaRPr lang="en-US" altLang="ja-JP" dirty="0">
              <a:solidFill>
                <a:srgbClr val="0070C0"/>
              </a:solidFill>
            </a:endParaRPr>
          </a:p>
          <a:p>
            <a:pPr marL="0" indent="0">
              <a:buNone/>
            </a:pPr>
            <a:r>
              <a:rPr kumimoji="1" lang="ja-JP" altLang="en-US" dirty="0"/>
              <a:t>　　  </a:t>
            </a:r>
            <a:r>
              <a:rPr kumimoji="1" lang="ja-JP" altLang="en-US" sz="2400" dirty="0"/>
              <a:t>過度な飲食を伴うプログラムや、事業内容に相応しくない看板等に掛ける費</a:t>
            </a:r>
            <a:endParaRPr kumimoji="1" lang="en-US" altLang="ja-JP" sz="2400" dirty="0"/>
          </a:p>
          <a:p>
            <a:pPr marL="0" indent="0">
              <a:buNone/>
            </a:pPr>
            <a:r>
              <a:rPr lang="en-US" altLang="ja-JP" sz="2400" dirty="0"/>
              <a:t>          </a:t>
            </a:r>
            <a:r>
              <a:rPr kumimoji="1" lang="ja-JP" altLang="en-US" sz="2400" dirty="0"/>
              <a:t>用が大きな計画は避けてください</a:t>
            </a:r>
            <a:endParaRPr kumimoji="1" lang="en-US" altLang="ja-JP" sz="2400" dirty="0"/>
          </a:p>
          <a:p>
            <a:pPr marL="514350" indent="-514350">
              <a:buFont typeface="+mj-lt"/>
              <a:buAutoNum type="arabicPeriod" startAt="7"/>
            </a:pPr>
            <a:r>
              <a:rPr kumimoji="1" lang="ja-JP" altLang="en-US" dirty="0">
                <a:solidFill>
                  <a:srgbClr val="0070C0"/>
                </a:solidFill>
              </a:rPr>
              <a:t>事業の実施は</a:t>
            </a:r>
            <a:r>
              <a:rPr kumimoji="1" lang="en-US" altLang="ja-JP" dirty="0">
                <a:solidFill>
                  <a:srgbClr val="0070C0"/>
                </a:solidFill>
              </a:rPr>
              <a:t>2020</a:t>
            </a:r>
            <a:r>
              <a:rPr kumimoji="1" lang="ja-JP" altLang="en-US" dirty="0">
                <a:solidFill>
                  <a:srgbClr val="0070C0"/>
                </a:solidFill>
              </a:rPr>
              <a:t>年</a:t>
            </a:r>
            <a:r>
              <a:rPr kumimoji="1" lang="en-US" altLang="ja-JP" dirty="0">
                <a:solidFill>
                  <a:srgbClr val="0070C0"/>
                </a:solidFill>
              </a:rPr>
              <a:t>3</a:t>
            </a:r>
            <a:r>
              <a:rPr kumimoji="1" lang="ja-JP" altLang="en-US" dirty="0">
                <a:solidFill>
                  <a:srgbClr val="0070C0"/>
                </a:solidFill>
              </a:rPr>
              <a:t>月末までに終了するように企画してください。</a:t>
            </a:r>
            <a:endParaRPr kumimoji="1" lang="en-US" altLang="ja-JP" dirty="0">
              <a:solidFill>
                <a:srgbClr val="0070C0"/>
              </a:solidFill>
            </a:endParaRPr>
          </a:p>
          <a:p>
            <a:pPr marL="0" indent="0">
              <a:buNone/>
            </a:pPr>
            <a:r>
              <a:rPr lang="ja-JP" altLang="en-US" dirty="0"/>
              <a:t>　　</a:t>
            </a:r>
            <a:r>
              <a:rPr lang="ja-JP" altLang="en-US" dirty="0">
                <a:latin typeface="+mn-ea"/>
              </a:rPr>
              <a:t>　</a:t>
            </a:r>
            <a:r>
              <a:rPr lang="ja-JP" altLang="en-US" sz="2400" dirty="0">
                <a:latin typeface="+mn-ea"/>
              </a:rPr>
              <a:t>実施年度の</a:t>
            </a:r>
            <a:r>
              <a:rPr lang="en-US" altLang="ja-JP" sz="2400" dirty="0">
                <a:latin typeface="+mn-ea"/>
              </a:rPr>
              <a:t>4</a:t>
            </a:r>
            <a:r>
              <a:rPr lang="ja-JP" altLang="en-US" sz="2400" dirty="0">
                <a:latin typeface="+mn-ea"/>
              </a:rPr>
              <a:t>月末には報告書を提出する義務が有ります</a:t>
            </a:r>
            <a:endParaRPr kumimoji="1" lang="ja-JP" altLang="en-US" sz="2400" dirty="0">
              <a:latin typeface="+mn-ea"/>
            </a:endParaRPr>
          </a:p>
        </p:txBody>
      </p:sp>
    </p:spTree>
    <p:extLst>
      <p:ext uri="{BB962C8B-B14F-4D97-AF65-F5344CB8AC3E}">
        <p14:creationId xmlns:p14="http://schemas.microsoft.com/office/powerpoint/2010/main" val="1236746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type="body" orient="vert" idx="4294967295"/>
          </p:nvPr>
        </p:nvSpPr>
        <p:spPr>
          <a:xfrm>
            <a:off x="1519084" y="1825625"/>
            <a:ext cx="9981254" cy="4351338"/>
          </a:xfrm>
        </p:spPr>
        <p:txBody>
          <a:bodyPr anchor="ctr">
            <a:normAutofit/>
          </a:bodyPr>
          <a:lstStyle/>
          <a:p>
            <a:pPr marL="0" indent="0" algn="just">
              <a:lnSpc>
                <a:spcPct val="100000"/>
              </a:lnSpc>
              <a:buNone/>
            </a:pPr>
            <a:endParaRPr lang="en-US" altLang="ja-JP" b="1"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en-US" altLang="ja-JP" sz="1200" b="1"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lang="en-US" altLang="ja-JP" sz="2400" b="1" dirty="0">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476512" y="306557"/>
            <a:ext cx="10428934" cy="845388"/>
          </a:xfrm>
          <a:prstGeom prst="roundRect">
            <a:avLst>
              <a:gd name="adj" fmla="val 22790"/>
            </a:avLst>
          </a:prstGeom>
          <a:solidFill>
            <a:srgbClr val="92D050"/>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6.</a:t>
            </a:r>
            <a:r>
              <a:rPr kumimoji="1" lang="ja-JP" altLang="en-US" sz="3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グローバル補助金（人道的奉仕プロジェクト）</a:t>
            </a:r>
            <a:endParaRPr kumimoji="1" lang="ja-JP" altLang="en-US" sz="3200" b="1" i="0" u="none" strike="noStrike" kern="1200" cap="none" spc="0" normalizeH="0" baseline="0" noProof="0" dirty="0">
              <a:ln w="22225">
                <a:solidFill>
                  <a:srgbClr val="ED7D31"/>
                </a:solidFill>
                <a:prstDash val="solid"/>
              </a:ln>
              <a:solidFill>
                <a:prstClr val="black"/>
              </a:solidFill>
              <a:effectLst/>
              <a:uLnTx/>
              <a:uFillTx/>
              <a:latin typeface="Calibri" panose="020F0502020204030204"/>
              <a:ea typeface="ＭＳ Ｐゴシック" panose="020B0600070205080204" pitchFamily="50" charset="-128"/>
              <a:cs typeface="+mn-cs"/>
            </a:endParaRPr>
          </a:p>
        </p:txBody>
      </p:sp>
      <p:sp>
        <p:nvSpPr>
          <p:cNvPr id="8" name="テキスト ボックス 7"/>
          <p:cNvSpPr txBox="1"/>
          <p:nvPr/>
        </p:nvSpPr>
        <p:spPr>
          <a:xfrm>
            <a:off x="476512" y="1939177"/>
            <a:ext cx="11380303" cy="47397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海外のロータリークラブと共同で大規模な</a:t>
            </a:r>
            <a:r>
              <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３万ドル以上</a:t>
            </a:r>
            <a:r>
              <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人道的奉仕プロジェクトをする場合に申請できます。</a:t>
            </a:r>
            <a:endPar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　　</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６つの重点分野に該当する事</a:t>
            </a:r>
            <a:endPar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「平和と紛争予防</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紛争解決」　　　「疾病予防と治療」　　　「水と衛生」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「母子の健康」　　　「基本的教育と識字率の向上」　　　「経済と地域経済の発展」</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プロジェクトの成果が持続し、測定が可能であること。</a:t>
            </a:r>
            <a:endPar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申請は随時できます。</a:t>
            </a:r>
            <a:endParaRPr kumimoji="1" lang="en-US" altLang="ja-JP" sz="28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クラブは提案書を地区補助金小委員会に提出</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し</a:t>
            </a: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地区財団活動資金</a:t>
            </a:r>
            <a:r>
              <a:rPr kumimoji="1" lang="en-US" altLang="ja-JP" sz="2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(DDF</a:t>
            </a:r>
            <a:r>
              <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使用</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の承認を得た後</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、ロータリー</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財団（</a:t>
            </a:r>
            <a:r>
              <a:rPr kumimoji="1" lang="en-US" altLang="ja-JP" sz="24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TRF</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の所定の手続きに従って申請します。申請はオンラインで行います</a:t>
            </a:r>
            <a:r>
              <a:rPr kumimoji="1" lang="ja-JP" altLang="en-US" sz="24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p:cNvSpPr txBox="1"/>
          <p:nvPr/>
        </p:nvSpPr>
        <p:spPr>
          <a:xfrm>
            <a:off x="476512" y="1323652"/>
            <a:ext cx="58840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①グローバル補助金（</a:t>
            </a:r>
            <a:r>
              <a:rPr kumimoji="1" lang="en-US" altLang="ja-JP" sz="32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GG</a:t>
            </a:r>
            <a:r>
              <a:rPr kumimoji="1" lang="ja-JP" altLang="en-US" sz="32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）とは</a:t>
            </a:r>
          </a:p>
        </p:txBody>
      </p:sp>
    </p:spTree>
    <p:extLst>
      <p:ext uri="{BB962C8B-B14F-4D97-AF65-F5344CB8AC3E}">
        <p14:creationId xmlns:p14="http://schemas.microsoft.com/office/powerpoint/2010/main" val="3471794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552127" y="-581502"/>
            <a:ext cx="5087746" cy="8813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908584" y="658619"/>
            <a:ext cx="9224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②グローバル補助金の使用イメージ</a:t>
            </a:r>
          </a:p>
        </p:txBody>
      </p:sp>
      <p:sp>
        <p:nvSpPr>
          <p:cNvPr id="5" name="角丸四角形 4"/>
          <p:cNvSpPr/>
          <p:nvPr/>
        </p:nvSpPr>
        <p:spPr>
          <a:xfrm>
            <a:off x="4426666" y="1559949"/>
            <a:ext cx="914401" cy="3392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提唱者</a:t>
            </a:r>
          </a:p>
        </p:txBody>
      </p:sp>
      <p:sp>
        <p:nvSpPr>
          <p:cNvPr id="6" name="角丸四角形 4">
            <a:extLst>
              <a:ext uri="{FF2B5EF4-FFF2-40B4-BE49-F238E27FC236}">
                <a16:creationId xmlns:a16="http://schemas.microsoft.com/office/drawing/2014/main" id="{49EE5896-F1B3-4D3F-9915-637D959CA7ED}"/>
              </a:ext>
            </a:extLst>
          </p:cNvPr>
          <p:cNvSpPr/>
          <p:nvPr/>
        </p:nvSpPr>
        <p:spPr>
          <a:xfrm>
            <a:off x="9676372" y="2693424"/>
            <a:ext cx="914401" cy="3392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提唱者</a:t>
            </a:r>
          </a:p>
        </p:txBody>
      </p:sp>
    </p:spTree>
    <p:extLst>
      <p:ext uri="{BB962C8B-B14F-4D97-AF65-F5344CB8AC3E}">
        <p14:creationId xmlns:p14="http://schemas.microsoft.com/office/powerpoint/2010/main" val="1525329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0174" y="343433"/>
            <a:ext cx="10515600" cy="777875"/>
          </a:xfrm>
        </p:spPr>
        <p:txBody>
          <a:bodyPr>
            <a:normAutofit/>
          </a:bodyPr>
          <a:lstStyle/>
          <a:p>
            <a:r>
              <a:rPr kumimoji="1" lang="ja-JP" altLang="en-US" sz="3200" dirty="0">
                <a:solidFill>
                  <a:srgbClr val="7030A0"/>
                </a:solidFill>
              </a:rPr>
              <a:t>③グローバルプロジェクトの資金計画例</a:t>
            </a:r>
            <a:r>
              <a:rPr lang="en-US" altLang="ja-JP" sz="3200" dirty="0">
                <a:solidFill>
                  <a:srgbClr val="7030A0"/>
                </a:solidFill>
              </a:rPr>
              <a:t>【</a:t>
            </a:r>
            <a:r>
              <a:rPr kumimoji="1" lang="ja-JP" altLang="en-US" sz="3200" dirty="0">
                <a:solidFill>
                  <a:srgbClr val="7030A0"/>
                </a:solidFill>
              </a:rPr>
              <a:t>概算イメージ</a:t>
            </a:r>
            <a:r>
              <a:rPr kumimoji="1" lang="en-US" altLang="ja-JP" sz="3200" dirty="0">
                <a:solidFill>
                  <a:srgbClr val="7030A0"/>
                </a:solidFill>
              </a:rPr>
              <a:t>】</a:t>
            </a:r>
            <a:endParaRPr kumimoji="1" lang="ja-JP" altLang="en-US" sz="3200" dirty="0">
              <a:solidFill>
                <a:srgbClr val="7030A0"/>
              </a:solidFill>
            </a:endParaRPr>
          </a:p>
        </p:txBody>
      </p:sp>
      <p:sp>
        <p:nvSpPr>
          <p:cNvPr id="6" name="テキスト ボックス 5"/>
          <p:cNvSpPr txBox="1"/>
          <p:nvPr/>
        </p:nvSpPr>
        <p:spPr>
          <a:xfrm>
            <a:off x="1126670" y="1224330"/>
            <a:ext cx="31758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各クラブ・地区拠出額</a:t>
            </a:r>
          </a:p>
        </p:txBody>
      </p:sp>
      <p:graphicFrame>
        <p:nvGraphicFramePr>
          <p:cNvPr id="8" name="表 7"/>
          <p:cNvGraphicFramePr>
            <a:graphicFrameLocks noGrp="1"/>
          </p:cNvGraphicFramePr>
          <p:nvPr>
            <p:extLst/>
          </p:nvPr>
        </p:nvGraphicFramePr>
        <p:xfrm>
          <a:off x="1244598" y="1881419"/>
          <a:ext cx="4157785" cy="643348"/>
        </p:xfrm>
        <a:graphic>
          <a:graphicData uri="http://schemas.openxmlformats.org/drawingml/2006/table">
            <a:tbl>
              <a:tblPr firstRow="1" bandRow="1">
                <a:tableStyleId>{5C22544A-7EE6-4342-B048-85BDC9FD1C3A}</a:tableStyleId>
              </a:tblPr>
              <a:tblGrid>
                <a:gridCol w="1501728">
                  <a:extLst>
                    <a:ext uri="{9D8B030D-6E8A-4147-A177-3AD203B41FA5}">
                      <a16:colId xmlns:a16="http://schemas.microsoft.com/office/drawing/2014/main" val="20000"/>
                    </a:ext>
                  </a:extLst>
                </a:gridCol>
                <a:gridCol w="2656057">
                  <a:extLst>
                    <a:ext uri="{9D8B030D-6E8A-4147-A177-3AD203B41FA5}">
                      <a16:colId xmlns:a16="http://schemas.microsoft.com/office/drawing/2014/main" val="20001"/>
                    </a:ext>
                  </a:extLst>
                </a:gridCol>
              </a:tblGrid>
              <a:tr h="643348">
                <a:tc>
                  <a:txBody>
                    <a:bodyPr/>
                    <a:lstStyle/>
                    <a:p>
                      <a:pPr algn="l"/>
                      <a:r>
                        <a:rPr kumimoji="1" lang="ja-JP" altLang="en-US" sz="2400" dirty="0">
                          <a:solidFill>
                            <a:schemeClr val="tx1"/>
                          </a:solidFill>
                        </a:rPr>
                        <a:t>実施国</a:t>
                      </a:r>
                    </a:p>
                  </a:txBody>
                  <a:tcPr anchor="ctr"/>
                </a:tc>
                <a:tc>
                  <a:txBody>
                    <a:bodyPr/>
                    <a:lstStyle/>
                    <a:p>
                      <a:pPr algn="ctr"/>
                      <a:r>
                        <a:rPr kumimoji="1" lang="ja-JP" altLang="en-US" dirty="0">
                          <a:solidFill>
                            <a:schemeClr val="tx1"/>
                          </a:solidFill>
                        </a:rPr>
                        <a:t>現金拠出　</a:t>
                      </a:r>
                      <a:r>
                        <a:rPr kumimoji="1" lang="ja-JP" altLang="en-US" dirty="0"/>
                        <a:t>　</a:t>
                      </a:r>
                      <a:r>
                        <a:rPr kumimoji="1" lang="en-US" altLang="ja-JP" sz="2000" dirty="0">
                          <a:solidFill>
                            <a:srgbClr val="000000"/>
                          </a:solidFill>
                        </a:rPr>
                        <a:t>1,000</a:t>
                      </a:r>
                      <a:r>
                        <a:rPr kumimoji="1" lang="ja-JP" altLang="en-US" sz="2000" dirty="0">
                          <a:solidFill>
                            <a:srgbClr val="000000"/>
                          </a:solidFill>
                        </a:rPr>
                        <a:t>ドル</a:t>
                      </a:r>
                      <a:endParaRPr kumimoji="1" lang="ja-JP" altLang="en-US" dirty="0">
                        <a:solidFill>
                          <a:srgbClr val="000000"/>
                        </a:solidFill>
                      </a:endParaRPr>
                    </a:p>
                  </a:txBody>
                  <a:tcPr anchor="ctr"/>
                </a:tc>
                <a:extLst>
                  <a:ext uri="{0D108BD9-81ED-4DB2-BD59-A6C34878D82A}">
                    <a16:rowId xmlns:a16="http://schemas.microsoft.com/office/drawing/2014/main" val="10000"/>
                  </a:ext>
                </a:extLst>
              </a:tr>
            </a:tbl>
          </a:graphicData>
        </a:graphic>
      </p:graphicFrame>
      <p:graphicFrame>
        <p:nvGraphicFramePr>
          <p:cNvPr id="9" name="表 8"/>
          <p:cNvGraphicFramePr>
            <a:graphicFrameLocks noGrp="1"/>
          </p:cNvGraphicFramePr>
          <p:nvPr>
            <p:extLst/>
          </p:nvPr>
        </p:nvGraphicFramePr>
        <p:xfrm>
          <a:off x="1273774" y="3029471"/>
          <a:ext cx="4157784" cy="1144044"/>
        </p:xfrm>
        <a:graphic>
          <a:graphicData uri="http://schemas.openxmlformats.org/drawingml/2006/table">
            <a:tbl>
              <a:tblPr firstRow="1" bandRow="1">
                <a:tableStyleId>{5C22544A-7EE6-4342-B048-85BDC9FD1C3A}</a:tableStyleId>
              </a:tblPr>
              <a:tblGrid>
                <a:gridCol w="1476131">
                  <a:extLst>
                    <a:ext uri="{9D8B030D-6E8A-4147-A177-3AD203B41FA5}">
                      <a16:colId xmlns:a16="http://schemas.microsoft.com/office/drawing/2014/main" val="20000"/>
                    </a:ext>
                  </a:extLst>
                </a:gridCol>
                <a:gridCol w="2681653">
                  <a:extLst>
                    <a:ext uri="{9D8B030D-6E8A-4147-A177-3AD203B41FA5}">
                      <a16:colId xmlns:a16="http://schemas.microsoft.com/office/drawing/2014/main" val="20001"/>
                    </a:ext>
                  </a:extLst>
                </a:gridCol>
              </a:tblGrid>
              <a:tr h="555219">
                <a:tc rowSpan="2">
                  <a:txBody>
                    <a:bodyPr/>
                    <a:lstStyle/>
                    <a:p>
                      <a:r>
                        <a:rPr kumimoji="1" lang="ja-JP" altLang="en-US" sz="2400" dirty="0">
                          <a:solidFill>
                            <a:schemeClr val="tx1"/>
                          </a:solidFill>
                        </a:rPr>
                        <a:t>援助国</a:t>
                      </a:r>
                      <a:endParaRPr kumimoji="1" lang="en-US" altLang="ja-JP" sz="2400" dirty="0">
                        <a:solidFill>
                          <a:schemeClr val="tx1"/>
                        </a:solidFill>
                      </a:endParaRPr>
                    </a:p>
                    <a:p>
                      <a:r>
                        <a:rPr kumimoji="1" lang="en-US" altLang="ja-JP" sz="1600" dirty="0">
                          <a:solidFill>
                            <a:schemeClr val="tx1"/>
                          </a:solidFill>
                        </a:rPr>
                        <a:t>EREY150</a:t>
                      </a:r>
                      <a:r>
                        <a:rPr kumimoji="1" lang="ja-JP" altLang="en-US" sz="1600" dirty="0">
                          <a:solidFill>
                            <a:schemeClr val="tx1"/>
                          </a:solidFill>
                        </a:rPr>
                        <a:t>以上</a:t>
                      </a:r>
                    </a:p>
                  </a:txBody>
                  <a:tcPr anchor="ctr"/>
                </a:tc>
                <a:tc>
                  <a:txBody>
                    <a:bodyPr/>
                    <a:lstStyle/>
                    <a:p>
                      <a:pPr algn="ctr"/>
                      <a:r>
                        <a:rPr kumimoji="1" lang="ja-JP" altLang="en-US" dirty="0">
                          <a:solidFill>
                            <a:schemeClr val="tx1"/>
                          </a:solidFill>
                        </a:rPr>
                        <a:t>現金拠出　</a:t>
                      </a:r>
                      <a:r>
                        <a:rPr kumimoji="1" lang="ja-JP" altLang="en-US" sz="2000" dirty="0">
                          <a:solidFill>
                            <a:schemeClr val="tx1"/>
                          </a:solidFill>
                        </a:rPr>
                        <a:t>　</a:t>
                      </a:r>
                      <a:r>
                        <a:rPr kumimoji="1" lang="en-US" altLang="ja-JP" sz="2000" dirty="0">
                          <a:solidFill>
                            <a:schemeClr val="tx1"/>
                          </a:solidFill>
                        </a:rPr>
                        <a:t>3,000</a:t>
                      </a:r>
                      <a:r>
                        <a:rPr kumimoji="1" lang="ja-JP" altLang="en-US" sz="2000" dirty="0">
                          <a:solidFill>
                            <a:schemeClr val="tx1"/>
                          </a:solidFill>
                        </a:rPr>
                        <a:t>ドル</a:t>
                      </a:r>
                      <a:endParaRPr kumimoji="1" lang="ja-JP" altLang="en-US" dirty="0">
                        <a:solidFill>
                          <a:schemeClr val="tx1"/>
                        </a:solidFill>
                      </a:endParaRPr>
                    </a:p>
                  </a:txBody>
                  <a:tcPr anchor="ctr"/>
                </a:tc>
                <a:extLst>
                  <a:ext uri="{0D108BD9-81ED-4DB2-BD59-A6C34878D82A}">
                    <a16:rowId xmlns:a16="http://schemas.microsoft.com/office/drawing/2014/main" val="10000"/>
                  </a:ext>
                </a:extLst>
              </a:tr>
              <a:tr h="588825">
                <a:tc vMerge="1">
                  <a:txBody>
                    <a:bodyPr/>
                    <a:lstStyle/>
                    <a:p>
                      <a:endParaRPr kumimoji="1" lang="ja-JP" altLang="en-US" dirty="0"/>
                    </a:p>
                  </a:txBody>
                  <a:tcPr/>
                </a:tc>
                <a:tc>
                  <a:txBody>
                    <a:bodyPr/>
                    <a:lstStyle/>
                    <a:p>
                      <a:pPr algn="ctr"/>
                      <a:r>
                        <a:rPr kumimoji="1" lang="en-US" altLang="ja-JP" dirty="0"/>
                        <a:t>DDF</a:t>
                      </a:r>
                      <a:r>
                        <a:rPr kumimoji="1" lang="ja-JP" altLang="en-US" dirty="0"/>
                        <a:t>　　　　</a:t>
                      </a:r>
                      <a:r>
                        <a:rPr kumimoji="1" lang="ja-JP" altLang="en-US" sz="2000" dirty="0"/>
                        <a:t>　</a:t>
                      </a:r>
                      <a:r>
                        <a:rPr kumimoji="1" lang="en-US" altLang="ja-JP" sz="2000" dirty="0"/>
                        <a:t>15,000</a:t>
                      </a:r>
                      <a:r>
                        <a:rPr kumimoji="1" lang="ja-JP" altLang="en-US" sz="2000" dirty="0"/>
                        <a:t>ドル</a:t>
                      </a:r>
                      <a:endParaRPr kumimoji="1" lang="ja-JP" altLang="en-US" dirty="0"/>
                    </a:p>
                  </a:txBody>
                  <a:tcPr anchor="ctr"/>
                </a:tc>
                <a:extLst>
                  <a:ext uri="{0D108BD9-81ED-4DB2-BD59-A6C34878D82A}">
                    <a16:rowId xmlns:a16="http://schemas.microsoft.com/office/drawing/2014/main" val="10001"/>
                  </a:ext>
                </a:extLst>
              </a:tr>
            </a:tbl>
          </a:graphicData>
        </a:graphic>
      </p:graphicFrame>
      <p:graphicFrame>
        <p:nvGraphicFramePr>
          <p:cNvPr id="10" name="表 9"/>
          <p:cNvGraphicFramePr>
            <a:graphicFrameLocks noGrp="1"/>
          </p:cNvGraphicFramePr>
          <p:nvPr>
            <p:extLst/>
          </p:nvPr>
        </p:nvGraphicFramePr>
        <p:xfrm>
          <a:off x="6603706" y="1784118"/>
          <a:ext cx="4392246" cy="2393017"/>
        </p:xfrm>
        <a:graphic>
          <a:graphicData uri="http://schemas.openxmlformats.org/drawingml/2006/table">
            <a:tbl>
              <a:tblPr firstRow="1" bandRow="1">
                <a:tableStyleId>{5C22544A-7EE6-4342-B048-85BDC9FD1C3A}</a:tableStyleId>
              </a:tblPr>
              <a:tblGrid>
                <a:gridCol w="4392246">
                  <a:extLst>
                    <a:ext uri="{9D8B030D-6E8A-4147-A177-3AD203B41FA5}">
                      <a16:colId xmlns:a16="http://schemas.microsoft.com/office/drawing/2014/main" val="20000"/>
                    </a:ext>
                  </a:extLst>
                </a:gridCol>
              </a:tblGrid>
              <a:tr h="17639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chemeClr val="tx1"/>
                          </a:solidFill>
                        </a:rPr>
                        <a:t>現金拠出額の</a:t>
                      </a:r>
                      <a:r>
                        <a:rPr kumimoji="1" lang="en-US" altLang="ja-JP" sz="2400" dirty="0">
                          <a:solidFill>
                            <a:schemeClr val="tx1"/>
                          </a:solidFill>
                        </a:rPr>
                        <a:t>50</a:t>
                      </a:r>
                      <a:r>
                        <a:rPr kumimoji="1" lang="ja-JP" altLang="en-US" sz="2400" dirty="0">
                          <a:solidFill>
                            <a:schemeClr val="tx1"/>
                          </a:solidFill>
                        </a:rPr>
                        <a:t>％</a:t>
                      </a:r>
                      <a:endParaRPr kumimoji="1" lang="en-US" altLang="ja-JP" sz="2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solidFill>
                          <a:schemeClr val="tx1"/>
                        </a:solidFill>
                      </a:endParaRPr>
                    </a:p>
                    <a:p>
                      <a:r>
                        <a:rPr kumimoji="1" lang="ja-JP" altLang="en-US" sz="1800" dirty="0">
                          <a:solidFill>
                            <a:schemeClr val="tx1"/>
                          </a:solidFill>
                        </a:rPr>
                        <a:t>（</a:t>
                      </a:r>
                      <a:r>
                        <a:rPr kumimoji="1" lang="en-US" altLang="ja-JP" sz="1800" dirty="0">
                          <a:solidFill>
                            <a:schemeClr val="tx1"/>
                          </a:solidFill>
                        </a:rPr>
                        <a:t>1,000</a:t>
                      </a:r>
                      <a:r>
                        <a:rPr kumimoji="1" lang="ja-JP" altLang="en-US" sz="1800" dirty="0">
                          <a:solidFill>
                            <a:schemeClr val="tx1"/>
                          </a:solidFill>
                        </a:rPr>
                        <a:t>ドル</a:t>
                      </a:r>
                      <a:r>
                        <a:rPr kumimoji="1" lang="en-US" altLang="ja-JP" sz="1800" dirty="0">
                          <a:solidFill>
                            <a:schemeClr val="tx1"/>
                          </a:solidFill>
                        </a:rPr>
                        <a:t>+3,000</a:t>
                      </a:r>
                      <a:r>
                        <a:rPr kumimoji="1" lang="ja-JP" altLang="en-US" sz="1800" dirty="0">
                          <a:solidFill>
                            <a:schemeClr val="tx1"/>
                          </a:solidFill>
                        </a:rPr>
                        <a:t>ドル）</a:t>
                      </a:r>
                      <a:r>
                        <a:rPr kumimoji="1" lang="en-US" altLang="ja-JP" sz="1800" dirty="0">
                          <a:solidFill>
                            <a:schemeClr val="tx1"/>
                          </a:solidFill>
                        </a:rPr>
                        <a:t>×50</a:t>
                      </a:r>
                      <a:r>
                        <a:rPr kumimoji="1" lang="ja-JP" altLang="en-US" sz="1800" dirty="0">
                          <a:solidFill>
                            <a:schemeClr val="tx1"/>
                          </a:solidFill>
                        </a:rPr>
                        <a:t>％＝</a:t>
                      </a:r>
                      <a:r>
                        <a:rPr kumimoji="1" lang="en-US" altLang="ja-JP" sz="2000" dirty="0">
                          <a:solidFill>
                            <a:schemeClr val="tx1"/>
                          </a:solidFill>
                        </a:rPr>
                        <a:t>2,000</a:t>
                      </a:r>
                      <a:r>
                        <a:rPr kumimoji="1" lang="ja-JP" altLang="en-US" sz="2000" dirty="0">
                          <a:solidFill>
                            <a:schemeClr val="tx1"/>
                          </a:solidFill>
                        </a:rPr>
                        <a:t>ドル</a:t>
                      </a:r>
                      <a:endParaRPr kumimoji="1" lang="en-US" altLang="ja-JP" sz="2000" dirty="0">
                        <a:solidFill>
                          <a:schemeClr val="tx1"/>
                        </a:solidFill>
                      </a:endParaRPr>
                    </a:p>
                    <a:p>
                      <a:endParaRPr kumimoji="1" lang="en-US" altLang="ja-JP" dirty="0">
                        <a:solidFill>
                          <a:schemeClr val="tx1"/>
                        </a:solidFill>
                      </a:endParaRPr>
                    </a:p>
                  </a:txBody>
                  <a:tcPr/>
                </a:tc>
                <a:extLst>
                  <a:ext uri="{0D108BD9-81ED-4DB2-BD59-A6C34878D82A}">
                    <a16:rowId xmlns:a16="http://schemas.microsoft.com/office/drawing/2014/main" val="10000"/>
                  </a:ext>
                </a:extLst>
              </a:tr>
              <a:tr h="629036">
                <a:tc>
                  <a:txBody>
                    <a:bodyPr/>
                    <a:lstStyle/>
                    <a:p>
                      <a:r>
                        <a:rPr kumimoji="1" lang="en-US" altLang="ja-JP" sz="2400" dirty="0"/>
                        <a:t>DDF</a:t>
                      </a:r>
                      <a:r>
                        <a:rPr kumimoji="1" lang="ja-JP" altLang="en-US" sz="2400" dirty="0"/>
                        <a:t>と同額　　　　　　</a:t>
                      </a:r>
                      <a:r>
                        <a:rPr kumimoji="1" lang="en-US" altLang="ja-JP" sz="2400" dirty="0"/>
                        <a:t>15,000</a:t>
                      </a:r>
                      <a:r>
                        <a:rPr kumimoji="1" lang="ja-JP" altLang="en-US" sz="2400" dirty="0"/>
                        <a:t>ドル</a:t>
                      </a:r>
                    </a:p>
                  </a:txBody>
                  <a:tcPr/>
                </a:tc>
                <a:extLst>
                  <a:ext uri="{0D108BD9-81ED-4DB2-BD59-A6C34878D82A}">
                    <a16:rowId xmlns:a16="http://schemas.microsoft.com/office/drawing/2014/main" val="10001"/>
                  </a:ext>
                </a:extLst>
              </a:tr>
            </a:tbl>
          </a:graphicData>
        </a:graphic>
      </p:graphicFrame>
      <p:sp>
        <p:nvSpPr>
          <p:cNvPr id="11" name="テキスト ボックス 10"/>
          <p:cNvSpPr txBox="1"/>
          <p:nvPr/>
        </p:nvSpPr>
        <p:spPr>
          <a:xfrm>
            <a:off x="6610310" y="1235477"/>
            <a:ext cx="2646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WF</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上乗せ額</a:t>
            </a:r>
          </a:p>
        </p:txBody>
      </p:sp>
      <p:graphicFrame>
        <p:nvGraphicFramePr>
          <p:cNvPr id="12" name="表 11"/>
          <p:cNvGraphicFramePr>
            <a:graphicFrameLocks noGrp="1"/>
          </p:cNvGraphicFramePr>
          <p:nvPr>
            <p:extLst/>
          </p:nvPr>
        </p:nvGraphicFramePr>
        <p:xfrm>
          <a:off x="2614245" y="4997064"/>
          <a:ext cx="6963509" cy="863940"/>
        </p:xfrm>
        <a:graphic>
          <a:graphicData uri="http://schemas.openxmlformats.org/drawingml/2006/table">
            <a:tbl>
              <a:tblPr firstRow="1" bandRow="1">
                <a:tableStyleId>{5C22544A-7EE6-4342-B048-85BDC9FD1C3A}</a:tableStyleId>
              </a:tblPr>
              <a:tblGrid>
                <a:gridCol w="6963509">
                  <a:extLst>
                    <a:ext uri="{9D8B030D-6E8A-4147-A177-3AD203B41FA5}">
                      <a16:colId xmlns:a16="http://schemas.microsoft.com/office/drawing/2014/main" val="20000"/>
                    </a:ext>
                  </a:extLst>
                </a:gridCol>
              </a:tblGrid>
              <a:tr h="863940">
                <a:tc>
                  <a:txBody>
                    <a:bodyPr/>
                    <a:lstStyle/>
                    <a:p>
                      <a:pPr algn="ctr"/>
                      <a:r>
                        <a:rPr kumimoji="1" lang="ja-JP" altLang="en-US" sz="2800" dirty="0">
                          <a:solidFill>
                            <a:srgbClr val="FF0000"/>
                          </a:solidFill>
                        </a:rPr>
                        <a:t>総額　　</a:t>
                      </a:r>
                      <a:r>
                        <a:rPr kumimoji="1" lang="en-US" altLang="ja-JP" sz="3200" dirty="0">
                          <a:solidFill>
                            <a:srgbClr val="FF0000"/>
                          </a:solidFill>
                        </a:rPr>
                        <a:t>36,000</a:t>
                      </a:r>
                      <a:r>
                        <a:rPr kumimoji="1" lang="ja-JP" altLang="en-US" sz="3200" dirty="0">
                          <a:solidFill>
                            <a:srgbClr val="FF0000"/>
                          </a:solidFill>
                        </a:rPr>
                        <a:t>ドル</a:t>
                      </a:r>
                      <a:r>
                        <a:rPr kumimoji="1" lang="ja-JP" altLang="en-US" sz="2800" dirty="0">
                          <a:solidFill>
                            <a:srgbClr val="FF0000"/>
                          </a:solidFill>
                        </a:rPr>
                        <a:t>のプロジェクト予算</a:t>
                      </a:r>
                    </a:p>
                  </a:txBody>
                  <a:tcPr anchor="ctr"/>
                </a:tc>
                <a:extLst>
                  <a:ext uri="{0D108BD9-81ED-4DB2-BD59-A6C34878D82A}">
                    <a16:rowId xmlns:a16="http://schemas.microsoft.com/office/drawing/2014/main" val="10000"/>
                  </a:ext>
                </a:extLst>
              </a:tr>
            </a:tbl>
          </a:graphicData>
        </a:graphic>
      </p:graphicFrame>
      <p:cxnSp>
        <p:nvCxnSpPr>
          <p:cNvPr id="20" name="直線コネクタ 19"/>
          <p:cNvCxnSpPr>
            <a:cxnSpLocks/>
          </p:cNvCxnSpPr>
          <p:nvPr/>
        </p:nvCxnSpPr>
        <p:spPr>
          <a:xfrm>
            <a:off x="5395779" y="2155075"/>
            <a:ext cx="453133" cy="0"/>
          </a:xfrm>
          <a:prstGeom prst="line">
            <a:avLst/>
          </a:prstGeom>
          <a:ln w="31750" cmpd="sng"/>
        </p:spPr>
        <p:style>
          <a:lnRef idx="1">
            <a:schemeClr val="accent1"/>
          </a:lnRef>
          <a:fillRef idx="0">
            <a:schemeClr val="accent1"/>
          </a:fillRef>
          <a:effectRef idx="0">
            <a:schemeClr val="accent1"/>
          </a:effectRef>
          <a:fontRef idx="minor">
            <a:schemeClr val="tx1"/>
          </a:fontRef>
        </p:style>
      </p:cxnSp>
      <p:cxnSp>
        <p:nvCxnSpPr>
          <p:cNvPr id="22" name="直線コネクタ 21"/>
          <p:cNvCxnSpPr>
            <a:cxnSpLocks/>
          </p:cNvCxnSpPr>
          <p:nvPr/>
        </p:nvCxnSpPr>
        <p:spPr>
          <a:xfrm>
            <a:off x="5827974" y="2155075"/>
            <a:ext cx="0" cy="105669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5827974" y="2702396"/>
            <a:ext cx="773724" cy="0"/>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8527247" y="4176240"/>
            <a:ext cx="0" cy="39940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685740" y="4563118"/>
            <a:ext cx="4841507" cy="445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cxnSpLocks/>
          </p:cNvCxnSpPr>
          <p:nvPr/>
        </p:nvCxnSpPr>
        <p:spPr>
          <a:xfrm>
            <a:off x="6096000" y="4575642"/>
            <a:ext cx="0" cy="4242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00A9AC2D-7BAB-4217-9C64-88AC031D245F}"/>
              </a:ext>
            </a:extLst>
          </p:cNvPr>
          <p:cNvSpPr txBox="1"/>
          <p:nvPr/>
        </p:nvSpPr>
        <p:spPr>
          <a:xfrm>
            <a:off x="1244598" y="2536319"/>
            <a:ext cx="47336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現金拠出額の５％をＴＲＦに加算送金する</a:t>
            </a:r>
          </a:p>
        </p:txBody>
      </p:sp>
      <p:sp>
        <p:nvSpPr>
          <p:cNvPr id="4" name="テキスト ボックス 3">
            <a:extLst>
              <a:ext uri="{FF2B5EF4-FFF2-40B4-BE49-F238E27FC236}">
                <a16:creationId xmlns:a16="http://schemas.microsoft.com/office/drawing/2014/main" id="{9A60E06F-FEC7-467D-BCE2-B70EC74D4F8D}"/>
              </a:ext>
            </a:extLst>
          </p:cNvPr>
          <p:cNvSpPr txBox="1"/>
          <p:nvPr/>
        </p:nvSpPr>
        <p:spPr>
          <a:xfrm>
            <a:off x="8353814" y="1281239"/>
            <a:ext cx="32822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最低</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15,000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ドル～最高</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200,000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ドル</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1" name="直線コネクタ 20">
            <a:extLst>
              <a:ext uri="{FF2B5EF4-FFF2-40B4-BE49-F238E27FC236}">
                <a16:creationId xmlns:a16="http://schemas.microsoft.com/office/drawing/2014/main" id="{7477EC74-89AE-4DC0-BB70-97A7F681386C}"/>
              </a:ext>
            </a:extLst>
          </p:cNvPr>
          <p:cNvCxnSpPr>
            <a:cxnSpLocks/>
          </p:cNvCxnSpPr>
          <p:nvPr/>
        </p:nvCxnSpPr>
        <p:spPr>
          <a:xfrm>
            <a:off x="5431558" y="3211767"/>
            <a:ext cx="419233" cy="0"/>
          </a:xfrm>
          <a:prstGeom prst="line">
            <a:avLst/>
          </a:prstGeom>
          <a:ln w="31750" cmpd="sng"/>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570174" y="5982390"/>
            <a:ext cx="11065851"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DDF</a:t>
            </a:r>
            <a:r>
              <a:rPr kumimoji="1" lang="ja-JP" altLang="en-US"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：地区財団活動資金 　 </a:t>
            </a:r>
            <a:r>
              <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WF</a:t>
            </a:r>
            <a:r>
              <a:rPr kumimoji="1" lang="ja-JP" altLang="en-US"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：国際財団活動資金   　</a:t>
            </a:r>
            <a:r>
              <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EREY</a:t>
            </a:r>
            <a:r>
              <a:rPr kumimoji="1" lang="ja-JP" altLang="en-US"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150</a:t>
            </a:r>
            <a:r>
              <a:rPr kumimoji="1" lang="ja-JP" altLang="en-US"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人を目標とした年次基金寄付</a:t>
            </a:r>
            <a:endPar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2" name="直線コネクタ 41">
            <a:extLst>
              <a:ext uri="{FF2B5EF4-FFF2-40B4-BE49-F238E27FC236}">
                <a16:creationId xmlns:a16="http://schemas.microsoft.com/office/drawing/2014/main" id="{966D4929-8E92-4431-B65B-944B7842B5C6}"/>
              </a:ext>
            </a:extLst>
          </p:cNvPr>
          <p:cNvCxnSpPr/>
          <p:nvPr/>
        </p:nvCxnSpPr>
        <p:spPr>
          <a:xfrm>
            <a:off x="3685740" y="4163716"/>
            <a:ext cx="0" cy="39940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D8030335-11C6-4607-83A1-440FA1695F88}"/>
              </a:ext>
            </a:extLst>
          </p:cNvPr>
          <p:cNvCxnSpPr>
            <a:cxnSpLocks/>
          </p:cNvCxnSpPr>
          <p:nvPr/>
        </p:nvCxnSpPr>
        <p:spPr>
          <a:xfrm>
            <a:off x="5431558" y="3861475"/>
            <a:ext cx="1178752" cy="0"/>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097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コンテンツ プレースホルダー 2"/>
          <p:cNvSpPr>
            <a:spLocks noGrp="1"/>
          </p:cNvSpPr>
          <p:nvPr>
            <p:ph idx="1"/>
          </p:nvPr>
        </p:nvSpPr>
        <p:spPr bwMode="auto">
          <a:xfrm>
            <a:off x="1154160" y="1218641"/>
            <a:ext cx="10701386" cy="511748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Tx/>
              <a:buNone/>
            </a:pPr>
            <a:r>
              <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１　グローバル補助金</a:t>
            </a:r>
            <a:r>
              <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(GG)</a:t>
            </a:r>
            <a:r>
              <a:rPr lang="ja-JP" altLang="en-US"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申請事業の立案</a:t>
            </a:r>
          </a:p>
          <a:p>
            <a:pPr>
              <a:buFontTx/>
              <a:buNone/>
            </a:pPr>
            <a:r>
              <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２　地区補助金小委員会に相談（</a:t>
            </a:r>
            <a:r>
              <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GG</a:t>
            </a:r>
            <a:r>
              <a:rPr lang="ja-JP" altLang="en-US"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事業提案書の提出）</a:t>
            </a:r>
          </a:p>
          <a:p>
            <a:pPr>
              <a:buFontTx/>
              <a:buNone/>
            </a:pPr>
            <a:r>
              <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３　協議⇒日本事務局に事前相談</a:t>
            </a:r>
            <a:endPar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buFontTx/>
              <a:buNone/>
            </a:pPr>
            <a:r>
              <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４　申請書の提出（オンライン）　　　</a:t>
            </a:r>
            <a:endPar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buFontTx/>
              <a:buNone/>
            </a:pPr>
            <a:r>
              <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５　</a:t>
            </a:r>
            <a:r>
              <a:rPr lang="ja-JP" altLang="en-US"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ロータリー財団</a:t>
            </a:r>
            <a:r>
              <a:rPr lang="en-US" altLang="ja-JP"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TRF)</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より質問</a:t>
            </a:r>
          </a:p>
          <a:p>
            <a:pPr>
              <a:buFontTx/>
              <a:buNone/>
            </a:pPr>
            <a:r>
              <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６　</a:t>
            </a:r>
            <a:r>
              <a:rPr lang="ja-JP" altLang="en-US"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ロータリー財団</a:t>
            </a:r>
            <a:r>
              <a:rPr lang="en-US" altLang="ja-JP"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(TRF)</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の承認</a:t>
            </a:r>
            <a:endPar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buFontTx/>
              <a:buNone/>
            </a:pPr>
            <a:r>
              <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７　クラブ拠出金の振込み　</a:t>
            </a:r>
            <a:endPar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buFontTx/>
              <a:buNone/>
            </a:pPr>
            <a:r>
              <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８　</a:t>
            </a:r>
            <a:r>
              <a:rPr lang="ja-JP" altLang="en-US"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ロータリー財団</a:t>
            </a:r>
            <a:r>
              <a:rPr lang="en-US" altLang="ja-JP"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(TRF)</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よりグローバル補助金</a:t>
            </a:r>
            <a:r>
              <a:rPr lang="en-US" altLang="ja-JP"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(GG)</a:t>
            </a:r>
            <a:r>
              <a:rPr lang="ja-JP" altLang="en-US" sz="2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送金</a:t>
            </a:r>
            <a:endParaRPr lang="ja-JP" altLang="en-US" sz="18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buFontTx/>
              <a:buNone/>
            </a:pPr>
            <a:r>
              <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９　事業実施　</a:t>
            </a:r>
            <a:endPar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buFontTx/>
              <a:buNone/>
            </a:pPr>
            <a:r>
              <a:rPr lang="en-US" altLang="ja-JP"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STEP10</a:t>
            </a:r>
            <a:r>
              <a:rPr lang="ja-JP" altLang="en-US" sz="28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中間報告・最終報告の提出</a:t>
            </a:r>
            <a:endParaRPr lang="ja-JP" altLang="en-US" sz="3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タイトル 1">
            <a:extLst>
              <a:ext uri="{FF2B5EF4-FFF2-40B4-BE49-F238E27FC236}">
                <a16:creationId xmlns:a16="http://schemas.microsoft.com/office/drawing/2014/main" id="{C2FB1219-602C-4DB8-AAE6-AAC3BD44F99B}"/>
              </a:ext>
            </a:extLst>
          </p:cNvPr>
          <p:cNvSpPr>
            <a:spLocks noGrp="1"/>
          </p:cNvSpPr>
          <p:nvPr>
            <p:ph type="title"/>
          </p:nvPr>
        </p:nvSpPr>
        <p:spPr>
          <a:xfrm>
            <a:off x="921198" y="264597"/>
            <a:ext cx="10515600" cy="777875"/>
          </a:xfrm>
        </p:spPr>
        <p:txBody>
          <a:bodyPr>
            <a:normAutofit/>
          </a:bodyPr>
          <a:lstStyle/>
          <a:p>
            <a:r>
              <a:rPr kumimoji="1" lang="ja-JP" altLang="en-US" sz="3200" dirty="0">
                <a:solidFill>
                  <a:srgbClr val="7030A0"/>
                </a:solidFill>
              </a:rPr>
              <a:t>➃グローバル補助金のステップ</a:t>
            </a:r>
          </a:p>
        </p:txBody>
      </p:sp>
      <p:sp>
        <p:nvSpPr>
          <p:cNvPr id="2" name="テキスト ボックス 1">
            <a:extLst>
              <a:ext uri="{FF2B5EF4-FFF2-40B4-BE49-F238E27FC236}">
                <a16:creationId xmlns:a16="http://schemas.microsoft.com/office/drawing/2014/main" id="{43983DF2-3E37-469C-A2F5-F277DFB1A3D6}"/>
              </a:ext>
            </a:extLst>
          </p:cNvPr>
          <p:cNvSpPr txBox="1"/>
          <p:nvPr/>
        </p:nvSpPr>
        <p:spPr>
          <a:xfrm>
            <a:off x="7619086" y="2528099"/>
            <a:ext cx="41009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※2018</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-2019</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年度以降「地域社会調査の結果フォーム」添付が必要</a:t>
            </a:r>
          </a:p>
        </p:txBody>
      </p:sp>
    </p:spTree>
    <p:extLst>
      <p:ext uri="{BB962C8B-B14F-4D97-AF65-F5344CB8AC3E}">
        <p14:creationId xmlns:p14="http://schemas.microsoft.com/office/powerpoint/2010/main" val="3562315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06ACD72-B9DC-4550-AF74-8ADE43473026}"/>
              </a:ext>
            </a:extLst>
          </p:cNvPr>
          <p:cNvSpPr/>
          <p:nvPr/>
        </p:nvSpPr>
        <p:spPr>
          <a:xfrm>
            <a:off x="278293" y="1454329"/>
            <a:ext cx="11661916" cy="5276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E13441D-0EB6-4880-93AE-F77BFA1017F5}"/>
              </a:ext>
            </a:extLst>
          </p:cNvPr>
          <p:cNvSpPr/>
          <p:nvPr/>
        </p:nvSpPr>
        <p:spPr>
          <a:xfrm>
            <a:off x="0" y="0"/>
            <a:ext cx="12192000" cy="1020417"/>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400783" y="160777"/>
            <a:ext cx="79665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en-US" altLang="ja-JP" sz="36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1</a:t>
            </a:r>
            <a:r>
              <a:rPr kumimoji="1" lang="ja-JP" altLang="en-US" sz="36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　国際ロータリーとロータリー財団</a:t>
            </a:r>
          </a:p>
        </p:txBody>
      </p:sp>
      <p:sp>
        <p:nvSpPr>
          <p:cNvPr id="10" name="テキスト ボックス 9">
            <a:extLst>
              <a:ext uri="{FF2B5EF4-FFF2-40B4-BE49-F238E27FC236}">
                <a16:creationId xmlns:a16="http://schemas.microsoft.com/office/drawing/2014/main" id="{03243603-A3B8-4DB0-9C7C-8B7588C7CEF4}"/>
              </a:ext>
            </a:extLst>
          </p:cNvPr>
          <p:cNvSpPr txBox="1"/>
          <p:nvPr/>
        </p:nvSpPr>
        <p:spPr>
          <a:xfrm>
            <a:off x="5525861" y="1444289"/>
            <a:ext cx="5458662" cy="447814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ロータリー財団は国際ロータリーに併設された財団法人で、理念的にも、実際的にも、一体の組織として機能しています。</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国際ロータリーは会員からの会費によって支えられ、ロータリー財団はロータリアンや篤志家からの尊いご寄付によって支えられています。</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a:extLst>
              <a:ext uri="{FF2B5EF4-FFF2-40B4-BE49-F238E27FC236}">
                <a16:creationId xmlns:a16="http://schemas.microsoft.com/office/drawing/2014/main" id="{4116DD79-AFD6-41B6-8123-4310E03A097F}"/>
              </a:ext>
            </a:extLst>
          </p:cNvPr>
          <p:cNvPicPr>
            <a:picLocks noChangeAspect="1"/>
          </p:cNvPicPr>
          <p:nvPr/>
        </p:nvPicPr>
        <p:blipFill rotWithShape="1">
          <a:blip r:embed="rId2">
            <a:extLst>
              <a:ext uri="{28A0092B-C50C-407E-A947-70E740481C1C}">
                <a14:useLocalDpi xmlns:a14="http://schemas.microsoft.com/office/drawing/2010/main" val="0"/>
              </a:ext>
            </a:extLst>
          </a:blip>
          <a:srcRect r="7549" b="4535"/>
          <a:stretch/>
        </p:blipFill>
        <p:spPr>
          <a:xfrm>
            <a:off x="819912" y="1717606"/>
            <a:ext cx="1796971" cy="2850402"/>
          </a:xfrm>
          <a:prstGeom prst="rect">
            <a:avLst/>
          </a:prstGeom>
        </p:spPr>
      </p:pic>
      <p:pic>
        <p:nvPicPr>
          <p:cNvPr id="9" name="図 8">
            <a:extLst>
              <a:ext uri="{FF2B5EF4-FFF2-40B4-BE49-F238E27FC236}">
                <a16:creationId xmlns:a16="http://schemas.microsoft.com/office/drawing/2014/main" id="{A22AFD75-3341-46CA-BDA0-3A44DA560AD7}"/>
              </a:ext>
            </a:extLst>
          </p:cNvPr>
          <p:cNvPicPr>
            <a:picLocks noChangeAspect="1"/>
          </p:cNvPicPr>
          <p:nvPr/>
        </p:nvPicPr>
        <p:blipFill rotWithShape="1">
          <a:blip r:embed="rId3">
            <a:extLst>
              <a:ext uri="{28A0092B-C50C-407E-A947-70E740481C1C}">
                <a14:useLocalDpi xmlns:a14="http://schemas.microsoft.com/office/drawing/2010/main" val="0"/>
              </a:ext>
            </a:extLst>
          </a:blip>
          <a:srcRect r="7840" b="1583"/>
          <a:stretch/>
        </p:blipFill>
        <p:spPr>
          <a:xfrm>
            <a:off x="3044810" y="1678091"/>
            <a:ext cx="1761651" cy="2889917"/>
          </a:xfrm>
          <a:prstGeom prst="rect">
            <a:avLst/>
          </a:prstGeom>
        </p:spPr>
      </p:pic>
      <p:sp>
        <p:nvSpPr>
          <p:cNvPr id="11" name="テキスト ボックス 10">
            <a:extLst>
              <a:ext uri="{FF2B5EF4-FFF2-40B4-BE49-F238E27FC236}">
                <a16:creationId xmlns:a16="http://schemas.microsoft.com/office/drawing/2014/main" id="{B480C320-0E6D-457D-8A0A-FF0796007C50}"/>
              </a:ext>
            </a:extLst>
          </p:cNvPr>
          <p:cNvSpPr txBox="1"/>
          <p:nvPr/>
        </p:nvSpPr>
        <p:spPr>
          <a:xfrm>
            <a:off x="642168" y="4706648"/>
            <a:ext cx="2140743" cy="43088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ロータリー創設者　</a:t>
            </a:r>
            <a:endPar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03C3902-3B6F-4BE5-A8E9-FD000576521B}"/>
              </a:ext>
            </a:extLst>
          </p:cNvPr>
          <p:cNvSpPr txBox="1"/>
          <p:nvPr/>
        </p:nvSpPr>
        <p:spPr>
          <a:xfrm>
            <a:off x="2699822" y="4683740"/>
            <a:ext cx="2563074" cy="43088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ロータリー財団の父　　　　</a:t>
            </a:r>
            <a:endPar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7C6FAF7C-B209-4C23-A4A9-FED4547CFA6A}"/>
              </a:ext>
            </a:extLst>
          </p:cNvPr>
          <p:cNvSpPr txBox="1"/>
          <p:nvPr/>
        </p:nvSpPr>
        <p:spPr>
          <a:xfrm>
            <a:off x="545616" y="5230358"/>
            <a:ext cx="2333845" cy="8002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ポールハリス</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1868~1947</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AD7EEF12-EACE-4D1A-9FE9-07B51B247359}"/>
              </a:ext>
            </a:extLst>
          </p:cNvPr>
          <p:cNvSpPr txBox="1"/>
          <p:nvPr/>
        </p:nvSpPr>
        <p:spPr>
          <a:xfrm>
            <a:off x="2920435" y="5230358"/>
            <a:ext cx="2121848" cy="8002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アーチ・クランフ</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1869~1951</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05650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bwMode="auto">
          <a:xfrm>
            <a:off x="1574266" y="1190704"/>
            <a:ext cx="9862532" cy="5106379"/>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25000" lnSpcReduction="20000"/>
          </a:bodyPr>
          <a:lstStyle/>
          <a:p>
            <a:pPr indent="-360000">
              <a:lnSpc>
                <a:spcPts val="3700"/>
              </a:lnSpc>
              <a:buFontTx/>
              <a:buNone/>
            </a:pPr>
            <a:r>
              <a:rPr lang="en-US" altLang="ja-JP"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①</a:t>
            </a:r>
            <a:r>
              <a:rPr lang="ja-JP" altLang="en-US"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　信頼できる相手地区・クラブと組む</a:t>
            </a:r>
            <a:endParaRPr lang="en-US" altLang="ja-JP"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indent="-360000">
              <a:lnSpc>
                <a:spcPts val="3700"/>
              </a:lnSpc>
              <a:buFontTx/>
              <a:buNone/>
            </a:pPr>
            <a:r>
              <a:rPr lang="ja-JP" altLang="en-US"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②　協力団体任せは注意</a:t>
            </a:r>
            <a:r>
              <a:rPr lang="ja-JP" altLang="en-US" sz="8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（第三提唱者に協力団体がある場合）</a:t>
            </a:r>
            <a:endParaRPr lang="en-US" altLang="ja-JP" sz="8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indent="-360000">
              <a:lnSpc>
                <a:spcPts val="3700"/>
              </a:lnSpc>
              <a:buFontTx/>
              <a:buNone/>
            </a:pPr>
            <a:r>
              <a:rPr lang="ja-JP" altLang="en-US"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③　事前視察は必要、中間、完了時に出向く事を折り込む</a:t>
            </a:r>
            <a:endParaRPr lang="en-US" altLang="ja-JP"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indent="-360000">
              <a:lnSpc>
                <a:spcPts val="3700"/>
              </a:lnSpc>
              <a:buFontTx/>
              <a:buNone/>
            </a:pPr>
            <a:endParaRPr lang="en-US" altLang="ja-JP" sz="8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indent="-360000">
              <a:lnSpc>
                <a:spcPts val="3700"/>
              </a:lnSpc>
              <a:buFontTx/>
              <a:buNone/>
            </a:pPr>
            <a:r>
              <a:rPr lang="ja-JP" altLang="en-US"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④　可能な限り現地調達だが、相手の手配任せは注意</a:t>
            </a:r>
            <a:endParaRPr lang="en-US" altLang="ja-JP"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indent="-360000">
              <a:lnSpc>
                <a:spcPts val="3700"/>
              </a:lnSpc>
              <a:buFontTx/>
              <a:buNone/>
            </a:pPr>
            <a:r>
              <a:rPr lang="ja-JP" altLang="en-US"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⑤　領収証</a:t>
            </a:r>
            <a:r>
              <a:rPr lang="ja-JP" altLang="en-US" sz="8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（翻訳）</a:t>
            </a:r>
            <a:r>
              <a:rPr lang="ja-JP" altLang="en-US"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、記録写真</a:t>
            </a:r>
            <a:r>
              <a:rPr lang="ja-JP" altLang="en-US" sz="8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（日時入り）</a:t>
            </a:r>
          </a:p>
          <a:p>
            <a:pPr indent="-360000">
              <a:lnSpc>
                <a:spcPts val="3700"/>
              </a:lnSpc>
              <a:buFontTx/>
              <a:buNone/>
            </a:pPr>
            <a:r>
              <a:rPr lang="ja-JP" altLang="en-US" sz="96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⑥　資金の流れ、使途が明確であること　後日証明できること</a:t>
            </a:r>
          </a:p>
          <a:p>
            <a:pPr indent="-360000">
              <a:lnSpc>
                <a:spcPts val="3700"/>
              </a:lnSpc>
              <a:buFontTx/>
              <a:buNone/>
            </a:pPr>
            <a:r>
              <a:rPr lang="ja-JP" altLang="en-US" sz="9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⑦　同じ相手と同じような事業を継続して取組む場合、注意</a:t>
            </a:r>
            <a:endParaRPr lang="ja-JP" altLang="en-US" sz="24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タイトル 1">
            <a:extLst>
              <a:ext uri="{FF2B5EF4-FFF2-40B4-BE49-F238E27FC236}">
                <a16:creationId xmlns:a16="http://schemas.microsoft.com/office/drawing/2014/main" id="{E6939352-860F-4348-AF37-D08E7EE612C6}"/>
              </a:ext>
            </a:extLst>
          </p:cNvPr>
          <p:cNvSpPr txBox="1">
            <a:spLocks/>
          </p:cNvSpPr>
          <p:nvPr/>
        </p:nvSpPr>
        <p:spPr>
          <a:xfrm>
            <a:off x="921198" y="477855"/>
            <a:ext cx="10515600"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Light" panose="020F0302020204030204"/>
                <a:ea typeface="ＭＳ Ｐゴシック" panose="020B0600070205080204" pitchFamily="50" charset="-128"/>
                <a:cs typeface="+mj-cs"/>
              </a:rPr>
              <a:t>⑤グローバル補助金申請の注意点</a:t>
            </a:r>
          </a:p>
        </p:txBody>
      </p:sp>
      <p:sp>
        <p:nvSpPr>
          <p:cNvPr id="2" name="正方形/長方形 1"/>
          <p:cNvSpPr/>
          <p:nvPr/>
        </p:nvSpPr>
        <p:spPr>
          <a:xfrm>
            <a:off x="2165797" y="2747478"/>
            <a:ext cx="9271001" cy="566822"/>
          </a:xfrm>
          <a:prstGeom prst="rect">
            <a:avLst/>
          </a:prstGeom>
        </p:spPr>
        <p:txBody>
          <a:bodyPr wrap="square">
            <a:spAutoFit/>
          </a:bodyPr>
          <a:lstStyle/>
          <a:p>
            <a:pPr marL="0" marR="0" lvl="0" indent="-360000" algn="l" defTabSz="914400" rtl="0" eaLnBrk="1" fontAlgn="auto" latinLnBrk="0" hangingPunct="1">
              <a:lnSpc>
                <a:spcPts val="37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すべて費用は、グローバル補助金</a:t>
            </a:r>
            <a:r>
              <a:rPr kumimoji="1" lang="en-US" altLang="ja-JP" sz="20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(GG)</a:t>
            </a:r>
            <a:r>
              <a:rPr kumimoji="1" lang="ja-JP" altLang="en-US" sz="2000" b="1" i="0" u="none" strike="noStrike" kern="1200" cap="none" spc="0" normalizeH="0" baseline="0" noProof="0" dirty="0" err="1">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だけ</a:t>
            </a:r>
            <a:r>
              <a:rPr kumimoji="1" lang="ja-JP" altLang="en-US" sz="20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では賄えないことを認識すること</a:t>
            </a:r>
          </a:p>
        </p:txBody>
      </p:sp>
    </p:spTree>
    <p:extLst>
      <p:ext uri="{BB962C8B-B14F-4D97-AF65-F5344CB8AC3E}">
        <p14:creationId xmlns:p14="http://schemas.microsoft.com/office/powerpoint/2010/main" val="823049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0768" y="316578"/>
            <a:ext cx="10515600" cy="711507"/>
          </a:xfrm>
        </p:spPr>
        <p:txBody>
          <a:bodyPr>
            <a:normAutofit/>
          </a:bodyPr>
          <a:lstStyle/>
          <a:p>
            <a:r>
              <a:rPr kumimoji="1" lang="ja-JP" altLang="en-US" sz="3600" b="1" dirty="0">
                <a:solidFill>
                  <a:srgbClr val="7030A0"/>
                </a:solidFill>
              </a:rPr>
              <a:t>⑥</a:t>
            </a:r>
            <a:r>
              <a:rPr kumimoji="1" lang="en-US" altLang="ja-JP" sz="3600" b="1" dirty="0">
                <a:solidFill>
                  <a:srgbClr val="7030A0"/>
                </a:solidFill>
              </a:rPr>
              <a:t>2630</a:t>
            </a:r>
            <a:r>
              <a:rPr kumimoji="1" lang="ja-JP" altLang="en-US" sz="3600" b="1" dirty="0">
                <a:solidFill>
                  <a:srgbClr val="7030A0"/>
                </a:solidFill>
              </a:rPr>
              <a:t>地区のグローバル補助金利用例　</a:t>
            </a:r>
            <a:r>
              <a:rPr kumimoji="1" lang="en-US" altLang="ja-JP" sz="3600" b="1" dirty="0">
                <a:solidFill>
                  <a:srgbClr val="7030A0"/>
                </a:solidFill>
              </a:rPr>
              <a:t>1/3</a:t>
            </a:r>
            <a:endParaRPr kumimoji="1" lang="ja-JP" altLang="en-US" sz="3600" b="1" dirty="0">
              <a:solidFill>
                <a:srgbClr val="7030A0"/>
              </a:solidFill>
            </a:endParaRPr>
          </a:p>
        </p:txBody>
      </p:sp>
      <p:sp>
        <p:nvSpPr>
          <p:cNvPr id="3" name="コンテンツ プレースホルダー 2"/>
          <p:cNvSpPr>
            <a:spLocks noGrp="1"/>
          </p:cNvSpPr>
          <p:nvPr>
            <p:ph idx="1"/>
          </p:nvPr>
        </p:nvSpPr>
        <p:spPr>
          <a:xfrm>
            <a:off x="1517548" y="1419225"/>
            <a:ext cx="9978820" cy="5276850"/>
          </a:xfrm>
        </p:spPr>
        <p:txBody>
          <a:bodyPr>
            <a:normAutofit lnSpcReduction="10000"/>
          </a:bodyPr>
          <a:lstStyle/>
          <a:p>
            <a:pPr marL="514350" indent="-514350">
              <a:buFont typeface="+mj-lt"/>
              <a:buAutoNum type="arabicPeriod"/>
            </a:pPr>
            <a:r>
              <a:rPr lang="ja-JP" altLang="en-US" dirty="0"/>
              <a:t>中津川ＲＣ・中津川センター</a:t>
            </a:r>
            <a:r>
              <a:rPr lang="en-US" altLang="ja-JP" dirty="0"/>
              <a:t>RC</a:t>
            </a:r>
            <a:r>
              <a:rPr lang="ja-JP" altLang="en-US" dirty="0"/>
              <a:t>（他地区外</a:t>
            </a:r>
            <a:r>
              <a:rPr lang="en-US" altLang="ja-JP" dirty="0"/>
              <a:t>2</a:t>
            </a:r>
            <a:r>
              <a:rPr lang="ja-JP" altLang="en-US" dirty="0"/>
              <a:t>クラブ）</a:t>
            </a:r>
            <a:endParaRPr lang="en-US" altLang="ja-JP" dirty="0"/>
          </a:p>
          <a:p>
            <a:pPr marL="0" indent="0">
              <a:buNone/>
            </a:pPr>
            <a:r>
              <a:rPr lang="ja-JP" altLang="en-US" dirty="0"/>
              <a:t>　　「生きろ！！子供達」</a:t>
            </a:r>
            <a:endParaRPr lang="en-US" altLang="ja-JP" dirty="0"/>
          </a:p>
          <a:p>
            <a:pPr marL="0" indent="0">
              <a:buNone/>
            </a:pPr>
            <a:r>
              <a:rPr lang="ja-JP" altLang="en-US" dirty="0"/>
              <a:t>　　実施国　ブラジル　　総額</a:t>
            </a:r>
            <a:r>
              <a:rPr lang="en-US" altLang="ja-JP" dirty="0"/>
              <a:t>162,061</a:t>
            </a:r>
            <a:r>
              <a:rPr lang="ja-JP" altLang="en-US" dirty="0"/>
              <a:t>ドル（約</a:t>
            </a:r>
            <a:r>
              <a:rPr lang="en-US" altLang="ja-JP" dirty="0"/>
              <a:t>1780</a:t>
            </a:r>
            <a:r>
              <a:rPr lang="ja-JP" altLang="en-US" dirty="0"/>
              <a:t>万円）</a:t>
            </a:r>
          </a:p>
          <a:p>
            <a:pPr marL="0" indent="0">
              <a:buNone/>
            </a:pPr>
            <a:endParaRPr lang="ja-JP" altLang="en-US" sz="1700" dirty="0"/>
          </a:p>
          <a:p>
            <a:pPr marL="514350" indent="-514350">
              <a:buFont typeface="+mj-lt"/>
              <a:buAutoNum type="arabicPeriod" startAt="2"/>
            </a:pPr>
            <a:r>
              <a:rPr kumimoji="1" lang="ja-JP" altLang="en-US" dirty="0"/>
              <a:t>鳥羽ＲＣ（他地区外５クラブ）</a:t>
            </a:r>
            <a:endParaRPr kumimoji="1" lang="en-US" altLang="ja-JP" dirty="0"/>
          </a:p>
          <a:p>
            <a:pPr marL="0" indent="0">
              <a:buNone/>
            </a:pPr>
            <a:r>
              <a:rPr lang="ja-JP" altLang="en-US" dirty="0"/>
              <a:t>　　「Ｂ型Ｃ型肝炎患者への定期健診継続的な事後検診と治療」</a:t>
            </a:r>
            <a:endParaRPr lang="en-US" altLang="ja-JP" dirty="0"/>
          </a:p>
          <a:p>
            <a:pPr marL="0" indent="0">
              <a:buNone/>
            </a:pPr>
            <a:r>
              <a:rPr lang="ja-JP" altLang="en-US" dirty="0"/>
              <a:t>　　実施国　台湾　　総額</a:t>
            </a:r>
            <a:r>
              <a:rPr lang="en-US" altLang="ja-JP" dirty="0"/>
              <a:t>64,000</a:t>
            </a:r>
            <a:r>
              <a:rPr lang="ja-JP" altLang="en-US" dirty="0"/>
              <a:t>ドル（約</a:t>
            </a:r>
            <a:r>
              <a:rPr lang="en-US" altLang="ja-JP" dirty="0"/>
              <a:t>700</a:t>
            </a:r>
            <a:r>
              <a:rPr lang="ja-JP" altLang="en-US" dirty="0"/>
              <a:t>万円）</a:t>
            </a:r>
          </a:p>
          <a:p>
            <a:pPr marL="0" indent="0">
              <a:buNone/>
            </a:pPr>
            <a:endParaRPr lang="en-US" altLang="ja-JP" sz="1700" dirty="0"/>
          </a:p>
          <a:p>
            <a:pPr marL="514350" indent="-514350">
              <a:buFont typeface="+mj-lt"/>
              <a:buAutoNum type="arabicPeriod" startAt="3"/>
            </a:pPr>
            <a:r>
              <a:rPr lang="en-US" altLang="ja-JP" dirty="0"/>
              <a:t>2630</a:t>
            </a:r>
            <a:r>
              <a:rPr lang="ja-JP" altLang="en-US" dirty="0"/>
              <a:t>地区国際奉仕部門（他地区内</a:t>
            </a:r>
            <a:r>
              <a:rPr lang="en-US" altLang="ja-JP" dirty="0"/>
              <a:t>3</a:t>
            </a:r>
            <a:r>
              <a:rPr lang="ja-JP" altLang="en-US" dirty="0"/>
              <a:t>クラブ）</a:t>
            </a:r>
            <a:endParaRPr lang="en-US" altLang="ja-JP" dirty="0"/>
          </a:p>
          <a:p>
            <a:pPr marL="0" indent="0">
              <a:buNone/>
            </a:pPr>
            <a:r>
              <a:rPr lang="ja-JP" altLang="en-US" dirty="0"/>
              <a:t>　　「クリーンウォーター　浄水器の提供」　</a:t>
            </a:r>
            <a:endParaRPr lang="en-US" altLang="ja-JP" dirty="0"/>
          </a:p>
          <a:p>
            <a:pPr marL="0" indent="0">
              <a:buNone/>
            </a:pPr>
            <a:r>
              <a:rPr lang="ja-JP" altLang="en-US" dirty="0"/>
              <a:t>　　実施国　　タイ　　総額</a:t>
            </a:r>
            <a:r>
              <a:rPr lang="en-US" altLang="ja-JP" dirty="0"/>
              <a:t>30,500</a:t>
            </a:r>
            <a:r>
              <a:rPr lang="ja-JP" altLang="en-US" dirty="0"/>
              <a:t>ドル（約</a:t>
            </a:r>
            <a:r>
              <a:rPr lang="en-US" altLang="ja-JP" dirty="0"/>
              <a:t>340</a:t>
            </a:r>
            <a:r>
              <a:rPr lang="ja-JP" altLang="en-US" dirty="0"/>
              <a:t>万円</a:t>
            </a:r>
            <a:endParaRPr lang="en-US" altLang="ja-JP" dirty="0">
              <a:latin typeface="+mn-ea"/>
            </a:endParaRPr>
          </a:p>
        </p:txBody>
      </p:sp>
    </p:spTree>
    <p:extLst>
      <p:ext uri="{BB962C8B-B14F-4D97-AF65-F5344CB8AC3E}">
        <p14:creationId xmlns:p14="http://schemas.microsoft.com/office/powerpoint/2010/main" val="344410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40EB464-A659-4EC1-845D-B92D1D28D454}"/>
              </a:ext>
            </a:extLst>
          </p:cNvPr>
          <p:cNvSpPr>
            <a:spLocks noGrp="1"/>
          </p:cNvSpPr>
          <p:nvPr>
            <p:ph idx="1"/>
          </p:nvPr>
        </p:nvSpPr>
        <p:spPr>
          <a:xfrm>
            <a:off x="838200" y="1600200"/>
            <a:ext cx="10515600" cy="4576763"/>
          </a:xfrm>
        </p:spPr>
        <p:txBody>
          <a:bodyPr/>
          <a:lstStyle/>
          <a:p>
            <a:pPr marL="514350" indent="-514350">
              <a:buFont typeface="+mj-lt"/>
              <a:buAutoNum type="arabicPeriod" startAt="4"/>
            </a:pPr>
            <a:r>
              <a:rPr lang="ja-JP" altLang="en-US" dirty="0"/>
              <a:t>多治見リバーサイドＲＣ、美濃加茂ＲＣ、鈴鹿ベイＲＣ</a:t>
            </a:r>
          </a:p>
          <a:p>
            <a:pPr marL="0" indent="0">
              <a:buNone/>
            </a:pPr>
            <a:r>
              <a:rPr lang="ja-JP" altLang="en-US" dirty="0"/>
              <a:t>　　国際奉仕小委員会</a:t>
            </a:r>
          </a:p>
          <a:p>
            <a:pPr marL="0" indent="0">
              <a:buNone/>
            </a:pPr>
            <a:r>
              <a:rPr lang="ja-JP" altLang="en-US" dirty="0"/>
              <a:t>　　　「基本的教育と識字率向上プロジェクト」</a:t>
            </a:r>
          </a:p>
          <a:p>
            <a:pPr marL="0" indent="0">
              <a:buNone/>
            </a:pPr>
            <a:r>
              <a:rPr lang="ja-JP" altLang="en-US" dirty="0"/>
              <a:t>　　　　実施国　タイ国　　総額　</a:t>
            </a:r>
            <a:r>
              <a:rPr lang="en-US" altLang="ja-JP" dirty="0"/>
              <a:t>86,516</a:t>
            </a:r>
            <a:r>
              <a:rPr lang="ja-JP" altLang="en-US" dirty="0"/>
              <a:t>ドル</a:t>
            </a:r>
            <a:r>
              <a:rPr lang="en-US" altLang="ja-JP" dirty="0"/>
              <a:t>(</a:t>
            </a:r>
            <a:r>
              <a:rPr lang="ja-JP" altLang="en-US" dirty="0"/>
              <a:t>約</a:t>
            </a:r>
            <a:r>
              <a:rPr lang="en-US" altLang="ja-JP" dirty="0"/>
              <a:t>960</a:t>
            </a:r>
            <a:r>
              <a:rPr lang="ja-JP" altLang="en-US" dirty="0"/>
              <a:t>万円</a:t>
            </a:r>
            <a:r>
              <a:rPr lang="en-US" altLang="ja-JP" dirty="0"/>
              <a:t>)</a:t>
            </a:r>
            <a:endParaRPr lang="ja-JP" altLang="en-US" dirty="0"/>
          </a:p>
          <a:p>
            <a:pPr marL="0" indent="0">
              <a:buNone/>
            </a:pPr>
            <a:endParaRPr lang="ja-JP" altLang="en-US" dirty="0"/>
          </a:p>
          <a:p>
            <a:pPr marL="0" indent="0">
              <a:buNone/>
            </a:pPr>
            <a:r>
              <a:rPr lang="en-US" altLang="ja-JP" dirty="0"/>
              <a:t>5.  </a:t>
            </a:r>
            <a:r>
              <a:rPr lang="ja-JP" altLang="en-US" dirty="0"/>
              <a:t>その他クラブ現金拠出参加</a:t>
            </a:r>
          </a:p>
          <a:p>
            <a:pPr marL="1428750" lvl="2" indent="-514350">
              <a:buFont typeface="+mj-ea"/>
              <a:buAutoNum type="circleNumDbPlain"/>
            </a:pPr>
            <a:r>
              <a:rPr lang="ja-JP" altLang="en-US" dirty="0">
                <a:latin typeface="+mn-ea"/>
              </a:rPr>
              <a:t>松阪東</a:t>
            </a:r>
            <a:r>
              <a:rPr lang="en-US" altLang="ja-JP" dirty="0">
                <a:latin typeface="+mn-ea"/>
              </a:rPr>
              <a:t>RC</a:t>
            </a:r>
            <a:r>
              <a:rPr lang="ja-JP" altLang="en-US" dirty="0">
                <a:latin typeface="+mn-ea"/>
              </a:rPr>
              <a:t>　 　「</a:t>
            </a:r>
            <a:r>
              <a:rPr lang="en-US" altLang="ja-JP" dirty="0">
                <a:latin typeface="+mn-ea"/>
              </a:rPr>
              <a:t>AED</a:t>
            </a:r>
            <a:r>
              <a:rPr lang="ja-JP" altLang="en-US" dirty="0">
                <a:latin typeface="+mn-ea"/>
              </a:rPr>
              <a:t>寄贈事業（台湾）」</a:t>
            </a:r>
            <a:endParaRPr lang="en-US" altLang="ja-JP" dirty="0">
              <a:latin typeface="+mn-ea"/>
            </a:endParaRPr>
          </a:p>
          <a:p>
            <a:pPr marL="1428750" lvl="2" indent="-514350">
              <a:buFont typeface="+mj-ea"/>
              <a:buAutoNum type="circleNumDbPlain"/>
            </a:pPr>
            <a:r>
              <a:rPr lang="ja-JP" altLang="en-US" dirty="0">
                <a:latin typeface="+mn-ea"/>
              </a:rPr>
              <a:t>岐阜南ＲＣ　　「セデック族の慢性疾患予防と治療支援」</a:t>
            </a:r>
            <a:endParaRPr lang="en-US" altLang="ja-JP" dirty="0">
              <a:latin typeface="+mn-ea"/>
            </a:endParaRPr>
          </a:p>
          <a:p>
            <a:pPr marL="1428750" lvl="2" indent="-514350">
              <a:buFont typeface="+mj-ea"/>
              <a:buAutoNum type="circleNumDbPlain"/>
            </a:pPr>
            <a:r>
              <a:rPr lang="ja-JP" altLang="en-US" dirty="0">
                <a:latin typeface="+mn-ea"/>
              </a:rPr>
              <a:t>伊勢</a:t>
            </a:r>
            <a:r>
              <a:rPr lang="en-US" altLang="ja-JP" dirty="0">
                <a:latin typeface="+mn-ea"/>
              </a:rPr>
              <a:t>RC</a:t>
            </a:r>
            <a:r>
              <a:rPr lang="ja-JP" altLang="en-US" dirty="0">
                <a:latin typeface="+mn-ea"/>
              </a:rPr>
              <a:t>　　　　「基隆市立病院の呼吸器ケアセンターの設備改善（台湾）」</a:t>
            </a:r>
            <a:endParaRPr kumimoji="1" lang="ja-JP" altLang="en-US" dirty="0"/>
          </a:p>
        </p:txBody>
      </p:sp>
      <p:sp>
        <p:nvSpPr>
          <p:cNvPr id="4" name="タイトル 1">
            <a:extLst>
              <a:ext uri="{FF2B5EF4-FFF2-40B4-BE49-F238E27FC236}">
                <a16:creationId xmlns:a16="http://schemas.microsoft.com/office/drawing/2014/main" id="{EDC93FC4-D78C-45F1-B126-99741E6584B8}"/>
              </a:ext>
            </a:extLst>
          </p:cNvPr>
          <p:cNvSpPr>
            <a:spLocks noGrp="1"/>
          </p:cNvSpPr>
          <p:nvPr>
            <p:ph type="title"/>
          </p:nvPr>
        </p:nvSpPr>
        <p:spPr>
          <a:xfrm>
            <a:off x="838200" y="365125"/>
            <a:ext cx="10515600" cy="1073150"/>
          </a:xfrm>
        </p:spPr>
        <p:txBody>
          <a:bodyPr>
            <a:normAutofit/>
          </a:bodyPr>
          <a:lstStyle/>
          <a:p>
            <a:r>
              <a:rPr kumimoji="1" lang="ja-JP" altLang="en-US" sz="3600" b="1" dirty="0">
                <a:solidFill>
                  <a:srgbClr val="7030A0"/>
                </a:solidFill>
              </a:rPr>
              <a:t>⑥</a:t>
            </a:r>
            <a:r>
              <a:rPr kumimoji="1" lang="en-US" altLang="ja-JP" sz="3600" b="1" dirty="0">
                <a:solidFill>
                  <a:srgbClr val="7030A0"/>
                </a:solidFill>
              </a:rPr>
              <a:t>2630</a:t>
            </a:r>
            <a:r>
              <a:rPr kumimoji="1" lang="ja-JP" altLang="en-US" sz="3600" b="1" dirty="0">
                <a:solidFill>
                  <a:srgbClr val="7030A0"/>
                </a:solidFill>
              </a:rPr>
              <a:t>地区のグローバル補助金利用例　</a:t>
            </a:r>
            <a:r>
              <a:rPr kumimoji="1" lang="en-US" altLang="ja-JP" sz="3600" b="1" dirty="0">
                <a:solidFill>
                  <a:srgbClr val="7030A0"/>
                </a:solidFill>
              </a:rPr>
              <a:t>2/3</a:t>
            </a:r>
            <a:endParaRPr kumimoji="1" lang="ja-JP" altLang="en-US" sz="3600" b="1" dirty="0">
              <a:solidFill>
                <a:srgbClr val="7030A0"/>
              </a:solidFill>
            </a:endParaRPr>
          </a:p>
        </p:txBody>
      </p:sp>
    </p:spTree>
    <p:extLst>
      <p:ext uri="{BB962C8B-B14F-4D97-AF65-F5344CB8AC3E}">
        <p14:creationId xmlns:p14="http://schemas.microsoft.com/office/powerpoint/2010/main" val="3991174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A490B9B-5FDD-4273-96D8-09C20B17F462}"/>
              </a:ext>
            </a:extLst>
          </p:cNvPr>
          <p:cNvSpPr txBox="1">
            <a:spLocks/>
          </p:cNvSpPr>
          <p:nvPr/>
        </p:nvSpPr>
        <p:spPr>
          <a:xfrm>
            <a:off x="865760" y="447990"/>
            <a:ext cx="10515600" cy="7115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7030A0"/>
                </a:solidFill>
                <a:effectLst/>
                <a:uLnTx/>
                <a:uFillTx/>
                <a:latin typeface="Calibri Light" panose="020F0302020204030204"/>
                <a:ea typeface="ＭＳ Ｐゴシック" panose="020B0600070205080204" pitchFamily="50" charset="-128"/>
                <a:cs typeface="+mj-cs"/>
              </a:rPr>
              <a:t>⑥</a:t>
            </a:r>
            <a:r>
              <a:rPr kumimoji="1" lang="en-US" altLang="ja-JP" sz="3600" b="1" i="0" u="none" strike="noStrike" kern="1200" cap="none" spc="0" normalizeH="0" baseline="0" noProof="0" dirty="0">
                <a:ln>
                  <a:noFill/>
                </a:ln>
                <a:solidFill>
                  <a:srgbClr val="7030A0"/>
                </a:solidFill>
                <a:effectLst/>
                <a:uLnTx/>
                <a:uFillTx/>
                <a:latin typeface="Calibri Light" panose="020F0302020204030204"/>
                <a:ea typeface="ＭＳ Ｐゴシック" panose="020B0600070205080204" pitchFamily="50" charset="-128"/>
                <a:cs typeface="+mj-cs"/>
              </a:rPr>
              <a:t>2630</a:t>
            </a:r>
            <a:r>
              <a:rPr kumimoji="1" lang="ja-JP" altLang="en-US" sz="3600" b="1" i="0" u="none" strike="noStrike" kern="1200" cap="none" spc="0" normalizeH="0" baseline="0" noProof="0" dirty="0">
                <a:ln>
                  <a:noFill/>
                </a:ln>
                <a:solidFill>
                  <a:srgbClr val="7030A0"/>
                </a:solidFill>
                <a:effectLst/>
                <a:uLnTx/>
                <a:uFillTx/>
                <a:latin typeface="Calibri Light" panose="020F0302020204030204"/>
                <a:ea typeface="ＭＳ Ｐゴシック" panose="020B0600070205080204" pitchFamily="50" charset="-128"/>
                <a:cs typeface="+mj-cs"/>
              </a:rPr>
              <a:t>地区のグローバル補助金利用例　</a:t>
            </a:r>
            <a:r>
              <a:rPr kumimoji="1" lang="en-US" altLang="ja-JP" sz="3600" b="1" i="0" u="none" strike="noStrike" kern="1200" cap="none" spc="0" normalizeH="0" baseline="0" noProof="0" dirty="0">
                <a:ln>
                  <a:noFill/>
                </a:ln>
                <a:solidFill>
                  <a:srgbClr val="7030A0"/>
                </a:solidFill>
                <a:effectLst/>
                <a:uLnTx/>
                <a:uFillTx/>
                <a:latin typeface="Calibri Light" panose="020F0302020204030204"/>
                <a:ea typeface="ＭＳ Ｐゴシック" panose="020B0600070205080204" pitchFamily="50" charset="-128"/>
                <a:cs typeface="+mj-cs"/>
              </a:rPr>
              <a:t>3/3</a:t>
            </a:r>
            <a:endParaRPr kumimoji="1" lang="ja-JP" altLang="en-US" sz="3600" b="1" i="0" u="none" strike="noStrike" kern="1200" cap="none" spc="0" normalizeH="0" baseline="0" noProof="0" dirty="0">
              <a:ln>
                <a:noFill/>
              </a:ln>
              <a:solidFill>
                <a:srgbClr val="7030A0"/>
              </a:solidFill>
              <a:effectLst/>
              <a:uLnTx/>
              <a:uFillTx/>
              <a:latin typeface="Calibri Light" panose="020F0302020204030204"/>
              <a:ea typeface="ＭＳ Ｐゴシック" panose="020B0600070205080204" pitchFamily="50" charset="-128"/>
              <a:cs typeface="+mj-cs"/>
            </a:endParaRPr>
          </a:p>
        </p:txBody>
      </p:sp>
      <p:sp>
        <p:nvSpPr>
          <p:cNvPr id="9" name="テキスト ボックス 8">
            <a:extLst>
              <a:ext uri="{FF2B5EF4-FFF2-40B4-BE49-F238E27FC236}">
                <a16:creationId xmlns:a16="http://schemas.microsoft.com/office/drawing/2014/main" id="{3422F3EA-62C7-4BDA-A554-922B8E530D4F}"/>
              </a:ext>
            </a:extLst>
          </p:cNvPr>
          <p:cNvSpPr txBox="1"/>
          <p:nvPr/>
        </p:nvSpPr>
        <p:spPr>
          <a:xfrm>
            <a:off x="2752908" y="1247436"/>
            <a:ext cx="9285294"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≪申請クラブ≫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多治見リバーサイドＲＣ、美濃加茂ＲＣ、鈴鹿ベイＲＣ、国際奉仕小委員会</a:t>
            </a:r>
            <a:endPar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≪プロジェクト名≫　</a:t>
            </a:r>
            <a:endPar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タイの地方の学校</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88</a:t>
            </a: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校に識字図書等の教材支援事業、及び指導する教員指導プログラム事業</a:t>
            </a:r>
            <a:endPar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ja-JP"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基本的教育と識字率向上プロジェクト</a:t>
            </a:r>
            <a:r>
              <a:rPr kumimoji="1" lang="ja-JP" altLang="ja-JP"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≪プロジェクト実施地≫　</a:t>
            </a: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タイ国</a:t>
            </a:r>
            <a:endPar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≪実施</a:t>
            </a: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a:t>
            </a: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2018</a:t>
            </a: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a:t>
            </a: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2019</a:t>
            </a: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a:t>
            </a:r>
            <a:endPar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0" name="テキスト ボックス 9">
            <a:extLst>
              <a:ext uri="{FF2B5EF4-FFF2-40B4-BE49-F238E27FC236}">
                <a16:creationId xmlns:a16="http://schemas.microsoft.com/office/drawing/2014/main" id="{11893AF5-3EBB-4970-A358-A6E36C96DF2F}"/>
              </a:ext>
            </a:extLst>
          </p:cNvPr>
          <p:cNvSpPr txBox="1"/>
          <p:nvPr/>
        </p:nvSpPr>
        <p:spPr>
          <a:xfrm>
            <a:off x="1227581" y="5685798"/>
            <a:ext cx="108106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≪予算総額≫現金拠出</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32,557</a:t>
            </a: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ドル、</a:t>
            </a: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地区財団活動資金</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ＤＤＦ</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)18,840</a:t>
            </a: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ドル、</a:t>
            </a:r>
            <a:endPar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グローバル補助金</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ＧＧ</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)35,119</a:t>
            </a: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ドル、総額</a:t>
            </a:r>
            <a:r>
              <a:rPr kumimoji="1" lang="en-US"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86,516</a:t>
            </a:r>
            <a:r>
              <a:rPr kumimoji="1" lang="ja-JP" altLang="ja-JP" sz="24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ドル</a:t>
            </a:r>
            <a:endParaRPr kumimoji="1" lang="ja-JP" altLang="ja-JP" sz="1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7" name="図 6">
            <a:extLst>
              <a:ext uri="{FF2B5EF4-FFF2-40B4-BE49-F238E27FC236}">
                <a16:creationId xmlns:a16="http://schemas.microsoft.com/office/drawing/2014/main" id="{37FD60B5-648A-4948-96A3-FDB82F2D63C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893" y="1247436"/>
            <a:ext cx="2437765" cy="1828800"/>
          </a:xfrm>
          <a:prstGeom prst="rect">
            <a:avLst/>
          </a:prstGeom>
          <a:noFill/>
          <a:ln>
            <a:noFill/>
          </a:ln>
        </p:spPr>
      </p:pic>
      <p:pic>
        <p:nvPicPr>
          <p:cNvPr id="11" name="図 10">
            <a:extLst>
              <a:ext uri="{FF2B5EF4-FFF2-40B4-BE49-F238E27FC236}">
                <a16:creationId xmlns:a16="http://schemas.microsoft.com/office/drawing/2014/main" id="{59F081E6-728F-4C67-B37B-945FCD612C3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93" y="3298059"/>
            <a:ext cx="2437764" cy="2083565"/>
          </a:xfrm>
          <a:prstGeom prst="rect">
            <a:avLst/>
          </a:prstGeom>
          <a:noFill/>
          <a:ln>
            <a:noFill/>
          </a:ln>
        </p:spPr>
      </p:pic>
    </p:spTree>
    <p:extLst>
      <p:ext uri="{BB962C8B-B14F-4D97-AF65-F5344CB8AC3E}">
        <p14:creationId xmlns:p14="http://schemas.microsoft.com/office/powerpoint/2010/main" val="1250037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240155" y="2146853"/>
            <a:ext cx="10515600" cy="803584"/>
          </a:xfrm>
        </p:spPr>
        <p:txBody>
          <a:bodyPr>
            <a:normAutofit/>
          </a:bodyPr>
          <a:lstStyle/>
          <a:p>
            <a:r>
              <a:rPr kumimoji="1" lang="ja-JP" altLang="en-US" sz="3200" b="1" dirty="0">
                <a:solidFill>
                  <a:srgbClr val="7030A0"/>
                </a:solidFill>
                <a:latin typeface="+mn-lt"/>
              </a:rPr>
              <a:t>①　</a:t>
            </a:r>
            <a:r>
              <a:rPr kumimoji="1" lang="ja-JP" altLang="en-US" sz="3200" b="1" dirty="0">
                <a:solidFill>
                  <a:srgbClr val="7030A0"/>
                </a:solidFill>
                <a:latin typeface="+mn-lt"/>
                <a:cs typeface="Calibri" panose="020F0502020204030204" pitchFamily="34" charset="0"/>
              </a:rPr>
              <a:t>グローバル</a:t>
            </a:r>
            <a:r>
              <a:rPr kumimoji="1" lang="ja-JP" altLang="en-US" sz="3200" b="1" dirty="0">
                <a:solidFill>
                  <a:srgbClr val="7030A0"/>
                </a:solidFill>
                <a:latin typeface="+mn-lt"/>
              </a:rPr>
              <a:t>補助金奨学生　</a:t>
            </a:r>
          </a:p>
        </p:txBody>
      </p:sp>
      <p:sp>
        <p:nvSpPr>
          <p:cNvPr id="2" name="角丸四角形 1"/>
          <p:cNvSpPr/>
          <p:nvPr/>
        </p:nvSpPr>
        <p:spPr>
          <a:xfrm>
            <a:off x="854695" y="894445"/>
            <a:ext cx="9629775" cy="735846"/>
          </a:xfrm>
          <a:prstGeom prst="roundRect">
            <a:avLst/>
          </a:prstGeom>
          <a:solidFill>
            <a:srgbClr val="8EFC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４、二つの奨学金制度と学友について</a:t>
            </a:r>
          </a:p>
        </p:txBody>
      </p:sp>
      <p:sp>
        <p:nvSpPr>
          <p:cNvPr id="7" name="タイトル 3">
            <a:extLst>
              <a:ext uri="{FF2B5EF4-FFF2-40B4-BE49-F238E27FC236}">
                <a16:creationId xmlns:a16="http://schemas.microsoft.com/office/drawing/2014/main" id="{92634F67-28AC-45B4-9CC5-D473CD4238E8}"/>
              </a:ext>
            </a:extLst>
          </p:cNvPr>
          <p:cNvSpPr txBox="1">
            <a:spLocks/>
          </p:cNvSpPr>
          <p:nvPr/>
        </p:nvSpPr>
        <p:spPr>
          <a:xfrm>
            <a:off x="1240155" y="2950436"/>
            <a:ext cx="10515600" cy="8073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j-cs"/>
              </a:rPr>
              <a:t>②　地区補助金奨学生</a:t>
            </a:r>
          </a:p>
        </p:txBody>
      </p:sp>
      <p:sp>
        <p:nvSpPr>
          <p:cNvPr id="8" name="タイトル 3">
            <a:extLst>
              <a:ext uri="{FF2B5EF4-FFF2-40B4-BE49-F238E27FC236}">
                <a16:creationId xmlns:a16="http://schemas.microsoft.com/office/drawing/2014/main" id="{96A67E01-3018-49A1-BC32-93C97AB9143B}"/>
              </a:ext>
            </a:extLst>
          </p:cNvPr>
          <p:cNvSpPr txBox="1">
            <a:spLocks/>
          </p:cNvSpPr>
          <p:nvPr/>
        </p:nvSpPr>
        <p:spPr>
          <a:xfrm>
            <a:off x="1240155" y="3797575"/>
            <a:ext cx="10515600" cy="807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j-cs"/>
              </a:rPr>
              <a:t>③　財団奨学生学友会</a:t>
            </a:r>
          </a:p>
        </p:txBody>
      </p:sp>
    </p:spTree>
    <p:extLst>
      <p:ext uri="{BB962C8B-B14F-4D97-AF65-F5344CB8AC3E}">
        <p14:creationId xmlns:p14="http://schemas.microsoft.com/office/powerpoint/2010/main" val="12041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type="body" orient="vert" idx="4294967295"/>
          </p:nvPr>
        </p:nvSpPr>
        <p:spPr>
          <a:xfrm>
            <a:off x="1597742" y="1395194"/>
            <a:ext cx="8996516" cy="4351338"/>
          </a:xfrm>
        </p:spPr>
        <p:txBody>
          <a:bodyPr anchor="ctr">
            <a:normAutofit/>
          </a:bodyPr>
          <a:lstStyle/>
          <a:p>
            <a:pPr marL="0" indent="0" algn="just">
              <a:lnSpc>
                <a:spcPct val="100000"/>
              </a:lnSpc>
              <a:buNone/>
            </a:pPr>
            <a:endParaRPr lang="en-US" altLang="ja-JP" b="1"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en-US" altLang="ja-JP" sz="1200" b="1"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lang="en-US" altLang="ja-JP" sz="2400" b="1"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914400" y="1572110"/>
            <a:ext cx="1072134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ロータリーの「６つの重点分野」に関する研究を専攻する大学院生に対し奨学金を支給するものです。</a:t>
            </a:r>
            <a:endPar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テキスト ボックス 3"/>
          <p:cNvSpPr txBox="1"/>
          <p:nvPr/>
        </p:nvSpPr>
        <p:spPr>
          <a:xfrm>
            <a:off x="914401" y="583942"/>
            <a:ext cx="78831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①－１　グローバル補助金奨学生</a:t>
            </a:r>
          </a:p>
        </p:txBody>
      </p:sp>
      <p:sp>
        <p:nvSpPr>
          <p:cNvPr id="7" name="テキスト ボックス 6">
            <a:extLst>
              <a:ext uri="{FF2B5EF4-FFF2-40B4-BE49-F238E27FC236}">
                <a16:creationId xmlns:a16="http://schemas.microsoft.com/office/drawing/2014/main" id="{55304F46-1B0A-4B1D-8CC7-DEAFE2EF67FB}"/>
              </a:ext>
            </a:extLst>
          </p:cNvPr>
          <p:cNvSpPr txBox="1"/>
          <p:nvPr/>
        </p:nvSpPr>
        <p:spPr>
          <a:xfrm>
            <a:off x="907776" y="3215386"/>
            <a:ext cx="1072134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授与される奨学金は＄３１</a:t>
            </a:r>
            <a:r>
              <a:rPr kumimoji="1" lang="en-US" altLang="ja-JP"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５００以上で、１～４年の複数年の授与が可能です。</a:t>
            </a:r>
            <a:endPar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9C81E3D6-C4AC-4FDA-95F7-2B0C5FBCECDE}"/>
              </a:ext>
            </a:extLst>
          </p:cNvPr>
          <p:cNvSpPr txBox="1"/>
          <p:nvPr/>
        </p:nvSpPr>
        <p:spPr>
          <a:xfrm>
            <a:off x="934110" y="4860483"/>
            <a:ext cx="1072134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奨学金は推薦クラブが＄１</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０００以上を拠出し、残りを地区財団活動資金（</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DDF</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）と国際財団活動資金（</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WF</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）より拠出します。</a:t>
            </a:r>
            <a:endPar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74359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960120" y="1692374"/>
            <a:ext cx="103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◆申請は何時でもできます。</a:t>
            </a:r>
          </a:p>
        </p:txBody>
      </p:sp>
      <p:sp>
        <p:nvSpPr>
          <p:cNvPr id="4" name="テキスト ボックス 3"/>
          <p:cNvSpPr txBox="1"/>
          <p:nvPr/>
        </p:nvSpPr>
        <p:spPr>
          <a:xfrm>
            <a:off x="960121" y="583942"/>
            <a:ext cx="78374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①－２　グローバル補助金奨学生</a:t>
            </a:r>
          </a:p>
        </p:txBody>
      </p:sp>
      <p:sp>
        <p:nvSpPr>
          <p:cNvPr id="10" name="テキスト ボックス 9">
            <a:extLst>
              <a:ext uri="{FF2B5EF4-FFF2-40B4-BE49-F238E27FC236}">
                <a16:creationId xmlns:a16="http://schemas.microsoft.com/office/drawing/2014/main" id="{A696072E-F02B-45AB-AFFF-98BC2F1191CC}"/>
              </a:ext>
            </a:extLst>
          </p:cNvPr>
          <p:cNvSpPr txBox="1"/>
          <p:nvPr/>
        </p:nvSpPr>
        <p:spPr>
          <a:xfrm>
            <a:off x="977843" y="4452858"/>
            <a:ext cx="991544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◆進め方や申請方法等が分からない場合には、地区ロータリー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財団部門委員会まで お問い合わせください。</a:t>
            </a:r>
          </a:p>
        </p:txBody>
      </p:sp>
      <p:sp>
        <p:nvSpPr>
          <p:cNvPr id="11" name="テキスト ボックス 10">
            <a:extLst>
              <a:ext uri="{FF2B5EF4-FFF2-40B4-BE49-F238E27FC236}">
                <a16:creationId xmlns:a16="http://schemas.microsoft.com/office/drawing/2014/main" id="{B6CC4D50-0450-4BDC-B265-DBE3F1C58745}"/>
              </a:ext>
            </a:extLst>
          </p:cNvPr>
          <p:cNvSpPr txBox="1"/>
          <p:nvPr/>
        </p:nvSpPr>
        <p:spPr>
          <a:xfrm>
            <a:off x="979998" y="3342254"/>
            <a:ext cx="103555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◆応募者本人が、各クラブへグローバル補助金奨学生制度に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ついて尋ねてきた場合には、クラブとして必ず対応してください。</a:t>
            </a:r>
          </a:p>
        </p:txBody>
      </p:sp>
      <p:sp>
        <p:nvSpPr>
          <p:cNvPr id="12" name="テキスト ボックス 11">
            <a:extLst>
              <a:ext uri="{FF2B5EF4-FFF2-40B4-BE49-F238E27FC236}">
                <a16:creationId xmlns:a16="http://schemas.microsoft.com/office/drawing/2014/main" id="{01ADCC27-99B9-4230-A07D-FC4AF271BC70}"/>
              </a:ext>
            </a:extLst>
          </p:cNvPr>
          <p:cNvSpPr txBox="1"/>
          <p:nvPr/>
        </p:nvSpPr>
        <p:spPr>
          <a:xfrm>
            <a:off x="973376" y="2477555"/>
            <a:ext cx="103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◆募集は一年を通じて随時行っています。</a:t>
            </a:r>
          </a:p>
        </p:txBody>
      </p:sp>
    </p:spTree>
    <p:extLst>
      <p:ext uri="{BB962C8B-B14F-4D97-AF65-F5344CB8AC3E}">
        <p14:creationId xmlns:p14="http://schemas.microsoft.com/office/powerpoint/2010/main" val="10142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type="body" orient="vert" idx="4294967295"/>
          </p:nvPr>
        </p:nvSpPr>
        <p:spPr>
          <a:xfrm>
            <a:off x="1292348" y="1857619"/>
            <a:ext cx="9223252" cy="4351338"/>
          </a:xfrm>
        </p:spPr>
        <p:txBody>
          <a:bodyPr anchor="ctr">
            <a:normAutofit/>
          </a:bodyPr>
          <a:lstStyle/>
          <a:p>
            <a:pPr marL="0" indent="0" algn="just">
              <a:lnSpc>
                <a:spcPct val="100000"/>
              </a:lnSpc>
              <a:buNone/>
            </a:pPr>
            <a:endParaRPr lang="en-US" altLang="ja-JP" b="1"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en-US" altLang="ja-JP" sz="1200" b="1"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lang="en-US" altLang="ja-JP" sz="2400" b="1"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1169188" y="4517056"/>
            <a:ext cx="1036749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申請までに入学許可の取得が必要です。</a:t>
            </a:r>
          </a:p>
        </p:txBody>
      </p:sp>
      <p:sp>
        <p:nvSpPr>
          <p:cNvPr id="2" name="テキスト ボックス 1"/>
          <p:cNvSpPr txBox="1"/>
          <p:nvPr/>
        </p:nvSpPr>
        <p:spPr>
          <a:xfrm>
            <a:off x="1169188" y="576646"/>
            <a:ext cx="79176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②－１　地区補助金奨学生</a:t>
            </a:r>
          </a:p>
        </p:txBody>
      </p:sp>
      <p:sp>
        <p:nvSpPr>
          <p:cNvPr id="8" name="テキスト ボックス 7">
            <a:extLst>
              <a:ext uri="{FF2B5EF4-FFF2-40B4-BE49-F238E27FC236}">
                <a16:creationId xmlns:a16="http://schemas.microsoft.com/office/drawing/2014/main" id="{E7DDE243-65D4-4495-A3DC-3300A1BCED07}"/>
              </a:ext>
            </a:extLst>
          </p:cNvPr>
          <p:cNvSpPr txBox="1"/>
          <p:nvPr/>
        </p:nvSpPr>
        <p:spPr>
          <a:xfrm>
            <a:off x="1182442" y="2510153"/>
            <a:ext cx="10088532"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２６３０地区では財団の使命に関すること以外に、文化・芸術の分野の学生も支援しています。</a:t>
            </a:r>
          </a:p>
        </p:txBody>
      </p:sp>
      <p:sp>
        <p:nvSpPr>
          <p:cNvPr id="9" name="テキスト ボックス 8">
            <a:extLst>
              <a:ext uri="{FF2B5EF4-FFF2-40B4-BE49-F238E27FC236}">
                <a16:creationId xmlns:a16="http://schemas.microsoft.com/office/drawing/2014/main" id="{355934F0-8612-45FD-A735-C0AA6A085D68}"/>
              </a:ext>
            </a:extLst>
          </p:cNvPr>
          <p:cNvSpPr txBox="1"/>
          <p:nvPr/>
        </p:nvSpPr>
        <p:spPr>
          <a:xfrm>
            <a:off x="1182442" y="1675269"/>
            <a:ext cx="1036749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この制度では、地区が独自の資格基準を設けることが出来ます。</a:t>
            </a:r>
          </a:p>
        </p:txBody>
      </p:sp>
      <p:sp>
        <p:nvSpPr>
          <p:cNvPr id="10" name="テキスト ボックス 9">
            <a:extLst>
              <a:ext uri="{FF2B5EF4-FFF2-40B4-BE49-F238E27FC236}">
                <a16:creationId xmlns:a16="http://schemas.microsoft.com/office/drawing/2014/main" id="{8F92A2E9-A924-49C7-A8A6-0428C93CA3F7}"/>
              </a:ext>
            </a:extLst>
          </p:cNvPr>
          <p:cNvSpPr txBox="1"/>
          <p:nvPr/>
        </p:nvSpPr>
        <p:spPr>
          <a:xfrm>
            <a:off x="1182442" y="3738003"/>
            <a:ext cx="1036749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大学卒業以上の学生を対象としています。</a:t>
            </a:r>
          </a:p>
        </p:txBody>
      </p:sp>
      <p:sp>
        <p:nvSpPr>
          <p:cNvPr id="12" name="テキスト ボックス 11">
            <a:extLst>
              <a:ext uri="{FF2B5EF4-FFF2-40B4-BE49-F238E27FC236}">
                <a16:creationId xmlns:a16="http://schemas.microsoft.com/office/drawing/2014/main" id="{5FA8214F-EE74-4671-AE9B-C0E46B3FAB6E}"/>
              </a:ext>
            </a:extLst>
          </p:cNvPr>
          <p:cNvSpPr txBox="1"/>
          <p:nvPr/>
        </p:nvSpPr>
        <p:spPr>
          <a:xfrm>
            <a:off x="1170668" y="5360216"/>
            <a:ext cx="1036749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奨学生の応募は、地区補助金の応募と同時期に行います。</a:t>
            </a:r>
          </a:p>
        </p:txBody>
      </p:sp>
    </p:spTree>
    <p:extLst>
      <p:ext uri="{BB962C8B-B14F-4D97-AF65-F5344CB8AC3E}">
        <p14:creationId xmlns:p14="http://schemas.microsoft.com/office/powerpoint/2010/main" val="340067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14908" y="576646"/>
            <a:ext cx="78719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②－２　地区補助金奨学生</a:t>
            </a:r>
          </a:p>
        </p:txBody>
      </p:sp>
      <p:sp>
        <p:nvSpPr>
          <p:cNvPr id="8" name="テキスト ボックス 7">
            <a:extLst>
              <a:ext uri="{FF2B5EF4-FFF2-40B4-BE49-F238E27FC236}">
                <a16:creationId xmlns:a16="http://schemas.microsoft.com/office/drawing/2014/main" id="{F16EF93D-BEBF-42AF-A065-1D490ED175B9}"/>
              </a:ext>
            </a:extLst>
          </p:cNvPr>
          <p:cNvSpPr txBox="1"/>
          <p:nvPr/>
        </p:nvSpPr>
        <p:spPr>
          <a:xfrm>
            <a:off x="1238099" y="1664132"/>
            <a:ext cx="10367492"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授与される奨学金は＄</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10,000</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以上</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人で、授与期間は</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年です。</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B6C2C5B6-B79F-46BF-9455-37D8D081CF66}"/>
              </a:ext>
            </a:extLst>
          </p:cNvPr>
          <p:cNvSpPr txBox="1"/>
          <p:nvPr/>
        </p:nvSpPr>
        <p:spPr>
          <a:xfrm>
            <a:off x="1238099" y="2697733"/>
            <a:ext cx="10367492"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地区補助金事業の申請状況によって、募集人数や奨学金の金額が変更されます。</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90D90029-ACD2-4667-BCDE-375CA56071F2}"/>
              </a:ext>
            </a:extLst>
          </p:cNvPr>
          <p:cNvSpPr txBox="1"/>
          <p:nvPr/>
        </p:nvSpPr>
        <p:spPr>
          <a:xfrm>
            <a:off x="1238099" y="4056986"/>
            <a:ext cx="10367492"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応募者が多数の場合は選考により、奨学金の授与者を決定します。</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EE1386D0-C062-4DB7-8905-41A18C21925E}"/>
              </a:ext>
            </a:extLst>
          </p:cNvPr>
          <p:cNvSpPr txBox="1"/>
          <p:nvPr/>
        </p:nvSpPr>
        <p:spPr>
          <a:xfrm>
            <a:off x="1238099" y="5327247"/>
            <a:ext cx="10367492"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奨学金は推薦クラブが＄</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1,000</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拠出、残りを地区補助金より拠出します。</a:t>
            </a:r>
            <a:endPar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52260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346483" y="140047"/>
            <a:ext cx="10515600" cy="735013"/>
          </a:xfrm>
        </p:spPr>
        <p:txBody>
          <a:bodyPr>
            <a:normAutofit/>
          </a:bodyPr>
          <a:lstStyle/>
          <a:p>
            <a:r>
              <a:rPr kumimoji="1" lang="ja-JP" altLang="en-US" sz="3200" dirty="0">
                <a:solidFill>
                  <a:srgbClr val="FFC000"/>
                </a:solidFill>
                <a:effectLst>
                  <a:outerShdw blurRad="38100" dist="38100" dir="2700000" algn="tl">
                    <a:srgbClr val="000000">
                      <a:alpha val="43137"/>
                    </a:srgbClr>
                  </a:outerShdw>
                </a:effectLst>
              </a:rPr>
              <a:t>　　</a:t>
            </a:r>
            <a:r>
              <a:rPr kumimoji="1" lang="ja-JP" altLang="en-US" sz="2800" b="1" dirty="0">
                <a:solidFill>
                  <a:srgbClr val="7030A0"/>
                </a:solidFill>
              </a:rPr>
              <a:t>グローバル補助金奨学生＆地区補助金奨学生の比較</a:t>
            </a:r>
          </a:p>
        </p:txBody>
      </p:sp>
      <p:graphicFrame>
        <p:nvGraphicFramePr>
          <p:cNvPr id="6" name="コンテンツ プレースホルダー 5"/>
          <p:cNvGraphicFramePr>
            <a:graphicFrameLocks noGrp="1"/>
          </p:cNvGraphicFramePr>
          <p:nvPr>
            <p:ph idx="1"/>
            <p:extLst/>
          </p:nvPr>
        </p:nvGraphicFramePr>
        <p:xfrm>
          <a:off x="462138" y="875060"/>
          <a:ext cx="11267723" cy="5255663"/>
        </p:xfrm>
        <a:graphic>
          <a:graphicData uri="http://schemas.openxmlformats.org/drawingml/2006/table">
            <a:tbl>
              <a:tblPr firstRow="1" bandRow="1">
                <a:tableStyleId>{5C22544A-7EE6-4342-B048-85BDC9FD1C3A}</a:tableStyleId>
              </a:tblPr>
              <a:tblGrid>
                <a:gridCol w="2811883">
                  <a:extLst>
                    <a:ext uri="{9D8B030D-6E8A-4147-A177-3AD203B41FA5}">
                      <a16:colId xmlns:a16="http://schemas.microsoft.com/office/drawing/2014/main" val="20000"/>
                    </a:ext>
                  </a:extLst>
                </a:gridCol>
                <a:gridCol w="4209141">
                  <a:extLst>
                    <a:ext uri="{9D8B030D-6E8A-4147-A177-3AD203B41FA5}">
                      <a16:colId xmlns:a16="http://schemas.microsoft.com/office/drawing/2014/main" val="20001"/>
                    </a:ext>
                  </a:extLst>
                </a:gridCol>
                <a:gridCol w="4246699">
                  <a:extLst>
                    <a:ext uri="{9D8B030D-6E8A-4147-A177-3AD203B41FA5}">
                      <a16:colId xmlns:a16="http://schemas.microsoft.com/office/drawing/2014/main" val="20002"/>
                    </a:ext>
                  </a:extLst>
                </a:gridCol>
              </a:tblGrid>
              <a:tr h="812670">
                <a:tc>
                  <a:txBody>
                    <a:bodyPr/>
                    <a:lstStyle/>
                    <a:p>
                      <a:endParaRPr kumimoji="1" lang="ja-JP" altLang="en-US" dirty="0"/>
                    </a:p>
                  </a:txBody>
                  <a:tcPr/>
                </a:tc>
                <a:tc>
                  <a:txBody>
                    <a:bodyPr/>
                    <a:lstStyle/>
                    <a:p>
                      <a:pPr algn="ctr"/>
                      <a:r>
                        <a:rPr kumimoji="1" lang="ja-JP" altLang="en-US" sz="2400" dirty="0"/>
                        <a:t>グローバル補助金奨学生</a:t>
                      </a:r>
                      <a:endParaRPr kumimoji="1" lang="en-US" altLang="ja-JP" sz="2400" dirty="0"/>
                    </a:p>
                    <a:p>
                      <a:pPr algn="ctr"/>
                      <a:r>
                        <a:rPr kumimoji="1" lang="ja-JP" altLang="en-US" dirty="0"/>
                        <a:t>（ロータリー奨学生）</a:t>
                      </a:r>
                    </a:p>
                  </a:txBody>
                  <a:tcPr/>
                </a:tc>
                <a:tc>
                  <a:txBody>
                    <a:bodyPr/>
                    <a:lstStyle/>
                    <a:p>
                      <a:pPr algn="ctr"/>
                      <a:r>
                        <a:rPr kumimoji="1" lang="ja-JP" altLang="en-US" sz="2400" dirty="0"/>
                        <a:t>地区補助金奨学生</a:t>
                      </a:r>
                      <a:endParaRPr kumimoji="1" lang="en-US" altLang="ja-JP" sz="2400" dirty="0"/>
                    </a:p>
                    <a:p>
                      <a:pPr algn="ctr"/>
                      <a:r>
                        <a:rPr kumimoji="1" lang="ja-JP" altLang="en-US" dirty="0"/>
                        <a:t>（</a:t>
                      </a:r>
                      <a:r>
                        <a:rPr kumimoji="1" lang="en-US" altLang="ja-JP" dirty="0"/>
                        <a:t>2630</a:t>
                      </a:r>
                      <a:r>
                        <a:rPr kumimoji="1" lang="ja-JP" altLang="en-US" dirty="0"/>
                        <a:t>地区奨学生）</a:t>
                      </a:r>
                    </a:p>
                  </a:txBody>
                  <a:tcPr/>
                </a:tc>
                <a:extLst>
                  <a:ext uri="{0D108BD9-81ED-4DB2-BD59-A6C34878D82A}">
                    <a16:rowId xmlns:a16="http://schemas.microsoft.com/office/drawing/2014/main" val="10000"/>
                  </a:ext>
                </a:extLst>
              </a:tr>
              <a:tr h="520424">
                <a:tc>
                  <a:txBody>
                    <a:bodyPr/>
                    <a:lstStyle/>
                    <a:p>
                      <a:r>
                        <a:rPr kumimoji="1" lang="ja-JP" altLang="en-US" sz="2000" b="1" dirty="0">
                          <a:solidFill>
                            <a:srgbClr val="002060"/>
                          </a:solidFill>
                          <a:latin typeface="+mn-ea"/>
                          <a:ea typeface="+mn-ea"/>
                        </a:rPr>
                        <a:t>応募次期</a:t>
                      </a:r>
                      <a:endParaRPr kumimoji="1" lang="en-US" altLang="ja-JP" sz="2000" b="1" dirty="0">
                        <a:solidFill>
                          <a:srgbClr val="002060"/>
                        </a:solidFill>
                        <a:latin typeface="+mn-ea"/>
                        <a:ea typeface="+mn-ea"/>
                      </a:endParaRPr>
                    </a:p>
                  </a:txBody>
                  <a:tcPr anchor="ctr"/>
                </a:tc>
                <a:tc>
                  <a:txBody>
                    <a:bodyPr/>
                    <a:lstStyle/>
                    <a:p>
                      <a:r>
                        <a:rPr kumimoji="1" lang="ja-JP" altLang="en-US" sz="2000" b="1" dirty="0">
                          <a:solidFill>
                            <a:srgbClr val="002060"/>
                          </a:solidFill>
                          <a:latin typeface="+mn-ea"/>
                          <a:ea typeface="+mn-ea"/>
                        </a:rPr>
                        <a:t>１年を通じて随時募集</a:t>
                      </a:r>
                    </a:p>
                  </a:txBody>
                  <a:tcPr anchor="ctr"/>
                </a:tc>
                <a:tc>
                  <a:txBody>
                    <a:bodyPr/>
                    <a:lstStyle/>
                    <a:p>
                      <a:r>
                        <a:rPr kumimoji="1" lang="ja-JP" altLang="en-US" sz="2000" b="1" dirty="0">
                          <a:solidFill>
                            <a:srgbClr val="002060"/>
                          </a:solidFill>
                          <a:latin typeface="+mn-ea"/>
                          <a:ea typeface="+mn-ea"/>
                        </a:rPr>
                        <a:t>地区補助金と同時期に募集</a:t>
                      </a:r>
                    </a:p>
                  </a:txBody>
                  <a:tcPr anchor="ctr"/>
                </a:tc>
                <a:extLst>
                  <a:ext uri="{0D108BD9-81ED-4DB2-BD59-A6C34878D82A}">
                    <a16:rowId xmlns:a16="http://schemas.microsoft.com/office/drawing/2014/main" val="10001"/>
                  </a:ext>
                </a:extLst>
              </a:tr>
              <a:tr h="505121">
                <a:tc>
                  <a:txBody>
                    <a:bodyPr/>
                    <a:lstStyle/>
                    <a:p>
                      <a:r>
                        <a:rPr kumimoji="1" lang="ja-JP" altLang="en-US" sz="2000" b="1" dirty="0">
                          <a:solidFill>
                            <a:srgbClr val="002060"/>
                          </a:solidFill>
                          <a:latin typeface="+mn-ea"/>
                          <a:ea typeface="+mn-ea"/>
                        </a:rPr>
                        <a:t>専攻分野</a:t>
                      </a:r>
                    </a:p>
                  </a:txBody>
                  <a:tcPr anchor="ctr"/>
                </a:tc>
                <a:tc>
                  <a:txBody>
                    <a:bodyPr/>
                    <a:lstStyle/>
                    <a:p>
                      <a:r>
                        <a:rPr kumimoji="1" lang="ja-JP" altLang="en-US" sz="2000" b="1" dirty="0">
                          <a:solidFill>
                            <a:srgbClr val="002060"/>
                          </a:solidFill>
                          <a:latin typeface="+mn-ea"/>
                          <a:ea typeface="+mn-ea"/>
                        </a:rPr>
                        <a:t>６つの重点分野に該当する研究</a:t>
                      </a:r>
                    </a:p>
                  </a:txBody>
                  <a:tcPr anchor="ctr"/>
                </a:tc>
                <a:tc>
                  <a:txBody>
                    <a:bodyPr/>
                    <a:lstStyle/>
                    <a:p>
                      <a:r>
                        <a:rPr kumimoji="1" lang="ja-JP" altLang="en-US" sz="2000" b="1" dirty="0">
                          <a:solidFill>
                            <a:srgbClr val="002060"/>
                          </a:solidFill>
                          <a:latin typeface="+mn-ea"/>
                          <a:ea typeface="+mn-ea"/>
                        </a:rPr>
                        <a:t>６つの重点分野以外も可</a:t>
                      </a:r>
                    </a:p>
                  </a:txBody>
                  <a:tcPr anchor="ctr"/>
                </a:tc>
                <a:extLst>
                  <a:ext uri="{0D108BD9-81ED-4DB2-BD59-A6C34878D82A}">
                    <a16:rowId xmlns:a16="http://schemas.microsoft.com/office/drawing/2014/main" val="10002"/>
                  </a:ext>
                </a:extLst>
              </a:tr>
              <a:tr h="515644">
                <a:tc>
                  <a:txBody>
                    <a:bodyPr/>
                    <a:lstStyle/>
                    <a:p>
                      <a:r>
                        <a:rPr kumimoji="1" lang="ja-JP" altLang="en-US" sz="2000" b="1" dirty="0">
                          <a:solidFill>
                            <a:srgbClr val="002060"/>
                          </a:solidFill>
                          <a:latin typeface="+mn-ea"/>
                          <a:ea typeface="+mn-ea"/>
                        </a:rPr>
                        <a:t>授与金額</a:t>
                      </a:r>
                    </a:p>
                  </a:txBody>
                  <a:tcPr anchor="ctr"/>
                </a:tc>
                <a:tc>
                  <a:txBody>
                    <a:bodyPr/>
                    <a:lstStyle/>
                    <a:p>
                      <a:r>
                        <a:rPr kumimoji="1" lang="ja-JP" altLang="en-US" sz="2000" b="1" dirty="0">
                          <a:solidFill>
                            <a:srgbClr val="002060"/>
                          </a:solidFill>
                          <a:latin typeface="+mn-ea"/>
                          <a:ea typeface="+mn-ea"/>
                        </a:rPr>
                        <a:t>３１</a:t>
                      </a:r>
                      <a:r>
                        <a:rPr kumimoji="1" lang="en-US" altLang="ja-JP" sz="2000" b="1" dirty="0">
                          <a:solidFill>
                            <a:srgbClr val="002060"/>
                          </a:solidFill>
                          <a:latin typeface="+mn-ea"/>
                          <a:ea typeface="+mn-ea"/>
                        </a:rPr>
                        <a:t>,</a:t>
                      </a:r>
                      <a:r>
                        <a:rPr kumimoji="1" lang="ja-JP" altLang="en-US" sz="2000" b="1" dirty="0">
                          <a:solidFill>
                            <a:srgbClr val="002060"/>
                          </a:solidFill>
                          <a:latin typeface="+mn-ea"/>
                          <a:ea typeface="+mn-ea"/>
                        </a:rPr>
                        <a:t>５００ドル以上</a:t>
                      </a:r>
                      <a:r>
                        <a:rPr kumimoji="1" lang="en-US" altLang="ja-JP" sz="2000" b="1" dirty="0">
                          <a:solidFill>
                            <a:srgbClr val="002060"/>
                          </a:solidFill>
                          <a:latin typeface="+mn-ea"/>
                          <a:ea typeface="+mn-ea"/>
                        </a:rPr>
                        <a:t>/</a:t>
                      </a:r>
                      <a:r>
                        <a:rPr kumimoji="1" lang="ja-JP" altLang="en-US" sz="2000" b="1" dirty="0">
                          <a:solidFill>
                            <a:srgbClr val="002060"/>
                          </a:solidFill>
                          <a:latin typeface="+mn-ea"/>
                          <a:ea typeface="+mn-ea"/>
                        </a:rPr>
                        <a:t>人</a:t>
                      </a:r>
                    </a:p>
                  </a:txBody>
                  <a:tcPr anchor="ctr"/>
                </a:tc>
                <a:tc>
                  <a:txBody>
                    <a:bodyPr/>
                    <a:lstStyle/>
                    <a:p>
                      <a:r>
                        <a:rPr kumimoji="1" lang="en-US" altLang="ja-JP" sz="2000" b="1" dirty="0">
                          <a:solidFill>
                            <a:srgbClr val="002060"/>
                          </a:solidFill>
                          <a:latin typeface="+mn-ea"/>
                          <a:ea typeface="+mn-ea"/>
                        </a:rPr>
                        <a:t>1</a:t>
                      </a:r>
                      <a:r>
                        <a:rPr kumimoji="1" lang="ja-JP" altLang="en-US" sz="2000" b="1" dirty="0">
                          <a:solidFill>
                            <a:srgbClr val="002060"/>
                          </a:solidFill>
                          <a:latin typeface="+mn-ea"/>
                          <a:ea typeface="+mn-ea"/>
                        </a:rPr>
                        <a:t>０</a:t>
                      </a:r>
                      <a:r>
                        <a:rPr kumimoji="1" lang="en-US" altLang="ja-JP" sz="2000" b="1" dirty="0">
                          <a:solidFill>
                            <a:srgbClr val="002060"/>
                          </a:solidFill>
                          <a:latin typeface="+mn-ea"/>
                          <a:ea typeface="+mn-ea"/>
                        </a:rPr>
                        <a:t>,</a:t>
                      </a:r>
                      <a:r>
                        <a:rPr kumimoji="1" lang="ja-JP" altLang="en-US" sz="2000" b="1" dirty="0">
                          <a:solidFill>
                            <a:srgbClr val="002060"/>
                          </a:solidFill>
                          <a:latin typeface="+mn-ea"/>
                          <a:ea typeface="+mn-ea"/>
                        </a:rPr>
                        <a:t>０００ドル以上</a:t>
                      </a:r>
                      <a:r>
                        <a:rPr kumimoji="1" lang="en-US" altLang="ja-JP" sz="2000" b="1" dirty="0">
                          <a:solidFill>
                            <a:srgbClr val="002060"/>
                          </a:solidFill>
                          <a:latin typeface="+mn-ea"/>
                          <a:ea typeface="+mn-ea"/>
                        </a:rPr>
                        <a:t>/</a:t>
                      </a:r>
                      <a:r>
                        <a:rPr kumimoji="1" lang="ja-JP" altLang="en-US" sz="2000" b="1" dirty="0">
                          <a:solidFill>
                            <a:srgbClr val="002060"/>
                          </a:solidFill>
                          <a:latin typeface="+mn-ea"/>
                          <a:ea typeface="+mn-ea"/>
                        </a:rPr>
                        <a:t>人（程度）</a:t>
                      </a:r>
                      <a:endParaRPr kumimoji="1" lang="en-US" altLang="ja-JP" sz="2000" b="1" dirty="0">
                        <a:solidFill>
                          <a:srgbClr val="002060"/>
                        </a:solidFill>
                        <a:latin typeface="+mn-ea"/>
                        <a:ea typeface="+mn-ea"/>
                      </a:endParaRPr>
                    </a:p>
                  </a:txBody>
                  <a:tcPr anchor="ctr"/>
                </a:tc>
                <a:extLst>
                  <a:ext uri="{0D108BD9-81ED-4DB2-BD59-A6C34878D82A}">
                    <a16:rowId xmlns:a16="http://schemas.microsoft.com/office/drawing/2014/main" val="10003"/>
                  </a:ext>
                </a:extLst>
              </a:tr>
              <a:tr h="578783">
                <a:tc>
                  <a:txBody>
                    <a:bodyPr/>
                    <a:lstStyle/>
                    <a:p>
                      <a:r>
                        <a:rPr kumimoji="1" lang="ja-JP" altLang="en-US" sz="2000" b="1" dirty="0">
                          <a:solidFill>
                            <a:srgbClr val="002060"/>
                          </a:solidFill>
                          <a:latin typeface="+mn-ea"/>
                          <a:ea typeface="+mn-ea"/>
                        </a:rPr>
                        <a:t>就学時期と学業レベル</a:t>
                      </a:r>
                    </a:p>
                  </a:txBody>
                  <a:tcPr anchor="ctr"/>
                </a:tc>
                <a:tc>
                  <a:txBody>
                    <a:bodyPr/>
                    <a:lstStyle/>
                    <a:p>
                      <a:r>
                        <a:rPr kumimoji="1" lang="ja-JP" altLang="en-US" sz="2000" b="1" dirty="0">
                          <a:solidFill>
                            <a:srgbClr val="002060"/>
                          </a:solidFill>
                          <a:latin typeface="+mn-ea"/>
                          <a:ea typeface="+mn-ea"/>
                        </a:rPr>
                        <a:t>１～４年間　　大学院レベル</a:t>
                      </a:r>
                    </a:p>
                  </a:txBody>
                  <a:tcPr anchor="ctr"/>
                </a:tc>
                <a:tc>
                  <a:txBody>
                    <a:bodyPr/>
                    <a:lstStyle/>
                    <a:p>
                      <a:r>
                        <a:rPr kumimoji="1" lang="ja-JP" altLang="en-US" sz="2000" b="1" dirty="0">
                          <a:solidFill>
                            <a:srgbClr val="002060"/>
                          </a:solidFill>
                          <a:latin typeface="+mn-ea"/>
                          <a:ea typeface="+mn-ea"/>
                        </a:rPr>
                        <a:t>奨学金授与１年間　　大学卒業以上</a:t>
                      </a:r>
                    </a:p>
                  </a:txBody>
                  <a:tcPr anchor="ctr"/>
                </a:tc>
                <a:extLst>
                  <a:ext uri="{0D108BD9-81ED-4DB2-BD59-A6C34878D82A}">
                    <a16:rowId xmlns:a16="http://schemas.microsoft.com/office/drawing/2014/main" val="10004"/>
                  </a:ext>
                </a:extLst>
              </a:tr>
              <a:tr h="536689">
                <a:tc>
                  <a:txBody>
                    <a:bodyPr/>
                    <a:lstStyle/>
                    <a:p>
                      <a:r>
                        <a:rPr kumimoji="1" lang="ja-JP" altLang="en-US" sz="2000" b="1" dirty="0">
                          <a:solidFill>
                            <a:srgbClr val="002060"/>
                          </a:solidFill>
                          <a:latin typeface="+mn-ea"/>
                          <a:ea typeface="+mn-ea"/>
                        </a:rPr>
                        <a:t>調達方法</a:t>
                      </a:r>
                    </a:p>
                  </a:txBody>
                  <a:tcPr anchor="ctr"/>
                </a:tc>
                <a:tc>
                  <a:txBody>
                    <a:bodyPr/>
                    <a:lstStyle/>
                    <a:p>
                      <a:r>
                        <a:rPr kumimoji="1" lang="ja-JP" altLang="en-US" sz="2000" b="1" dirty="0">
                          <a:solidFill>
                            <a:srgbClr val="002060"/>
                          </a:solidFill>
                          <a:latin typeface="+mn-ea"/>
                          <a:ea typeface="+mn-ea"/>
                        </a:rPr>
                        <a:t>クラブ拠出金＋ＤＤＦ＋ＷＦ</a:t>
                      </a:r>
                    </a:p>
                  </a:txBody>
                  <a:tcPr anchor="ctr"/>
                </a:tc>
                <a:tc>
                  <a:txBody>
                    <a:bodyPr/>
                    <a:lstStyle/>
                    <a:p>
                      <a:r>
                        <a:rPr kumimoji="1" lang="ja-JP" altLang="en-US" sz="2000" b="1" dirty="0">
                          <a:solidFill>
                            <a:srgbClr val="002060"/>
                          </a:solidFill>
                          <a:latin typeface="+mn-ea"/>
                          <a:ea typeface="+mn-ea"/>
                        </a:rPr>
                        <a:t>クラブ拠出金＋ＤＧ</a:t>
                      </a:r>
                    </a:p>
                  </a:txBody>
                  <a:tcPr anchor="ctr"/>
                </a:tc>
                <a:extLst>
                  <a:ext uri="{0D108BD9-81ED-4DB2-BD59-A6C34878D82A}">
                    <a16:rowId xmlns:a16="http://schemas.microsoft.com/office/drawing/2014/main" val="10005"/>
                  </a:ext>
                </a:extLst>
              </a:tr>
              <a:tr h="599830">
                <a:tc>
                  <a:txBody>
                    <a:bodyPr/>
                    <a:lstStyle/>
                    <a:p>
                      <a:r>
                        <a:rPr kumimoji="1" lang="ja-JP" altLang="en-US" sz="2000" b="1" dirty="0">
                          <a:solidFill>
                            <a:srgbClr val="002060"/>
                          </a:solidFill>
                          <a:latin typeface="+mn-ea"/>
                          <a:ea typeface="+mn-ea"/>
                        </a:rPr>
                        <a:t>海外教育機関の必要性</a:t>
                      </a:r>
                    </a:p>
                  </a:txBody>
                  <a:tcPr anchor="ctr"/>
                </a:tc>
                <a:tc>
                  <a:txBody>
                    <a:bodyPr/>
                    <a:lstStyle/>
                    <a:p>
                      <a:r>
                        <a:rPr kumimoji="1" lang="ja-JP" altLang="en-US" sz="2000" b="1" dirty="0">
                          <a:solidFill>
                            <a:srgbClr val="002060"/>
                          </a:solidFill>
                          <a:latin typeface="+mn-ea"/>
                          <a:ea typeface="+mn-ea"/>
                        </a:rPr>
                        <a:t>有り</a:t>
                      </a:r>
                    </a:p>
                  </a:txBody>
                  <a:tcPr anchor="ctr"/>
                </a:tc>
                <a:tc>
                  <a:txBody>
                    <a:bodyPr/>
                    <a:lstStyle/>
                    <a:p>
                      <a:r>
                        <a:rPr kumimoji="1" lang="ja-JP" altLang="en-US" sz="2000" b="1" dirty="0">
                          <a:solidFill>
                            <a:srgbClr val="002060"/>
                          </a:solidFill>
                          <a:latin typeface="+mn-ea"/>
                          <a:ea typeface="+mn-ea"/>
                        </a:rPr>
                        <a:t>有り</a:t>
                      </a:r>
                    </a:p>
                  </a:txBody>
                  <a:tcPr anchor="ctr"/>
                </a:tc>
                <a:extLst>
                  <a:ext uri="{0D108BD9-81ED-4DB2-BD59-A6C34878D82A}">
                    <a16:rowId xmlns:a16="http://schemas.microsoft.com/office/drawing/2014/main" val="10006"/>
                  </a:ext>
                </a:extLst>
              </a:tr>
              <a:tr h="568260">
                <a:tc>
                  <a:txBody>
                    <a:bodyPr/>
                    <a:lstStyle/>
                    <a:p>
                      <a:r>
                        <a:rPr kumimoji="1" lang="ja-JP" altLang="en-US" sz="2000" b="1" dirty="0">
                          <a:solidFill>
                            <a:srgbClr val="002060"/>
                          </a:solidFill>
                          <a:latin typeface="+mn-ea"/>
                          <a:ea typeface="+mn-ea"/>
                        </a:rPr>
                        <a:t>大学の入学許可</a:t>
                      </a:r>
                    </a:p>
                  </a:txBody>
                  <a:tcPr anchor="ctr"/>
                </a:tc>
                <a:tc>
                  <a:txBody>
                    <a:bodyPr/>
                    <a:lstStyle/>
                    <a:p>
                      <a:r>
                        <a:rPr kumimoji="1" lang="ja-JP" altLang="en-US" sz="2000" b="1" dirty="0">
                          <a:solidFill>
                            <a:srgbClr val="002060"/>
                          </a:solidFill>
                          <a:latin typeface="+mn-ea"/>
                          <a:ea typeface="+mn-ea"/>
                        </a:rPr>
                        <a:t>申請書の提出までに入学許可取得</a:t>
                      </a:r>
                    </a:p>
                  </a:txBody>
                  <a:tcPr anchor="ctr"/>
                </a:tc>
                <a:tc>
                  <a: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kumimoji="1" lang="ja-JP" altLang="en-US" sz="2000" b="1" dirty="0">
                          <a:solidFill>
                            <a:srgbClr val="002060"/>
                          </a:solidFill>
                          <a:latin typeface="+mn-ea"/>
                          <a:ea typeface="+mn-ea"/>
                        </a:rPr>
                        <a:t>申請書の提出までに入学許可取得</a:t>
                      </a:r>
                    </a:p>
                  </a:txBody>
                  <a:tcPr anchor="ctr"/>
                </a:tc>
                <a:extLst>
                  <a:ext uri="{0D108BD9-81ED-4DB2-BD59-A6C34878D82A}">
                    <a16:rowId xmlns:a16="http://schemas.microsoft.com/office/drawing/2014/main" val="10007"/>
                  </a:ext>
                </a:extLst>
              </a:tr>
              <a:tr h="618242">
                <a:tc>
                  <a:txBody>
                    <a:bodyPr/>
                    <a:lstStyle/>
                    <a:p>
                      <a:r>
                        <a:rPr kumimoji="1" lang="ja-JP" altLang="en-US" sz="2000" b="1" dirty="0">
                          <a:solidFill>
                            <a:srgbClr val="002060"/>
                          </a:solidFill>
                          <a:latin typeface="+mn-ea"/>
                          <a:ea typeface="+mn-ea"/>
                        </a:rPr>
                        <a:t>受入カウンセラー要否</a:t>
                      </a:r>
                    </a:p>
                  </a:txBody>
                  <a:tcPr anchor="ctr"/>
                </a:tc>
                <a:tc>
                  <a:txBody>
                    <a:bodyPr/>
                    <a:lstStyle/>
                    <a:p>
                      <a:r>
                        <a:rPr kumimoji="1" lang="ja-JP" altLang="en-US" sz="2000" b="1" dirty="0">
                          <a:solidFill>
                            <a:srgbClr val="002060"/>
                          </a:solidFill>
                          <a:latin typeface="+mn-ea"/>
                          <a:ea typeface="+mn-ea"/>
                        </a:rPr>
                        <a:t>要</a:t>
                      </a:r>
                      <a:endParaRPr kumimoji="1" lang="en-US" altLang="ja-JP" sz="2000" b="1" dirty="0">
                        <a:solidFill>
                          <a:srgbClr val="002060"/>
                        </a:solidFill>
                        <a:latin typeface="+mn-ea"/>
                        <a:ea typeface="+mn-ea"/>
                      </a:endParaRPr>
                    </a:p>
                  </a:txBody>
                  <a:tcPr anchor="ctr"/>
                </a:tc>
                <a:tc>
                  <a:txBody>
                    <a:bodyPr/>
                    <a:lstStyle/>
                    <a:p>
                      <a:r>
                        <a:rPr kumimoji="1" lang="ja-JP" altLang="en-US" sz="2000" b="1" dirty="0">
                          <a:solidFill>
                            <a:srgbClr val="002060"/>
                          </a:solidFill>
                          <a:latin typeface="+mn-ea"/>
                          <a:ea typeface="+mn-ea"/>
                        </a:rPr>
                        <a:t>要</a:t>
                      </a:r>
                      <a:endParaRPr kumimoji="1" lang="en-US" altLang="ja-JP" sz="2000" b="1" dirty="0">
                        <a:solidFill>
                          <a:srgbClr val="002060"/>
                        </a:solidFill>
                        <a:latin typeface="+mn-ea"/>
                        <a:ea typeface="+mn-ea"/>
                      </a:endParaRPr>
                    </a:p>
                  </a:txBody>
                  <a:tcPr anchor="ctr"/>
                </a:tc>
                <a:extLst>
                  <a:ext uri="{0D108BD9-81ED-4DB2-BD59-A6C34878D82A}">
                    <a16:rowId xmlns:a16="http://schemas.microsoft.com/office/drawing/2014/main" val="10008"/>
                  </a:ext>
                </a:extLst>
              </a:tr>
            </a:tbl>
          </a:graphicData>
        </a:graphic>
      </p:graphicFrame>
      <p:sp>
        <p:nvSpPr>
          <p:cNvPr id="5" name="正方形/長方形 4"/>
          <p:cNvSpPr/>
          <p:nvPr/>
        </p:nvSpPr>
        <p:spPr>
          <a:xfrm>
            <a:off x="3035975" y="6130723"/>
            <a:ext cx="8396850" cy="40011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DDF</a:t>
            </a:r>
            <a:r>
              <a:rPr kumimoji="1" lang="ja-JP" altLang="en-US"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：地区財団活動資金 　 </a:t>
            </a:r>
            <a:r>
              <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WF</a:t>
            </a:r>
            <a:r>
              <a:rPr kumimoji="1" lang="ja-JP" altLang="en-US"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：国際財団活動資金   　</a:t>
            </a:r>
            <a:r>
              <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DG</a:t>
            </a:r>
            <a:r>
              <a:rPr kumimoji="1" lang="ja-JP" altLang="en-US"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rPr>
              <a:t>：地区財団補助金</a:t>
            </a:r>
            <a:endParaRPr kumimoji="1" lang="en-US" altLang="ja-JP" sz="2000" b="1" i="0" u="none" strike="noStrike" kern="1200" cap="none" spc="0" normalizeH="0" baseline="0" noProof="0" dirty="0">
              <a:ln>
                <a:noFill/>
              </a:ln>
              <a:solidFill>
                <a:srgbClr val="990033"/>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3101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E13441D-0EB6-4880-93AE-F77BFA1017F5}"/>
              </a:ext>
            </a:extLst>
          </p:cNvPr>
          <p:cNvSpPr/>
          <p:nvPr/>
        </p:nvSpPr>
        <p:spPr>
          <a:xfrm>
            <a:off x="0" y="0"/>
            <a:ext cx="12192000" cy="1020417"/>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292808" y="191426"/>
            <a:ext cx="9721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2</a:t>
            </a:r>
            <a:r>
              <a:rPr kumimoji="1" lang="ja-JP" altLang="en-US" sz="36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　ロータリー財団の成り立ちと使命</a:t>
            </a:r>
          </a:p>
        </p:txBody>
      </p:sp>
      <p:grpSp>
        <p:nvGrpSpPr>
          <p:cNvPr id="8" name="グループ化 7">
            <a:extLst>
              <a:ext uri="{FF2B5EF4-FFF2-40B4-BE49-F238E27FC236}">
                <a16:creationId xmlns:a16="http://schemas.microsoft.com/office/drawing/2014/main" id="{93F02AE8-8B3A-4B73-A795-F4B307EB46AC}"/>
              </a:ext>
            </a:extLst>
          </p:cNvPr>
          <p:cNvGrpSpPr/>
          <p:nvPr/>
        </p:nvGrpSpPr>
        <p:grpSpPr>
          <a:xfrm>
            <a:off x="530084" y="1307641"/>
            <a:ext cx="11661916" cy="5550359"/>
            <a:chOff x="278293" y="1267549"/>
            <a:chExt cx="11661916" cy="1237112"/>
          </a:xfrm>
          <a:noFill/>
        </p:grpSpPr>
        <p:sp>
          <p:nvSpPr>
            <p:cNvPr id="5" name="正方形/長方形 4">
              <a:extLst>
                <a:ext uri="{FF2B5EF4-FFF2-40B4-BE49-F238E27FC236}">
                  <a16:creationId xmlns:a16="http://schemas.microsoft.com/office/drawing/2014/main" id="{0F523289-5CE9-4C03-BEEF-A7B9DD54BAA1}"/>
                </a:ext>
              </a:extLst>
            </p:cNvPr>
            <p:cNvSpPr/>
            <p:nvPr/>
          </p:nvSpPr>
          <p:spPr>
            <a:xfrm>
              <a:off x="278293" y="1310887"/>
              <a:ext cx="11661916" cy="11937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4" name="テキスト ボックス 3">
              <a:extLst>
                <a:ext uri="{FF2B5EF4-FFF2-40B4-BE49-F238E27FC236}">
                  <a16:creationId xmlns:a16="http://schemas.microsoft.com/office/drawing/2014/main" id="{F6568F97-C2E8-4870-8E28-8B824D0A17E0}"/>
                </a:ext>
              </a:extLst>
            </p:cNvPr>
            <p:cNvSpPr txBox="1">
              <a:spLocks/>
            </p:cNvSpPr>
            <p:nvPr/>
          </p:nvSpPr>
          <p:spPr>
            <a:xfrm>
              <a:off x="497438" y="1397797"/>
              <a:ext cx="11018006" cy="495206"/>
            </a:xfrm>
            <a:prstGeom prst="rect">
              <a:avLst/>
            </a:prstGeom>
            <a:grp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シカゴでロータリークラブが誕生した</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12</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年後の</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1917</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年、アーチ・クランフ国際ロータリー会長が「世界でよいことをしよう」と基金設置を提案しました。この呼びかけに応えたミズーリ州カンサスシティロータリークラブが</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26</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ドル</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50</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セントの寄付をしたことがロータリー財団の始まりと言われています。</a:t>
              </a:r>
              <a:endPar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0" name="テキスト ボックス 9">
              <a:extLst>
                <a:ext uri="{FF2B5EF4-FFF2-40B4-BE49-F238E27FC236}">
                  <a16:creationId xmlns:a16="http://schemas.microsoft.com/office/drawing/2014/main" id="{8EFEC58C-C721-4FAC-A9FC-80BABFC2E5F5}"/>
                </a:ext>
              </a:extLst>
            </p:cNvPr>
            <p:cNvSpPr txBox="1">
              <a:spLocks/>
            </p:cNvSpPr>
            <p:nvPr/>
          </p:nvSpPr>
          <p:spPr>
            <a:xfrm>
              <a:off x="550176" y="1267549"/>
              <a:ext cx="5456265" cy="130340"/>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ロータリー財団の成り立ち</a:t>
              </a:r>
              <a:endParaRPr kumimoji="1" lang="ja-JP"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1" name="テキスト ボックス 10">
              <a:extLst>
                <a:ext uri="{FF2B5EF4-FFF2-40B4-BE49-F238E27FC236}">
                  <a16:creationId xmlns:a16="http://schemas.microsoft.com/office/drawing/2014/main" id="{6491A8BE-78E4-403E-BEFD-E27B7F32BEC8}"/>
                </a:ext>
              </a:extLst>
            </p:cNvPr>
            <p:cNvSpPr txBox="1">
              <a:spLocks/>
            </p:cNvSpPr>
            <p:nvPr/>
          </p:nvSpPr>
          <p:spPr>
            <a:xfrm>
              <a:off x="550176" y="1914743"/>
              <a:ext cx="5008897" cy="130340"/>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ロータリー財団の使命</a:t>
              </a:r>
              <a:endParaRPr kumimoji="1" lang="ja-JP"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2" name="テキスト ボックス 11">
              <a:extLst>
                <a:ext uri="{FF2B5EF4-FFF2-40B4-BE49-F238E27FC236}">
                  <a16:creationId xmlns:a16="http://schemas.microsoft.com/office/drawing/2014/main" id="{1B1C956A-E722-43E9-A9BA-2F3234B4D344}"/>
                </a:ext>
              </a:extLst>
            </p:cNvPr>
            <p:cNvSpPr txBox="1">
              <a:spLocks/>
            </p:cNvSpPr>
            <p:nvPr/>
          </p:nvSpPr>
          <p:spPr>
            <a:xfrm>
              <a:off x="497438" y="2045083"/>
              <a:ext cx="10840065" cy="371726"/>
            </a:xfrm>
            <a:prstGeom prst="rect">
              <a:avLst/>
            </a:prstGeom>
            <a:grp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その使命はロータリアンが、人々の健康状態を改善し、教育への支援を高め、貧困を救済することを通じで、世界理解、親善、平和を達成できるようにすることです。</a:t>
              </a:r>
              <a:endPar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grpSp>
    </p:spTree>
    <p:extLst>
      <p:ext uri="{BB962C8B-B14F-4D97-AF65-F5344CB8AC3E}">
        <p14:creationId xmlns:p14="http://schemas.microsoft.com/office/powerpoint/2010/main" val="765197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71602" y="1580569"/>
            <a:ext cx="10031896"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ロータリー財団奨学生として</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テキスト ボックス 1"/>
          <p:cNvSpPr txBox="1"/>
          <p:nvPr/>
        </p:nvSpPr>
        <p:spPr>
          <a:xfrm>
            <a:off x="1214908" y="576646"/>
            <a:ext cx="78719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③－１　ロータリー財団学友会</a:t>
            </a:r>
          </a:p>
        </p:txBody>
      </p:sp>
      <p:sp>
        <p:nvSpPr>
          <p:cNvPr id="8" name="テキスト ボックス 7">
            <a:extLst>
              <a:ext uri="{FF2B5EF4-FFF2-40B4-BE49-F238E27FC236}">
                <a16:creationId xmlns:a16="http://schemas.microsoft.com/office/drawing/2014/main" id="{373E7669-0D9B-40D7-A3D8-8432D13BD3A4}"/>
              </a:ext>
            </a:extLst>
          </p:cNvPr>
          <p:cNvSpPr txBox="1"/>
          <p:nvPr/>
        </p:nvSpPr>
        <p:spPr>
          <a:xfrm>
            <a:off x="1530626" y="3124576"/>
            <a:ext cx="97072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・研究グループ交換</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(GSE)</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、職業研修チーム</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(VTT)</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を終了した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チームメンバー</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A8806B36-6BB5-477F-935D-758A978A461A}"/>
              </a:ext>
            </a:extLst>
          </p:cNvPr>
          <p:cNvSpPr txBox="1"/>
          <p:nvPr/>
        </p:nvSpPr>
        <p:spPr>
          <a:xfrm>
            <a:off x="1530626" y="2422211"/>
            <a:ext cx="9680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・外国留学をした学生</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5D0B0E8D-9F59-46A2-B650-660FFA5A7135}"/>
              </a:ext>
            </a:extLst>
          </p:cNvPr>
          <p:cNvSpPr txBox="1"/>
          <p:nvPr/>
        </p:nvSpPr>
        <p:spPr>
          <a:xfrm>
            <a:off x="1530626" y="4191382"/>
            <a:ext cx="9700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・ロータリー平和奨学生のためのロータリー補助金授与者</a:t>
            </a:r>
          </a:p>
        </p:txBody>
      </p:sp>
      <p:sp>
        <p:nvSpPr>
          <p:cNvPr id="12" name="テキスト ボックス 11">
            <a:extLst>
              <a:ext uri="{FF2B5EF4-FFF2-40B4-BE49-F238E27FC236}">
                <a16:creationId xmlns:a16="http://schemas.microsoft.com/office/drawing/2014/main" id="{7F580D7A-BA35-4885-A4F1-365952E05BD5}"/>
              </a:ext>
            </a:extLst>
          </p:cNvPr>
          <p:cNvSpPr txBox="1"/>
          <p:nvPr/>
        </p:nvSpPr>
        <p:spPr>
          <a:xfrm>
            <a:off x="3299791" y="5094465"/>
            <a:ext cx="79446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で学友会を構成しています。</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887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type="body" orient="vert" idx="4294967295"/>
          </p:nvPr>
        </p:nvSpPr>
        <p:spPr>
          <a:xfrm>
            <a:off x="1214908" y="3147050"/>
            <a:ext cx="9223252" cy="1973590"/>
          </a:xfrm>
        </p:spPr>
        <p:txBody>
          <a:bodyPr anchor="ctr">
            <a:normAutofit/>
          </a:bodyPr>
          <a:lstStyle/>
          <a:p>
            <a:pPr marL="0" indent="0" algn="just">
              <a:lnSpc>
                <a:spcPct val="100000"/>
              </a:lnSpc>
              <a:buNone/>
            </a:pPr>
            <a:endParaRPr lang="en-US" altLang="ja-JP" b="1"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en-US" altLang="ja-JP" sz="1200" b="1"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lang="en-US" altLang="ja-JP" sz="2400" b="1"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1214908" y="1367311"/>
            <a:ext cx="103674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◆学友会の活動内容</a:t>
            </a:r>
          </a:p>
        </p:txBody>
      </p:sp>
      <p:sp>
        <p:nvSpPr>
          <p:cNvPr id="2" name="テキスト ボックス 1"/>
          <p:cNvSpPr txBox="1"/>
          <p:nvPr/>
        </p:nvSpPr>
        <p:spPr>
          <a:xfrm>
            <a:off x="1214908" y="576646"/>
            <a:ext cx="78719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③－２　ロータリー財団学友会</a:t>
            </a:r>
          </a:p>
        </p:txBody>
      </p:sp>
      <p:sp>
        <p:nvSpPr>
          <p:cNvPr id="7" name="角丸四角形 1">
            <a:extLst>
              <a:ext uri="{FF2B5EF4-FFF2-40B4-BE49-F238E27FC236}">
                <a16:creationId xmlns:a16="http://schemas.microsoft.com/office/drawing/2014/main" id="{5B8B92D1-3B15-4810-8D7F-47BF6D187F55}"/>
              </a:ext>
            </a:extLst>
          </p:cNvPr>
          <p:cNvSpPr/>
          <p:nvPr/>
        </p:nvSpPr>
        <p:spPr>
          <a:xfrm>
            <a:off x="326004" y="5519051"/>
            <a:ext cx="11544300" cy="786611"/>
          </a:xfrm>
          <a:prstGeom prst="roundRect">
            <a:avLst/>
          </a:prstGeom>
          <a:solidFill>
            <a:srgbClr val="EAC8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スポンサークラブは、奨学生の学友会活動への参加を見届ける。</a:t>
            </a:r>
          </a:p>
        </p:txBody>
      </p:sp>
      <p:sp>
        <p:nvSpPr>
          <p:cNvPr id="8" name="テキスト ボックス 7">
            <a:extLst>
              <a:ext uri="{FF2B5EF4-FFF2-40B4-BE49-F238E27FC236}">
                <a16:creationId xmlns:a16="http://schemas.microsoft.com/office/drawing/2014/main" id="{CC4A0774-3EC8-475E-9364-8B6E043241C9}"/>
              </a:ext>
            </a:extLst>
          </p:cNvPr>
          <p:cNvSpPr txBox="1"/>
          <p:nvPr/>
        </p:nvSpPr>
        <p:spPr>
          <a:xfrm>
            <a:off x="1486570" y="1976916"/>
            <a:ext cx="895159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・学友会をロータリアンに知ってもらう。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・学友を支援援助する。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・学友会会員に奉仕と親睦の機会を提供する。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・推薦クラブと連絡を取り、学友の動向を提供する。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・例会</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ロータリー財団月間等</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で卓話の機会を作る。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・補助金小委員会と学友会との合同会議を行う。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・学友会名簿の見直し、整理をする。</a:t>
            </a:r>
          </a:p>
        </p:txBody>
      </p:sp>
    </p:spTree>
    <p:extLst>
      <p:ext uri="{BB962C8B-B14F-4D97-AF65-F5344CB8AC3E}">
        <p14:creationId xmlns:p14="http://schemas.microsoft.com/office/powerpoint/2010/main" val="25154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type="body" orient="vert" idx="4294967295"/>
          </p:nvPr>
        </p:nvSpPr>
        <p:spPr>
          <a:xfrm>
            <a:off x="0" y="1825625"/>
            <a:ext cx="10515600" cy="4351338"/>
          </a:xfrm>
        </p:spPr>
        <p:txBody>
          <a:bodyPr anchor="ctr">
            <a:normAutofit/>
          </a:bodyPr>
          <a:lstStyle/>
          <a:p>
            <a:pPr marL="0" indent="0" algn="just">
              <a:lnSpc>
                <a:spcPct val="100000"/>
              </a:lnSpc>
              <a:buNone/>
            </a:pPr>
            <a:endParaRPr lang="en-US" altLang="ja-JP" b="1"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en-US" altLang="ja-JP" sz="1200" b="1"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lang="en-US" altLang="ja-JP" sz="2400" b="1" dirty="0">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881532" y="605212"/>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5.VTT</a:t>
            </a:r>
            <a:r>
              <a:rPr kumimoji="1" lang="ja-JP" altLang="en-US" sz="3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（職業研修チーム）について</a:t>
            </a:r>
            <a:endParaRPr kumimoji="1" lang="ja-JP" altLang="en-US" sz="3600" b="1" i="0" u="none" strike="noStrike" kern="1200" cap="none" spc="0" normalizeH="0" baseline="0" noProof="0" dirty="0">
              <a:ln w="22225">
                <a:solidFill>
                  <a:srgbClr val="ED7D31"/>
                </a:solidFill>
                <a:prstDash val="solid"/>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テキスト ボックス 3"/>
          <p:cNvSpPr txBox="1"/>
          <p:nvPr/>
        </p:nvSpPr>
        <p:spPr>
          <a:xfrm>
            <a:off x="1107347" y="2234257"/>
            <a:ext cx="10586905"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VTT</a:t>
            </a:r>
            <a:r>
              <a:rPr kumimoji="1" lang="ja-JP" altLang="en-US"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（職業研修チーム）とは専門職業人のグループが海外に赴き、スキルや知識を学んだり、現地の専門職業人にスキルや知識を提供するものです。</a:t>
            </a:r>
            <a:endParaRPr kumimoji="1" lang="en-US" altLang="ja-JP"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地域社会の人々が自力で問題解決し、生活改善する力を身に付けることが出来るようにする。</a:t>
            </a:r>
            <a:endParaRPr kumimoji="1" lang="en-US" altLang="ja-JP"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2630</a:t>
            </a:r>
            <a:r>
              <a:rPr kumimoji="1" lang="ja-JP" altLang="en-US"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地区では、地区補助金を利用した</a:t>
            </a:r>
            <a:r>
              <a:rPr kumimoji="1" lang="en-US" altLang="ja-JP"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VTT</a:t>
            </a:r>
            <a:r>
              <a:rPr kumimoji="1" lang="ja-JP" altLang="en-US" sz="28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（職業研修チーム）は取り扱いしません。グローバル補助金を利用する方法を推奨します。</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テキスト ボックス 1"/>
          <p:cNvSpPr txBox="1"/>
          <p:nvPr/>
        </p:nvSpPr>
        <p:spPr>
          <a:xfrm>
            <a:off x="781050" y="1530991"/>
            <a:ext cx="69627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①</a:t>
            </a:r>
            <a:r>
              <a:rPr kumimoji="1" lang="en-US" altLang="ja-JP"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VTT</a:t>
            </a: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（職業研修チーム）を派遣しよう</a:t>
            </a:r>
            <a:endParaRPr kumimoji="1" lang="en-US" altLang="ja-JP"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6175734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4"/>
          <p:cNvSpPr>
            <a:spLocks noGrp="1"/>
          </p:cNvSpPr>
          <p:nvPr>
            <p:ph type="body" orient="vert" idx="4294967295"/>
          </p:nvPr>
        </p:nvSpPr>
        <p:spPr>
          <a:xfrm>
            <a:off x="1519084" y="1825625"/>
            <a:ext cx="8996516" cy="4351338"/>
          </a:xfrm>
        </p:spPr>
        <p:txBody>
          <a:bodyPr anchor="ctr">
            <a:normAutofit/>
          </a:bodyPr>
          <a:lstStyle/>
          <a:p>
            <a:pPr marL="0" indent="0" algn="just">
              <a:lnSpc>
                <a:spcPct val="100000"/>
              </a:lnSpc>
              <a:buNone/>
            </a:pPr>
            <a:endParaRPr lang="en-US" altLang="ja-JP" b="1"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en-US" altLang="ja-JP" sz="1200" b="1" dirty="0">
              <a:latin typeface="HG丸ｺﾞｼｯｸM-PRO" panose="020F0600000000000000" pitchFamily="50" charset="-128"/>
              <a:ea typeface="HG丸ｺﾞｼｯｸM-PRO" panose="020F0600000000000000" pitchFamily="50" charset="-128"/>
            </a:endParaRPr>
          </a:p>
          <a:p>
            <a:pPr marL="0" indent="0">
              <a:lnSpc>
                <a:spcPct val="100000"/>
              </a:lnSpc>
              <a:buNone/>
            </a:pPr>
            <a:endParaRPr lang="en-US" altLang="ja-JP" sz="2400" b="1"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1272841" y="1477526"/>
            <a:ext cx="10452434" cy="504753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ロータリーの６つの重点分野の何れかに該当していることが必要となります。</a:t>
            </a:r>
            <a:endParaRPr kumimoji="1" lang="en-US" altLang="ja-JP"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a:t>
            </a:r>
            <a:r>
              <a:rPr kumimoji="1" lang="ja-JP" altLang="en-US" sz="20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つの</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重点分野「平和と紛争予防</a:t>
            </a:r>
            <a:r>
              <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紛争解決」「疾病予防と治療」「水と衛生」「母子の健康」</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「基本的教育と識字率の向上」「経済と地域社会の発展」</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持続可能かつ計測可能な成果を出すことも条件になります。</a:t>
            </a:r>
            <a:endParaRPr kumimoji="1" lang="en-US" altLang="ja-JP"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２ヶ国以上のロータリークラブが提唱する必要が有ります。一口の補助金で複数のチームを派遣する事も出来ます。</a:t>
            </a:r>
            <a:endParaRPr kumimoji="1" lang="en-US" altLang="ja-JP"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リーダーは該当重点分野において</a:t>
            </a:r>
            <a:r>
              <a:rPr kumimoji="1" lang="en-US" altLang="ja-JP"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2</a:t>
            </a:r>
            <a:r>
              <a:rPr kumimoji="1" lang="ja-JP" altLang="en-US"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年以上の職務経験を持つロータリアンが務める。（例外も有ります。）</a:t>
            </a:r>
            <a:endParaRPr kumimoji="1" lang="en-US" altLang="ja-JP"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申請は何時でもできます。</a:t>
            </a:r>
            <a:endParaRPr kumimoji="1" lang="en-US" altLang="ja-JP" sz="24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テキスト ボックス 1"/>
          <p:cNvSpPr txBox="1"/>
          <p:nvPr/>
        </p:nvSpPr>
        <p:spPr>
          <a:xfrm>
            <a:off x="899958" y="681037"/>
            <a:ext cx="100982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➁グローバル補助金</a:t>
            </a:r>
            <a:r>
              <a:rPr kumimoji="1" lang="en-US" altLang="ja-JP"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a:t>
            </a: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ＧＧ</a:t>
            </a:r>
            <a:r>
              <a:rPr kumimoji="1" lang="en-US" altLang="ja-JP"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a:t>
            </a:r>
            <a:r>
              <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のＶＴＴ</a:t>
            </a:r>
            <a:r>
              <a:rPr kumimoji="1" lang="ja-JP" altLang="en-US" sz="3200" b="1"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 （職業研修チーム）</a:t>
            </a:r>
            <a:endParaRPr kumimoji="1" lang="ja-JP" altLang="en-US" sz="3200" b="1"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66566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02774" y="1058299"/>
            <a:ext cx="9618406" cy="1325563"/>
          </a:xfrm>
        </p:spPr>
        <p:txBody>
          <a:bodyPr>
            <a:normAutofit/>
          </a:bodyPr>
          <a:lstStyle/>
          <a:p>
            <a:r>
              <a:rPr kumimoji="1" lang="ja-JP" altLang="en-US" sz="6000" dirty="0">
                <a:solidFill>
                  <a:schemeClr val="accent2"/>
                </a:solidFill>
                <a:latin typeface="Cambria Math" panose="02040503050406030204" pitchFamily="18" charset="0"/>
                <a:ea typeface="ＤＦ平成ゴシック体W5" panose="02010609000101010101" pitchFamily="1" charset="-128"/>
              </a:rPr>
              <a:t>ご静聴有難うございました</a:t>
            </a:r>
          </a:p>
        </p:txBody>
      </p:sp>
      <p:sp>
        <p:nvSpPr>
          <p:cNvPr id="3" name="コンテンツ プレースホルダー 2"/>
          <p:cNvSpPr>
            <a:spLocks noGrp="1"/>
          </p:cNvSpPr>
          <p:nvPr>
            <p:ph idx="1"/>
          </p:nvPr>
        </p:nvSpPr>
        <p:spPr>
          <a:xfrm>
            <a:off x="1516625" y="2858013"/>
            <a:ext cx="9190703" cy="4351338"/>
          </a:xfrm>
        </p:spPr>
        <p:txBody>
          <a:bodyPr>
            <a:normAutofit/>
          </a:bodyPr>
          <a:lstStyle/>
          <a:p>
            <a:pPr>
              <a:buFont typeface="Wingdings" panose="05000000000000000000" pitchFamily="2" charset="2"/>
              <a:buChar char="u"/>
            </a:pPr>
            <a:r>
              <a:rPr kumimoji="1" lang="ja-JP" altLang="en-US" sz="4000" dirty="0">
                <a:solidFill>
                  <a:srgbClr val="7030A0"/>
                </a:solidFill>
              </a:rPr>
              <a:t>補助金小委員会はクラブの補助金申請をお手伝いする委員会です。</a:t>
            </a:r>
            <a:endParaRPr kumimoji="1" lang="en-US" altLang="ja-JP" sz="4000" dirty="0">
              <a:solidFill>
                <a:srgbClr val="7030A0"/>
              </a:solidFill>
            </a:endParaRPr>
          </a:p>
          <a:p>
            <a:pPr marL="0" indent="0">
              <a:buNone/>
            </a:pPr>
            <a:endParaRPr kumimoji="1" lang="en-US" altLang="ja-JP" sz="1200" dirty="0">
              <a:solidFill>
                <a:srgbClr val="7030A0"/>
              </a:solidFill>
            </a:endParaRPr>
          </a:p>
          <a:p>
            <a:pPr>
              <a:buFont typeface="Wingdings" panose="05000000000000000000" pitchFamily="2" charset="2"/>
              <a:buChar char="u"/>
            </a:pPr>
            <a:r>
              <a:rPr kumimoji="1" lang="ja-JP" altLang="en-US" sz="4000" dirty="0">
                <a:solidFill>
                  <a:srgbClr val="7030A0"/>
                </a:solidFill>
              </a:rPr>
              <a:t>分からない事、困ったことが有ればいつでもご連絡ください。</a:t>
            </a:r>
          </a:p>
        </p:txBody>
      </p:sp>
    </p:spTree>
    <p:extLst>
      <p:ext uri="{BB962C8B-B14F-4D97-AF65-F5344CB8AC3E}">
        <p14:creationId xmlns:p14="http://schemas.microsoft.com/office/powerpoint/2010/main" val="1737099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4444" y="2956142"/>
            <a:ext cx="10922695" cy="1139869"/>
          </a:xfrm>
          <a:solidFill>
            <a:srgbClr val="0000FF"/>
          </a:solidFill>
        </p:spPr>
        <p:txBody>
          <a:bodyPr anchor="ctr">
            <a:normAutofit/>
          </a:bodyPr>
          <a:lstStyle/>
          <a:p>
            <a:r>
              <a:rPr lang="ja-JP" altLang="en-US" sz="4800" b="1" dirty="0">
                <a:solidFill>
                  <a:schemeClr val="bg1"/>
                </a:solidFill>
                <a:latin typeface="AR P丸ゴシック体M" panose="020B0600010101010101" pitchFamily="50" charset="-128"/>
                <a:ea typeface="AR P丸ゴシック体M" panose="020B0600010101010101" pitchFamily="50" charset="-128"/>
              </a:rPr>
              <a:t>ポリオ・プラスについて</a:t>
            </a:r>
            <a:endParaRPr kumimoji="1" lang="ja-JP" altLang="en-US" sz="4800" b="1" dirty="0">
              <a:solidFill>
                <a:schemeClr val="bg1"/>
              </a:solidFill>
              <a:latin typeface="AR P丸ゴシック体M" panose="020B0600010101010101" pitchFamily="50" charset="-128"/>
              <a:ea typeface="AR P丸ゴシック体M" panose="020B0600010101010101" pitchFamily="50" charset="-128"/>
            </a:endParaRPr>
          </a:p>
        </p:txBody>
      </p:sp>
      <p:sp>
        <p:nvSpPr>
          <p:cNvPr id="3" name="サブタイトル 2"/>
          <p:cNvSpPr>
            <a:spLocks noGrp="1"/>
          </p:cNvSpPr>
          <p:nvPr>
            <p:ph type="subTitle" idx="1"/>
          </p:nvPr>
        </p:nvSpPr>
        <p:spPr>
          <a:xfrm>
            <a:off x="4857007" y="4759890"/>
            <a:ext cx="6600132" cy="1224419"/>
          </a:xfrm>
        </p:spPr>
        <p:txBody>
          <a:bodyPr anchor="ctr">
            <a:normAutofit/>
          </a:bodyPr>
          <a:lstStyle/>
          <a:p>
            <a:pPr algn="dist"/>
            <a:r>
              <a:rPr kumimoji="1" lang="ja-JP" altLang="en-US" sz="2000" dirty="0">
                <a:latin typeface="AR丸ゴシック体M" panose="020B0609010101010101" pitchFamily="49" charset="-128"/>
                <a:ea typeface="AR丸ゴシック体M" panose="020B0609010101010101" pitchFamily="49" charset="-128"/>
              </a:rPr>
              <a:t>国際ロータリー第</a:t>
            </a:r>
            <a:r>
              <a:rPr kumimoji="1" lang="en-US" altLang="ja-JP" sz="2000" dirty="0">
                <a:latin typeface="AR丸ゴシック体M" panose="020B0609010101010101" pitchFamily="49" charset="-128"/>
                <a:ea typeface="AR丸ゴシック体M" panose="020B0609010101010101" pitchFamily="49" charset="-128"/>
              </a:rPr>
              <a:t>2630</a:t>
            </a:r>
            <a:r>
              <a:rPr kumimoji="1" lang="ja-JP" altLang="en-US" sz="2000" dirty="0">
                <a:latin typeface="AR丸ゴシック体M" panose="020B0609010101010101" pitchFamily="49" charset="-128"/>
                <a:ea typeface="AR丸ゴシック体M" panose="020B0609010101010101" pitchFamily="49" charset="-128"/>
              </a:rPr>
              <a:t>地区   ロータリー財団部門</a:t>
            </a:r>
            <a:endParaRPr kumimoji="1" lang="en-US" altLang="ja-JP" sz="2000" dirty="0">
              <a:latin typeface="AR丸ゴシック体M" panose="020B0609010101010101" pitchFamily="49" charset="-128"/>
              <a:ea typeface="AR丸ゴシック体M" panose="020B0609010101010101" pitchFamily="49" charset="-128"/>
            </a:endParaRPr>
          </a:p>
          <a:p>
            <a:pPr algn="dist"/>
            <a:r>
              <a:rPr lang="ja-JP" altLang="en-US" sz="2000" dirty="0">
                <a:latin typeface="AR丸ゴシック体M" panose="020B0609010101010101" pitchFamily="49" charset="-128"/>
                <a:ea typeface="AR丸ゴシック体M" panose="020B0609010101010101" pitchFamily="49" charset="-128"/>
              </a:rPr>
              <a:t>ポリオ・プラス小委員会委員長  故　金　正　司</a:t>
            </a:r>
            <a:endParaRPr kumimoji="1" lang="ja-JP" altLang="en-US" sz="2000" dirty="0">
              <a:latin typeface="AR丸ゴシック体M" panose="020B0609010101010101" pitchFamily="49" charset="-128"/>
              <a:ea typeface="AR丸ゴシック体M" panose="020B0609010101010101" pitchFamily="49" charset="-128"/>
            </a:endParaRPr>
          </a:p>
        </p:txBody>
      </p:sp>
      <p:pic>
        <p:nvPicPr>
          <p:cNvPr id="4" name="図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4" y="1002082"/>
            <a:ext cx="3410553" cy="1675434"/>
          </a:xfrm>
          <a:prstGeom prst="rect">
            <a:avLst/>
          </a:prstGeom>
        </p:spPr>
      </p:pic>
    </p:spTree>
    <p:extLst>
      <p:ext uri="{BB962C8B-B14F-4D97-AF65-F5344CB8AC3E}">
        <p14:creationId xmlns:p14="http://schemas.microsoft.com/office/powerpoint/2010/main" val="59982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117600"/>
            <a:ext cx="11827933"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1</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ポリオ根絶活動の実施</a:t>
            </a:r>
          </a:p>
          <a:p>
            <a:pPr marL="1346200" marR="0" lvl="0" indent="-134620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1</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）月信への情報提供・・・アフガニスタン、パキスタン等他国</a:t>
            </a:r>
            <a:endPar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endParaRPr>
          </a:p>
          <a:p>
            <a:pPr marL="1346200" marR="0" lvl="0" indent="-134620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の感染現状をお知らせ致します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2</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）各クラブへの卓話及び募金活動へのサポート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2</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指定寄付としてポリオプラスへの会員一人当たり目標</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30</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ドル達成</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endParaRPr>
          </a:p>
          <a:p>
            <a:pPr marL="541338" marR="0" lvl="0" indent="-541338" algn="l" defTabSz="914400" rtl="0" eaLnBrk="1" fontAlgn="auto" latinLnBrk="0" hangingPunct="1">
              <a:lnSpc>
                <a:spcPct val="100000"/>
              </a:lnSpc>
              <a:spcBef>
                <a:spcPts val="0"/>
              </a:spcBef>
              <a:spcAft>
                <a:spcPts val="0"/>
              </a:spcAft>
              <a:buClrTx/>
              <a:buSzTx/>
              <a:buFontTx/>
              <a:buNone/>
              <a:tabLst/>
              <a:defRPr/>
            </a:pP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3</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10</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月</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24</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日世界ポリオデーを目標としたイベント、啓蒙活動等の　　サポート</a:t>
            </a:r>
          </a:p>
          <a:p>
            <a:pPr marL="1346200" marR="0" lvl="0" indent="-134620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1</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30</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年を超える長い奉仕活動の終盤戦です</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歴史をつくるカウントダウン</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a:t>
            </a:r>
            <a:endPar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  （</a:t>
            </a:r>
            <a:r>
              <a:rPr kumimoji="1" lang="en-US" altLang="ja-JP"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2</a:t>
            </a:r>
            <a:r>
              <a:rPr kumimoji="1" lang="ja-JP" altLang="en-US" sz="3000" b="0" i="0" u="none" strike="noStrike" kern="1200" cap="none" spc="0" normalizeH="0" baseline="0" noProof="0" dirty="0">
                <a:ln>
                  <a:noFill/>
                </a:ln>
                <a:solidFill>
                  <a:prstClr val="black"/>
                </a:solidFill>
                <a:effectLst/>
                <a:uLnTx/>
                <a:uFillTx/>
                <a:latin typeface="AR丸ゴシック体M" panose="020B0609010101010101" pitchFamily="49" charset="-128"/>
                <a:ea typeface="AR丸ゴシック体M" panose="020B0609010101010101" pitchFamily="49" charset="-128"/>
                <a:cs typeface="+mn-cs"/>
              </a:rPr>
              <a:t>）ポリオのことを知ってもらいましょう</a:t>
            </a:r>
          </a:p>
        </p:txBody>
      </p:sp>
      <p:sp>
        <p:nvSpPr>
          <p:cNvPr id="6" name="角丸四角形 5"/>
          <p:cNvSpPr/>
          <p:nvPr/>
        </p:nvSpPr>
        <p:spPr>
          <a:xfrm>
            <a:off x="881532" y="189472"/>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a:t>
            </a:r>
            <a:r>
              <a:rPr kumimoji="1" lang="en-US" altLang="ja-JP"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2630</a:t>
            </a:r>
            <a:r>
              <a:rPr kumimoji="1" lang="ja-JP" altLang="en-US"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地区ポリオプラス小委員会年間活動計画　　　　　　　　　</a:t>
            </a:r>
            <a:endParaRPr kumimoji="1" lang="ja-JP"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783150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801" y="951253"/>
            <a:ext cx="7154332" cy="5901964"/>
          </a:xfrm>
          <a:prstGeom prst="rect">
            <a:avLst/>
          </a:prstGeom>
        </p:spPr>
      </p:pic>
      <p:sp>
        <p:nvSpPr>
          <p:cNvPr id="6" name="角丸四角形 5"/>
          <p:cNvSpPr/>
          <p:nvPr/>
        </p:nvSpPr>
        <p:spPr>
          <a:xfrm>
            <a:off x="881532" y="189472"/>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a:t>
            </a:r>
            <a:r>
              <a:rPr kumimoji="1" lang="en-US" altLang="ja-JP"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2630</a:t>
            </a:r>
            <a:r>
              <a:rPr kumimoji="1" lang="ja-JP" altLang="en-US"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地区ポリオ根絶促進グッズ　　　　　　　　</a:t>
            </a:r>
            <a:endParaRPr kumimoji="1" lang="ja-JP"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394928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867" y="967126"/>
            <a:ext cx="8255000" cy="5827059"/>
          </a:xfrm>
          <a:prstGeom prst="rect">
            <a:avLst/>
          </a:prstGeom>
        </p:spPr>
      </p:pic>
      <p:sp>
        <p:nvSpPr>
          <p:cNvPr id="6" name="角丸四角形 5"/>
          <p:cNvSpPr/>
          <p:nvPr/>
        </p:nvSpPr>
        <p:spPr>
          <a:xfrm>
            <a:off x="881532" y="189472"/>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a:t>
            </a:r>
            <a:r>
              <a:rPr kumimoji="1" lang="en-US" altLang="ja-JP"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2630</a:t>
            </a:r>
            <a:r>
              <a:rPr kumimoji="1" lang="ja-JP" altLang="en-US"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地区ポリオ根絶促進グッズ　　　　　　　　</a:t>
            </a:r>
            <a:endParaRPr kumimoji="1" lang="ja-JP" alt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5455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844" y="0"/>
            <a:ext cx="6212312" cy="6858000"/>
          </a:xfrm>
          <a:prstGeom prst="rect">
            <a:avLst/>
          </a:prstGeom>
        </p:spPr>
      </p:pic>
    </p:spTree>
    <p:extLst>
      <p:ext uri="{BB962C8B-B14F-4D97-AF65-F5344CB8AC3E}">
        <p14:creationId xmlns:p14="http://schemas.microsoft.com/office/powerpoint/2010/main" val="376667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93F02AE8-8B3A-4B73-A795-F4B307EB46AC}"/>
              </a:ext>
            </a:extLst>
          </p:cNvPr>
          <p:cNvGrpSpPr/>
          <p:nvPr/>
        </p:nvGrpSpPr>
        <p:grpSpPr>
          <a:xfrm>
            <a:off x="265042" y="586777"/>
            <a:ext cx="11661916" cy="5952135"/>
            <a:chOff x="278293" y="1310887"/>
            <a:chExt cx="11661916" cy="1193774"/>
          </a:xfrm>
          <a:noFill/>
        </p:grpSpPr>
        <p:sp>
          <p:nvSpPr>
            <p:cNvPr id="5" name="正方形/長方形 4">
              <a:extLst>
                <a:ext uri="{FF2B5EF4-FFF2-40B4-BE49-F238E27FC236}">
                  <a16:creationId xmlns:a16="http://schemas.microsoft.com/office/drawing/2014/main" id="{0F523289-5CE9-4C03-BEEF-A7B9DD54BAA1}"/>
                </a:ext>
              </a:extLst>
            </p:cNvPr>
            <p:cNvSpPr/>
            <p:nvPr/>
          </p:nvSpPr>
          <p:spPr>
            <a:xfrm>
              <a:off x="278293" y="1310887"/>
              <a:ext cx="11661916" cy="11937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p:txBody>
        </p:sp>
        <p:sp>
          <p:nvSpPr>
            <p:cNvPr id="7" name="テキスト ボックス 6">
              <a:extLst>
                <a:ext uri="{FF2B5EF4-FFF2-40B4-BE49-F238E27FC236}">
                  <a16:creationId xmlns:a16="http://schemas.microsoft.com/office/drawing/2014/main" id="{FA7DA02A-57FE-41DF-A1F9-5740B79F3088}"/>
                </a:ext>
              </a:extLst>
            </p:cNvPr>
            <p:cNvSpPr txBox="1"/>
            <p:nvPr/>
          </p:nvSpPr>
          <p:spPr>
            <a:xfrm>
              <a:off x="570002" y="1330492"/>
              <a:ext cx="2762865" cy="117284"/>
            </a:xfrm>
            <a:prstGeom prst="rect">
              <a:avLst/>
            </a:prstGeom>
            <a:solidFill>
              <a:srgbClr val="FFFF00"/>
            </a:solidFill>
            <a:ln>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3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未来の夢計画</a:t>
              </a:r>
              <a:endParaRPr kumimoji="1" lang="ja-JP" altLang="ja-JP" sz="3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1" name="テキスト ボックス 10">
              <a:extLst>
                <a:ext uri="{FF2B5EF4-FFF2-40B4-BE49-F238E27FC236}">
                  <a16:creationId xmlns:a16="http://schemas.microsoft.com/office/drawing/2014/main" id="{2E9C2E81-2C08-4CEA-B96D-7F761A0EEFB3}"/>
                </a:ext>
              </a:extLst>
            </p:cNvPr>
            <p:cNvSpPr txBox="1"/>
            <p:nvPr/>
          </p:nvSpPr>
          <p:spPr>
            <a:xfrm>
              <a:off x="570002" y="1508791"/>
              <a:ext cx="11078497" cy="880787"/>
            </a:xfrm>
            <a:prstGeom prst="rect">
              <a:avLst/>
            </a:prstGeom>
            <a:grp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現在の</a:t>
              </a:r>
              <a:r>
                <a:rPr kumimoji="1"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寄付金と</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補助金</a:t>
              </a:r>
              <a:r>
                <a:rPr kumimoji="1"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システムは、</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2013-2014</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年度に発表されました「未来の夢計画」から始まり</a:t>
              </a:r>
              <a:r>
                <a:rPr kumimoji="1"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年度で</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7</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年目を迎えます。</a:t>
              </a: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今までに実施されました地区補助金・グローバル補助金の事業総数は</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146</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件、奨学金による留学生は</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13</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名、財団活動資金の総額は</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83</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万ドル（約</a:t>
              </a:r>
              <a:r>
                <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9,100</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万円）という大きな成果を積み重ねて</a:t>
              </a:r>
              <a:r>
                <a:rPr kumimoji="1"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いただ</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きました。このように</a:t>
              </a:r>
              <a:r>
                <a:rPr kumimoji="1" lang="ja-JP" altLang="en-US"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２６３０地区の</a:t>
              </a:r>
              <a:r>
                <a:rPr kumimoji="1" lang="ja-JP"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多くのクラブが地域や世界の人道奉仕に貢献されています。</a:t>
              </a:r>
              <a:endParaRPr kumimoji="1" lang="en-US" altLang="ja-JP" sz="24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grpSp>
    </p:spTree>
    <p:extLst>
      <p:ext uri="{BB962C8B-B14F-4D97-AF65-F5344CB8AC3E}">
        <p14:creationId xmlns:p14="http://schemas.microsoft.com/office/powerpoint/2010/main" val="14078995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4444" y="2956142"/>
            <a:ext cx="10922695" cy="1139869"/>
          </a:xfrm>
          <a:solidFill>
            <a:srgbClr val="0000FF"/>
          </a:solidFill>
        </p:spPr>
        <p:txBody>
          <a:bodyPr anchor="ctr">
            <a:normAutofit/>
          </a:bodyPr>
          <a:lstStyle/>
          <a:p>
            <a:r>
              <a:rPr lang="ja-JP" altLang="en-US" sz="4800" b="1" dirty="0">
                <a:solidFill>
                  <a:schemeClr val="bg1"/>
                </a:solidFill>
                <a:latin typeface="AR P丸ゴシック体M" panose="020B0600010101010101" pitchFamily="50" charset="-128"/>
                <a:ea typeface="AR P丸ゴシック体M" panose="020B0600010101010101" pitchFamily="50" charset="-128"/>
              </a:rPr>
              <a:t>講　演</a:t>
            </a:r>
            <a:endParaRPr kumimoji="1" lang="ja-JP" altLang="en-US" sz="4800" b="1" dirty="0">
              <a:solidFill>
                <a:schemeClr val="bg1"/>
              </a:solidFill>
              <a:latin typeface="AR P丸ゴシック体M" panose="020B0600010101010101" pitchFamily="50" charset="-128"/>
              <a:ea typeface="AR P丸ゴシック体M" panose="020B0600010101010101" pitchFamily="50" charset="-128"/>
            </a:endParaRPr>
          </a:p>
        </p:txBody>
      </p:sp>
      <p:pic>
        <p:nvPicPr>
          <p:cNvPr id="4" name="図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4" y="1002082"/>
            <a:ext cx="3410553" cy="1675434"/>
          </a:xfrm>
          <a:prstGeom prst="rect">
            <a:avLst/>
          </a:prstGeom>
        </p:spPr>
      </p:pic>
      <p:sp>
        <p:nvSpPr>
          <p:cNvPr id="6" name="正方形/長方形 5"/>
          <p:cNvSpPr/>
          <p:nvPr/>
        </p:nvSpPr>
        <p:spPr>
          <a:xfrm>
            <a:off x="2946401" y="5424893"/>
            <a:ext cx="4500774" cy="400110"/>
          </a:xfrm>
          <a:prstGeom prst="rect">
            <a:avLst/>
          </a:prstGeom>
        </p:spPr>
        <p:txBody>
          <a:bodyPr wrap="square">
            <a:spAutoFit/>
          </a:bodyPr>
          <a:lstStyle/>
          <a:p>
            <a:r>
              <a:rPr lang="ja-JP" altLang="en-US" sz="2000" dirty="0">
                <a:latin typeface="AR丸ゴシック体M" panose="020B0609010101010101" pitchFamily="49" charset="-128"/>
                <a:ea typeface="AR丸ゴシック体M" panose="020B0609010101010101" pitchFamily="49" charset="-128"/>
              </a:rPr>
              <a:t>益田西ロータリークラブ</a:t>
            </a:r>
            <a:r>
              <a:rPr lang="en-US" altLang="ja-JP" sz="2000" dirty="0">
                <a:latin typeface="AR丸ゴシック体M" panose="020B0609010101010101" pitchFamily="49" charset="-128"/>
                <a:ea typeface="AR丸ゴシック体M" panose="020B0609010101010101" pitchFamily="49" charset="-128"/>
              </a:rPr>
              <a:t>(</a:t>
            </a:r>
            <a:r>
              <a:rPr lang="ja-JP" altLang="en-US" sz="2000" dirty="0">
                <a:latin typeface="AR丸ゴシック体M" panose="020B0609010101010101" pitchFamily="49" charset="-128"/>
                <a:ea typeface="AR丸ゴシック体M" panose="020B0609010101010101" pitchFamily="49" charset="-128"/>
              </a:rPr>
              <a:t>島根県</a:t>
            </a:r>
            <a:r>
              <a:rPr lang="en-US" altLang="ja-JP" sz="2000" dirty="0">
                <a:latin typeface="AR丸ゴシック体M" panose="020B0609010101010101" pitchFamily="49" charset="-128"/>
                <a:ea typeface="AR丸ゴシック体M" panose="020B0609010101010101" pitchFamily="49" charset="-128"/>
              </a:rPr>
              <a:t>)</a:t>
            </a:r>
            <a:r>
              <a:rPr lang="ja-JP" altLang="en-US" sz="2000" dirty="0">
                <a:latin typeface="AR丸ゴシック体M" panose="020B0609010101010101" pitchFamily="49" charset="-128"/>
                <a:ea typeface="AR丸ゴシック体M" panose="020B0609010101010101" pitchFamily="49" charset="-128"/>
              </a:rPr>
              <a:t>　</a:t>
            </a:r>
          </a:p>
        </p:txBody>
      </p:sp>
      <p:sp>
        <p:nvSpPr>
          <p:cNvPr id="7" name="正方形/長方形 6"/>
          <p:cNvSpPr/>
          <p:nvPr/>
        </p:nvSpPr>
        <p:spPr>
          <a:xfrm>
            <a:off x="2946400" y="5795960"/>
            <a:ext cx="8510739" cy="400110"/>
          </a:xfrm>
          <a:prstGeom prst="rect">
            <a:avLst/>
          </a:prstGeom>
        </p:spPr>
        <p:txBody>
          <a:bodyPr wrap="square">
            <a:spAutoFit/>
          </a:bodyPr>
          <a:lstStyle/>
          <a:p>
            <a:r>
              <a:rPr lang="en-US" altLang="ja-JP" sz="2000" dirty="0">
                <a:latin typeface="AR丸ゴシック体M" panose="020B0609010101010101" pitchFamily="49" charset="-128"/>
                <a:ea typeface="AR丸ゴシック体M" panose="020B0609010101010101" pitchFamily="49" charset="-128"/>
              </a:rPr>
              <a:t>(EPNC</a:t>
            </a:r>
            <a:r>
              <a:rPr lang="ja-JP" altLang="en-US" sz="2000" dirty="0">
                <a:latin typeface="AR丸ゴシック体M" panose="020B0609010101010101" pitchFamily="49" charset="-128"/>
                <a:ea typeface="AR丸ゴシック体M" panose="020B0609010101010101" pitchFamily="49" charset="-128"/>
              </a:rPr>
              <a:t>：</a:t>
            </a:r>
            <a:r>
              <a:rPr lang="en-US" altLang="ja-JP" sz="2000" dirty="0">
                <a:latin typeface="AR丸ゴシック体M" panose="020B0609010101010101" pitchFamily="49" charset="-128"/>
                <a:ea typeface="AR丸ゴシック体M" panose="020B0609010101010101" pitchFamily="49" charset="-128"/>
              </a:rPr>
              <a:t>End Polio Now Coordinator</a:t>
            </a:r>
            <a:r>
              <a:rPr lang="ja-JP" altLang="en-US" sz="2000" dirty="0">
                <a:latin typeface="AR丸ゴシック体M" panose="020B0609010101010101" pitchFamily="49" charset="-128"/>
                <a:ea typeface="AR丸ゴシック体M" panose="020B0609010101010101" pitchFamily="49" charset="-128"/>
              </a:rPr>
              <a:t>　</a:t>
            </a:r>
            <a:r>
              <a:rPr lang="ja-JP" altLang="en-US" sz="2000" dirty="0" smtClean="0">
                <a:latin typeface="AR丸ゴシック体M" panose="020B0609010101010101" pitchFamily="49" charset="-128"/>
                <a:ea typeface="AR丸ゴシック体M" panose="020B0609010101010101" pitchFamily="49" charset="-128"/>
              </a:rPr>
              <a:t>ポリオ根絶地域コーディネーター</a:t>
            </a:r>
            <a:r>
              <a:rPr lang="en-US" altLang="ja-JP" sz="2000" dirty="0">
                <a:latin typeface="AR丸ゴシック体M" panose="020B0609010101010101" pitchFamily="49" charset="-128"/>
                <a:ea typeface="AR丸ゴシック体M" panose="020B0609010101010101" pitchFamily="49" charset="-128"/>
              </a:rPr>
              <a:t>)</a:t>
            </a:r>
            <a:endParaRPr lang="ja-JP" altLang="en-US" sz="2000" dirty="0">
              <a:latin typeface="AR丸ゴシック体M" panose="020B0609010101010101" pitchFamily="49" charset="-128"/>
              <a:ea typeface="AR丸ゴシック体M" panose="020B0609010101010101" pitchFamily="49" charset="-128"/>
            </a:endParaRPr>
          </a:p>
        </p:txBody>
      </p:sp>
      <p:sp>
        <p:nvSpPr>
          <p:cNvPr id="9" name="正方形/長方形 8"/>
          <p:cNvSpPr/>
          <p:nvPr/>
        </p:nvSpPr>
        <p:spPr>
          <a:xfrm>
            <a:off x="7196667" y="5132505"/>
            <a:ext cx="4099430" cy="584775"/>
          </a:xfrm>
          <a:prstGeom prst="rect">
            <a:avLst/>
          </a:prstGeom>
        </p:spPr>
        <p:txBody>
          <a:bodyPr wrap="square">
            <a:spAutoFit/>
          </a:bodyPr>
          <a:lstStyle/>
          <a:p>
            <a:r>
              <a:rPr lang="ja-JP" altLang="en-US" sz="3200" dirty="0">
                <a:latin typeface="AR丸ゴシック体M" panose="020B0609010101010101" pitchFamily="49" charset="-128"/>
                <a:ea typeface="AR丸ゴシック体M" panose="020B0609010101010101" pitchFamily="49" charset="-128"/>
              </a:rPr>
              <a:t>松 本　祐 二 様</a:t>
            </a:r>
          </a:p>
        </p:txBody>
      </p:sp>
      <p:sp>
        <p:nvSpPr>
          <p:cNvPr id="10" name="正方形/長方形 9"/>
          <p:cNvSpPr/>
          <p:nvPr/>
        </p:nvSpPr>
        <p:spPr>
          <a:xfrm>
            <a:off x="2946400" y="5053826"/>
            <a:ext cx="4500774" cy="461665"/>
          </a:xfrm>
          <a:prstGeom prst="rect">
            <a:avLst/>
          </a:prstGeom>
        </p:spPr>
        <p:txBody>
          <a:bodyPr wrap="square">
            <a:spAutoFit/>
          </a:bodyPr>
          <a:lstStyle/>
          <a:p>
            <a:r>
              <a:rPr lang="ja-JP" altLang="en-US" sz="2400" dirty="0">
                <a:latin typeface="AR丸ゴシック体M" panose="020B0609010101010101" pitchFamily="49" charset="-128"/>
                <a:ea typeface="AR丸ゴシック体M" panose="020B0609010101010101" pitchFamily="49" charset="-128"/>
              </a:rPr>
              <a:t>国際ロータリ</a:t>
            </a:r>
            <a:r>
              <a:rPr lang="en-US" altLang="ja-JP" sz="2400" dirty="0">
                <a:latin typeface="AR丸ゴシック体M" panose="020B0609010101010101" pitchFamily="49" charset="-128"/>
                <a:ea typeface="AR丸ゴシック体M" panose="020B0609010101010101" pitchFamily="49" charset="-128"/>
              </a:rPr>
              <a:t>2690</a:t>
            </a:r>
            <a:r>
              <a:rPr lang="ja-JP" altLang="en-US" sz="2400" dirty="0">
                <a:latin typeface="AR丸ゴシック体M" panose="020B0609010101010101" pitchFamily="49" charset="-128"/>
                <a:ea typeface="AR丸ゴシック体M" panose="020B0609010101010101" pitchFamily="49" charset="-128"/>
              </a:rPr>
              <a:t>地区</a:t>
            </a:r>
            <a:r>
              <a:rPr lang="en-US" altLang="ja-JP" sz="2400" dirty="0">
                <a:latin typeface="AR丸ゴシック体M" panose="020B0609010101010101" pitchFamily="49" charset="-128"/>
                <a:ea typeface="AR丸ゴシック体M" panose="020B0609010101010101" pitchFamily="49" charset="-128"/>
              </a:rPr>
              <a:t>EPNC</a:t>
            </a:r>
            <a:endParaRPr lang="ja-JP" altLang="en-US" sz="2400" dirty="0">
              <a:latin typeface="AR丸ゴシック体M" panose="020B0609010101010101" pitchFamily="49" charset="-128"/>
              <a:ea typeface="AR丸ゴシック体M" panose="020B0609010101010101" pitchFamily="49" charset="-128"/>
            </a:endParaRPr>
          </a:p>
        </p:txBody>
      </p:sp>
    </p:spTree>
    <p:extLst>
      <p:ext uri="{BB962C8B-B14F-4D97-AF65-F5344CB8AC3E}">
        <p14:creationId xmlns:p14="http://schemas.microsoft.com/office/powerpoint/2010/main" val="21093487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72066" y="69019"/>
            <a:ext cx="11319933" cy="6740307"/>
          </a:xfrm>
          <a:prstGeom prst="rect">
            <a:avLst/>
          </a:prstGeom>
        </p:spPr>
        <p:txBody>
          <a:bodyPr wrap="square">
            <a:spAutoFit/>
          </a:bodyPr>
          <a:lstStyle/>
          <a:p>
            <a:r>
              <a:rPr lang="ja-JP" altLang="en-US" sz="2400" dirty="0" smtClean="0">
                <a:latin typeface="AR丸ゴシック体M" panose="020B0609010101010101" pitchFamily="49" charset="-128"/>
                <a:ea typeface="AR丸ゴシック体M" panose="020B0609010101010101" pitchFamily="49" charset="-128"/>
              </a:rPr>
              <a:t>松本祐二</a:t>
            </a:r>
            <a:r>
              <a:rPr lang="en-US" altLang="ja-JP" sz="2400" dirty="0" smtClean="0">
                <a:latin typeface="AR丸ゴシック体M" panose="020B0609010101010101" pitchFamily="49" charset="-128"/>
                <a:ea typeface="AR丸ゴシック体M" panose="020B0609010101010101" pitchFamily="49" charset="-128"/>
              </a:rPr>
              <a:t>(</a:t>
            </a:r>
            <a:r>
              <a:rPr lang="ja-JP" altLang="en-US" sz="2400" dirty="0" smtClean="0">
                <a:latin typeface="AR丸ゴシック体M" panose="020B0609010101010101" pitchFamily="49" charset="-128"/>
                <a:ea typeface="AR丸ゴシック体M" panose="020B0609010101010101" pitchFamily="49" charset="-128"/>
              </a:rPr>
              <a:t>まつ</a:t>
            </a:r>
            <a:r>
              <a:rPr lang="ja-JP" altLang="en-US" sz="2400" dirty="0">
                <a:latin typeface="AR丸ゴシック体M" panose="020B0609010101010101" pitchFamily="49" charset="-128"/>
                <a:ea typeface="AR丸ゴシック体M" panose="020B0609010101010101" pitchFamily="49" charset="-128"/>
              </a:rPr>
              <a:t>もと　</a:t>
            </a:r>
            <a:r>
              <a:rPr lang="ja-JP" altLang="en-US" sz="2400" dirty="0" smtClean="0">
                <a:latin typeface="AR丸ゴシック体M" panose="020B0609010101010101" pitchFamily="49" charset="-128"/>
                <a:ea typeface="AR丸ゴシック体M" panose="020B0609010101010101" pitchFamily="49" charset="-128"/>
              </a:rPr>
              <a:t>ゆうじ）様のプロフィール</a:t>
            </a:r>
            <a:endParaRPr lang="en-US" altLang="ja-JP" sz="2400" dirty="0" smtClean="0">
              <a:latin typeface="AR丸ゴシック体M" panose="020B0609010101010101" pitchFamily="49" charset="-128"/>
              <a:ea typeface="AR丸ゴシック体M" panose="020B0609010101010101" pitchFamily="49" charset="-128"/>
            </a:endParaRPr>
          </a:p>
          <a:p>
            <a:r>
              <a:rPr lang="ja-JP" altLang="en-US" dirty="0">
                <a:latin typeface="AR丸ゴシック体M" panose="020B0609010101010101" pitchFamily="49" charset="-128"/>
                <a:ea typeface="AR丸ゴシック体M" panose="020B0609010101010101" pitchFamily="49" charset="-128"/>
              </a:rPr>
              <a:t>　</a:t>
            </a:r>
            <a:r>
              <a:rPr lang="ja-JP" altLang="en-US" dirty="0" smtClean="0">
                <a:latin typeface="AR丸ゴシック体M" panose="020B0609010101010101" pitchFamily="49" charset="-128"/>
                <a:ea typeface="AR丸ゴシック体M" panose="020B0609010101010101" pitchFamily="49" charset="-128"/>
              </a:rPr>
              <a:t>島根県益田市出身　　</a:t>
            </a:r>
            <a:r>
              <a:rPr lang="en-US" altLang="ja-JP" dirty="0" smtClean="0">
                <a:latin typeface="AR丸ゴシック体M" panose="020B0609010101010101" pitchFamily="49" charset="-128"/>
                <a:ea typeface="AR丸ゴシック体M" panose="020B0609010101010101" pitchFamily="49" charset="-128"/>
              </a:rPr>
              <a:t>1952</a:t>
            </a:r>
            <a:r>
              <a:rPr lang="ja-JP" altLang="en-US" dirty="0">
                <a:latin typeface="AR丸ゴシック体M" panose="020B0609010101010101" pitchFamily="49" charset="-128"/>
                <a:ea typeface="AR丸ゴシック体M" panose="020B0609010101010101" pitchFamily="49" charset="-128"/>
              </a:rPr>
              <a:t>年</a:t>
            </a:r>
            <a:r>
              <a:rPr lang="en-US" altLang="ja-JP" dirty="0">
                <a:latin typeface="AR丸ゴシック体M" panose="020B0609010101010101" pitchFamily="49" charset="-128"/>
                <a:ea typeface="AR丸ゴシック体M" panose="020B0609010101010101" pitchFamily="49" charset="-128"/>
              </a:rPr>
              <a:t>8</a:t>
            </a:r>
            <a:r>
              <a:rPr lang="ja-JP" altLang="en-US" dirty="0">
                <a:latin typeface="AR丸ゴシック体M" panose="020B0609010101010101" pitchFamily="49" charset="-128"/>
                <a:ea typeface="AR丸ゴシック体M" panose="020B0609010101010101" pitchFamily="49" charset="-128"/>
              </a:rPr>
              <a:t>月</a:t>
            </a:r>
            <a:r>
              <a:rPr lang="en-US" altLang="ja-JP" dirty="0">
                <a:latin typeface="AR丸ゴシック体M" panose="020B0609010101010101" pitchFamily="49" charset="-128"/>
                <a:ea typeface="AR丸ゴシック体M" panose="020B0609010101010101" pitchFamily="49" charset="-128"/>
              </a:rPr>
              <a:t>26</a:t>
            </a:r>
            <a:r>
              <a:rPr lang="ja-JP" altLang="en-US" dirty="0" smtClean="0">
                <a:latin typeface="AR丸ゴシック体M" panose="020B0609010101010101" pitchFamily="49" charset="-128"/>
                <a:ea typeface="AR丸ゴシック体M" panose="020B0609010101010101" pitchFamily="49" charset="-128"/>
              </a:rPr>
              <a:t>日生　</a:t>
            </a:r>
            <a:r>
              <a:rPr lang="ja-JP" altLang="en-US" dirty="0">
                <a:latin typeface="AR丸ゴシック体M" panose="020B0609010101010101" pitchFamily="49" charset="-128"/>
                <a:ea typeface="AR丸ゴシック体M" panose="020B0609010101010101" pitchFamily="49" charset="-128"/>
              </a:rPr>
              <a:t>　</a:t>
            </a:r>
            <a:r>
              <a:rPr lang="ja-JP" altLang="en-US" dirty="0" smtClean="0">
                <a:latin typeface="AR丸ゴシック体M" panose="020B0609010101010101" pitchFamily="49" charset="-128"/>
                <a:ea typeface="AR丸ゴシック体M" panose="020B0609010101010101" pitchFamily="49" charset="-128"/>
              </a:rPr>
              <a:t>松本医院院長 内科医</a:t>
            </a:r>
            <a:endParaRPr lang="ja-JP" altLang="en-US" dirty="0">
              <a:latin typeface="AR丸ゴシック体M" panose="020B0609010101010101" pitchFamily="49" charset="-128"/>
              <a:ea typeface="AR丸ゴシック体M" panose="020B0609010101010101" pitchFamily="49" charset="-128"/>
            </a:endParaRPr>
          </a:p>
          <a:p>
            <a:endParaRPr lang="ja-JP" altLang="en-US" dirty="0">
              <a:latin typeface="AR丸ゴシック体M" panose="020B0609010101010101" pitchFamily="49" charset="-128"/>
              <a:ea typeface="AR丸ゴシック体M" panose="020B0609010101010101" pitchFamily="49" charset="-128"/>
            </a:endParaRPr>
          </a:p>
          <a:p>
            <a:r>
              <a:rPr lang="ja-JP" altLang="en-US" dirty="0" smtClean="0">
                <a:latin typeface="AR丸ゴシック体M" panose="020B0609010101010101" pitchFamily="49" charset="-128"/>
                <a:ea typeface="AR丸ゴシック体M" panose="020B0609010101010101" pitchFamily="49" charset="-128"/>
              </a:rPr>
              <a:t>　ロータリー歴</a:t>
            </a:r>
            <a:r>
              <a:rPr lang="ja-JP" altLang="en-US" dirty="0">
                <a:latin typeface="AR丸ゴシック体M" panose="020B0609010101010101" pitchFamily="49" charset="-128"/>
                <a:ea typeface="AR丸ゴシック体M" panose="020B0609010101010101" pitchFamily="49" charset="-128"/>
              </a:rPr>
              <a:t>：国際ロータリー第</a:t>
            </a:r>
            <a:r>
              <a:rPr lang="en-US" altLang="ja-JP" dirty="0">
                <a:latin typeface="AR丸ゴシック体M" panose="020B0609010101010101" pitchFamily="49" charset="-128"/>
                <a:ea typeface="AR丸ゴシック体M" panose="020B0609010101010101" pitchFamily="49" charset="-128"/>
              </a:rPr>
              <a:t>2690</a:t>
            </a:r>
            <a:r>
              <a:rPr lang="ja-JP" altLang="en-US" dirty="0">
                <a:latin typeface="AR丸ゴシック体M" panose="020B0609010101010101" pitchFamily="49" charset="-128"/>
                <a:ea typeface="AR丸ゴシック体M" panose="020B0609010101010101" pitchFamily="49" charset="-128"/>
              </a:rPr>
              <a:t>地区（島根・鳥取・岡山）</a:t>
            </a:r>
          </a:p>
          <a:p>
            <a:r>
              <a:rPr lang="ja-JP" altLang="en-US" dirty="0" smtClean="0">
                <a:latin typeface="AR丸ゴシック体M" panose="020B0609010101010101" pitchFamily="49" charset="-128"/>
                <a:ea typeface="AR丸ゴシック体M" panose="020B0609010101010101" pitchFamily="49" charset="-128"/>
              </a:rPr>
              <a:t>　　</a:t>
            </a:r>
            <a:r>
              <a:rPr lang="en-US" altLang="ja-JP" dirty="0" smtClean="0">
                <a:latin typeface="AR丸ゴシック体M" panose="020B0609010101010101" pitchFamily="49" charset="-128"/>
                <a:ea typeface="AR丸ゴシック体M" panose="020B0609010101010101" pitchFamily="49" charset="-128"/>
              </a:rPr>
              <a:t>1986</a:t>
            </a:r>
            <a:r>
              <a:rPr lang="ja-JP" altLang="en-US" dirty="0">
                <a:latin typeface="AR丸ゴシック体M" panose="020B0609010101010101" pitchFamily="49" charset="-128"/>
                <a:ea typeface="AR丸ゴシック体M" panose="020B0609010101010101" pitchFamily="49" charset="-128"/>
              </a:rPr>
              <a:t>年</a:t>
            </a:r>
            <a:r>
              <a:rPr lang="en-US" altLang="ja-JP" dirty="0">
                <a:latin typeface="AR丸ゴシック体M" panose="020B0609010101010101" pitchFamily="49" charset="-128"/>
                <a:ea typeface="AR丸ゴシック体M" panose="020B0609010101010101" pitchFamily="49" charset="-128"/>
              </a:rPr>
              <a:t>5</a:t>
            </a:r>
            <a:r>
              <a:rPr lang="ja-JP" altLang="en-US" dirty="0">
                <a:latin typeface="AR丸ゴシック体M" panose="020B0609010101010101" pitchFamily="49" charset="-128"/>
                <a:ea typeface="AR丸ゴシック体M" panose="020B0609010101010101" pitchFamily="49" charset="-128"/>
              </a:rPr>
              <a:t>月　　　　益田西ロータリークラブ入会</a:t>
            </a:r>
          </a:p>
          <a:p>
            <a:r>
              <a:rPr lang="ja-JP" altLang="en-US" dirty="0" smtClean="0">
                <a:latin typeface="AR丸ゴシック体M" panose="020B0609010101010101" pitchFamily="49" charset="-128"/>
                <a:ea typeface="AR丸ゴシック体M" panose="020B0609010101010101" pitchFamily="49" charset="-128"/>
              </a:rPr>
              <a:t>　　</a:t>
            </a:r>
            <a:r>
              <a:rPr lang="en-US" altLang="ja-JP" dirty="0" smtClean="0">
                <a:latin typeface="AR丸ゴシック体M" panose="020B0609010101010101" pitchFamily="49" charset="-128"/>
                <a:ea typeface="AR丸ゴシック体M" panose="020B0609010101010101" pitchFamily="49" charset="-128"/>
              </a:rPr>
              <a:t>1991</a:t>
            </a:r>
            <a:r>
              <a:rPr lang="ja-JP" altLang="en-US" dirty="0">
                <a:latin typeface="AR丸ゴシック体M" panose="020B0609010101010101" pitchFamily="49" charset="-128"/>
                <a:ea typeface="AR丸ゴシック体M" panose="020B0609010101010101" pitchFamily="49" charset="-128"/>
              </a:rPr>
              <a:t>年</a:t>
            </a:r>
            <a:r>
              <a:rPr lang="en-US" altLang="ja-JP" dirty="0">
                <a:latin typeface="AR丸ゴシック体M" panose="020B0609010101010101" pitchFamily="49" charset="-128"/>
                <a:ea typeface="AR丸ゴシック体M" panose="020B0609010101010101" pitchFamily="49" charset="-128"/>
              </a:rPr>
              <a:t>6</a:t>
            </a:r>
            <a:r>
              <a:rPr lang="ja-JP" altLang="en-US" dirty="0">
                <a:latin typeface="AR丸ゴシック体M" panose="020B0609010101010101" pitchFamily="49" charset="-128"/>
                <a:ea typeface="AR丸ゴシック体M" panose="020B0609010101010101" pitchFamily="49" charset="-128"/>
              </a:rPr>
              <a:t>月　　　　益田西ロータリークラブ退会</a:t>
            </a:r>
          </a:p>
          <a:p>
            <a:r>
              <a:rPr lang="ja-JP" altLang="en-US" dirty="0" smtClean="0">
                <a:latin typeface="AR丸ゴシック体M" panose="020B0609010101010101" pitchFamily="49" charset="-128"/>
                <a:ea typeface="AR丸ゴシック体M" panose="020B0609010101010101" pitchFamily="49" charset="-128"/>
              </a:rPr>
              <a:t>　　</a:t>
            </a:r>
            <a:r>
              <a:rPr lang="en-US" altLang="ja-JP" dirty="0" smtClean="0">
                <a:latin typeface="AR丸ゴシック体M" panose="020B0609010101010101" pitchFamily="49" charset="-128"/>
                <a:ea typeface="AR丸ゴシック体M" panose="020B0609010101010101" pitchFamily="49" charset="-128"/>
              </a:rPr>
              <a:t>1993</a:t>
            </a:r>
            <a:r>
              <a:rPr lang="ja-JP" altLang="en-US" dirty="0">
                <a:latin typeface="AR丸ゴシック体M" panose="020B0609010101010101" pitchFamily="49" charset="-128"/>
                <a:ea typeface="AR丸ゴシック体M" panose="020B0609010101010101" pitchFamily="49" charset="-128"/>
              </a:rPr>
              <a:t>年</a:t>
            </a:r>
            <a:r>
              <a:rPr lang="en-US" altLang="ja-JP" dirty="0">
                <a:latin typeface="AR丸ゴシック体M" panose="020B0609010101010101" pitchFamily="49" charset="-128"/>
                <a:ea typeface="AR丸ゴシック体M" panose="020B0609010101010101" pitchFamily="49" charset="-128"/>
              </a:rPr>
              <a:t>5</a:t>
            </a:r>
            <a:r>
              <a:rPr lang="ja-JP" altLang="en-US" dirty="0">
                <a:latin typeface="AR丸ゴシック体M" panose="020B0609010101010101" pitchFamily="49" charset="-128"/>
                <a:ea typeface="AR丸ゴシック体M" panose="020B0609010101010101" pitchFamily="49" charset="-128"/>
              </a:rPr>
              <a:t>月　　　　益田西ロータリークラブ再入会</a:t>
            </a:r>
          </a:p>
          <a:p>
            <a:r>
              <a:rPr lang="ja-JP" altLang="en-US" dirty="0" smtClean="0">
                <a:latin typeface="AR丸ゴシック体M" panose="020B0609010101010101" pitchFamily="49" charset="-128"/>
                <a:ea typeface="AR丸ゴシック体M" panose="020B0609010101010101" pitchFamily="49" charset="-128"/>
              </a:rPr>
              <a:t>　　</a:t>
            </a:r>
            <a:r>
              <a:rPr lang="en-US" altLang="ja-JP" dirty="0" smtClean="0">
                <a:latin typeface="AR丸ゴシック体M" panose="020B0609010101010101" pitchFamily="49" charset="-128"/>
                <a:ea typeface="AR丸ゴシック体M" panose="020B0609010101010101" pitchFamily="49" charset="-128"/>
              </a:rPr>
              <a:t>1997-98</a:t>
            </a:r>
            <a:r>
              <a:rPr lang="ja-JP" altLang="en-US" dirty="0">
                <a:latin typeface="AR丸ゴシック体M" panose="020B0609010101010101" pitchFamily="49" charset="-128"/>
                <a:ea typeface="AR丸ゴシック体M" panose="020B0609010101010101" pitchFamily="49" charset="-128"/>
              </a:rPr>
              <a:t>年度　　</a:t>
            </a:r>
            <a:r>
              <a:rPr lang="ja-JP" altLang="en-US" dirty="0" smtClean="0">
                <a:latin typeface="AR丸ゴシック体M" panose="020B0609010101010101" pitchFamily="49" charset="-128"/>
                <a:ea typeface="AR丸ゴシック体M" panose="020B0609010101010101" pitchFamily="49" charset="-128"/>
              </a:rPr>
              <a:t>  </a:t>
            </a:r>
            <a:r>
              <a:rPr lang="ja-JP" altLang="en-US" dirty="0">
                <a:latin typeface="AR丸ゴシック体M" panose="020B0609010101010101" pitchFamily="49" charset="-128"/>
                <a:ea typeface="AR丸ゴシック体M" panose="020B0609010101010101" pitchFamily="49" charset="-128"/>
              </a:rPr>
              <a:t>第</a:t>
            </a:r>
            <a:r>
              <a:rPr lang="en-US" altLang="ja-JP" dirty="0">
                <a:latin typeface="AR丸ゴシック体M" panose="020B0609010101010101" pitchFamily="49" charset="-128"/>
                <a:ea typeface="AR丸ゴシック体M" panose="020B0609010101010101" pitchFamily="49" charset="-128"/>
              </a:rPr>
              <a:t>21</a:t>
            </a:r>
            <a:r>
              <a:rPr lang="ja-JP" altLang="en-US" dirty="0">
                <a:latin typeface="AR丸ゴシック体M" panose="020B0609010101010101" pitchFamily="49" charset="-128"/>
                <a:ea typeface="AR丸ゴシック体M" panose="020B0609010101010101" pitchFamily="49" charset="-128"/>
              </a:rPr>
              <a:t>代クラブ会長</a:t>
            </a:r>
          </a:p>
          <a:p>
            <a:r>
              <a:rPr lang="ja-JP" altLang="en-US" dirty="0" smtClean="0">
                <a:latin typeface="AR丸ゴシック体M" panose="020B0609010101010101" pitchFamily="49" charset="-128"/>
                <a:ea typeface="AR丸ゴシック体M" panose="020B0609010101010101" pitchFamily="49" charset="-128"/>
              </a:rPr>
              <a:t>　　</a:t>
            </a:r>
            <a:r>
              <a:rPr lang="en-US" altLang="ja-JP" dirty="0" smtClean="0">
                <a:latin typeface="AR丸ゴシック体M" panose="020B0609010101010101" pitchFamily="49" charset="-128"/>
                <a:ea typeface="AR丸ゴシック体M" panose="020B0609010101010101" pitchFamily="49" charset="-128"/>
              </a:rPr>
              <a:t>2001-02</a:t>
            </a:r>
            <a:r>
              <a:rPr lang="ja-JP" altLang="en-US" dirty="0">
                <a:latin typeface="AR丸ゴシック体M" panose="020B0609010101010101" pitchFamily="49" charset="-128"/>
                <a:ea typeface="AR丸ゴシック体M" panose="020B0609010101010101" pitchFamily="49" charset="-128"/>
              </a:rPr>
              <a:t>年度　　　第</a:t>
            </a:r>
            <a:r>
              <a:rPr lang="en-US" altLang="ja-JP" dirty="0">
                <a:latin typeface="AR丸ゴシック体M" panose="020B0609010101010101" pitchFamily="49" charset="-128"/>
                <a:ea typeface="AR丸ゴシック体M" panose="020B0609010101010101" pitchFamily="49" charset="-128"/>
              </a:rPr>
              <a:t>5</a:t>
            </a:r>
            <a:r>
              <a:rPr lang="ja-JP" altLang="en-US" dirty="0">
                <a:latin typeface="AR丸ゴシック体M" panose="020B0609010101010101" pitchFamily="49" charset="-128"/>
                <a:ea typeface="AR丸ゴシック体M" panose="020B0609010101010101" pitchFamily="49" charset="-128"/>
              </a:rPr>
              <a:t>ブロックガバナー補佐</a:t>
            </a:r>
          </a:p>
          <a:p>
            <a:r>
              <a:rPr lang="ja-JP" altLang="en-US" dirty="0" smtClean="0">
                <a:latin typeface="AR丸ゴシック体M" panose="020B0609010101010101" pitchFamily="49" charset="-128"/>
                <a:ea typeface="AR丸ゴシック体M" panose="020B0609010101010101" pitchFamily="49" charset="-128"/>
              </a:rPr>
              <a:t>　　</a:t>
            </a:r>
            <a:r>
              <a:rPr lang="en-US" altLang="ja-JP" dirty="0" smtClean="0">
                <a:latin typeface="AR丸ゴシック体M" panose="020B0609010101010101" pitchFamily="49" charset="-128"/>
                <a:ea typeface="AR丸ゴシック体M" panose="020B0609010101010101" pitchFamily="49" charset="-128"/>
              </a:rPr>
              <a:t>2014-15</a:t>
            </a:r>
            <a:r>
              <a:rPr lang="ja-JP" altLang="en-US" dirty="0">
                <a:latin typeface="AR丸ゴシック体M" panose="020B0609010101010101" pitchFamily="49" charset="-128"/>
                <a:ea typeface="AR丸ゴシック体M" panose="020B0609010101010101" pitchFamily="49" charset="-128"/>
              </a:rPr>
              <a:t>年度　　　</a:t>
            </a:r>
            <a:r>
              <a:rPr lang="ja-JP" altLang="en-US" dirty="0" smtClean="0">
                <a:latin typeface="AR丸ゴシック体M" panose="020B0609010101010101" pitchFamily="49" charset="-128"/>
                <a:ea typeface="AR丸ゴシック体M" panose="020B0609010101010101" pitchFamily="49" charset="-128"/>
              </a:rPr>
              <a:t>地区</a:t>
            </a:r>
            <a:r>
              <a:rPr lang="ja-JP" altLang="en-US" dirty="0">
                <a:latin typeface="AR丸ゴシック体M" panose="020B0609010101010101" pitchFamily="49" charset="-128"/>
                <a:ea typeface="AR丸ゴシック体M" panose="020B0609010101010101" pitchFamily="49" charset="-128"/>
              </a:rPr>
              <a:t>ガバナー</a:t>
            </a:r>
          </a:p>
          <a:p>
            <a:r>
              <a:rPr lang="ja-JP" altLang="en-US" dirty="0" smtClean="0">
                <a:latin typeface="AR丸ゴシック体M" panose="020B0609010101010101" pitchFamily="49" charset="-128"/>
                <a:ea typeface="AR丸ゴシック体M" panose="020B0609010101010101" pitchFamily="49" charset="-128"/>
              </a:rPr>
              <a:t>　　</a:t>
            </a:r>
            <a:r>
              <a:rPr lang="en-US" altLang="ja-JP" dirty="0" smtClean="0">
                <a:latin typeface="AR丸ゴシック体M" panose="020B0609010101010101" pitchFamily="49" charset="-128"/>
                <a:ea typeface="AR丸ゴシック体M" panose="020B0609010101010101" pitchFamily="49" charset="-128"/>
              </a:rPr>
              <a:t>2016</a:t>
            </a:r>
            <a:r>
              <a:rPr lang="ja-JP" altLang="en-US" dirty="0">
                <a:latin typeface="AR丸ゴシック体M" panose="020B0609010101010101" pitchFamily="49" charset="-128"/>
                <a:ea typeface="AR丸ゴシック体M" panose="020B0609010101010101" pitchFamily="49" charset="-128"/>
              </a:rPr>
              <a:t>年</a:t>
            </a:r>
            <a:r>
              <a:rPr lang="en-US" altLang="ja-JP" dirty="0">
                <a:latin typeface="AR丸ゴシック体M" panose="020B0609010101010101" pitchFamily="49" charset="-128"/>
                <a:ea typeface="AR丸ゴシック体M" panose="020B0609010101010101" pitchFamily="49" charset="-128"/>
              </a:rPr>
              <a:t>2</a:t>
            </a:r>
            <a:r>
              <a:rPr lang="ja-JP" altLang="en-US" dirty="0">
                <a:latin typeface="AR丸ゴシック体M" panose="020B0609010101010101" pitchFamily="49" charset="-128"/>
                <a:ea typeface="AR丸ゴシック体M" panose="020B0609010101010101" pitchFamily="49" charset="-128"/>
              </a:rPr>
              <a:t>月　　　　</a:t>
            </a:r>
            <a:r>
              <a:rPr lang="en-US" altLang="ja-JP" dirty="0">
                <a:latin typeface="AR丸ゴシック体M" panose="020B0609010101010101" pitchFamily="49" charset="-128"/>
                <a:ea typeface="AR丸ゴシック体M" panose="020B0609010101010101" pitchFamily="49" charset="-128"/>
              </a:rPr>
              <a:t>RI</a:t>
            </a:r>
            <a:r>
              <a:rPr lang="ja-JP" altLang="en-US" dirty="0">
                <a:latin typeface="AR丸ゴシック体M" panose="020B0609010101010101" pitchFamily="49" charset="-128"/>
                <a:ea typeface="AR丸ゴシック体M" panose="020B0609010101010101" pitchFamily="49" charset="-128"/>
              </a:rPr>
              <a:t>会長代理</a:t>
            </a:r>
            <a:r>
              <a:rPr lang="en-US" altLang="ja-JP" dirty="0">
                <a:latin typeface="AR丸ゴシック体M" panose="020B0609010101010101" pitchFamily="49" charset="-128"/>
                <a:ea typeface="AR丸ゴシック体M" panose="020B0609010101010101" pitchFamily="49" charset="-128"/>
              </a:rPr>
              <a:t>RI2640</a:t>
            </a:r>
            <a:r>
              <a:rPr lang="ja-JP" altLang="en-US" dirty="0">
                <a:latin typeface="AR丸ゴシック体M" panose="020B0609010101010101" pitchFamily="49" charset="-128"/>
                <a:ea typeface="AR丸ゴシック体M" panose="020B0609010101010101" pitchFamily="49" charset="-128"/>
              </a:rPr>
              <a:t>地区大会</a:t>
            </a:r>
          </a:p>
          <a:p>
            <a:r>
              <a:rPr lang="ja-JP" altLang="en-US" dirty="0" smtClean="0">
                <a:latin typeface="AR丸ゴシック体M" panose="020B0609010101010101" pitchFamily="49" charset="-128"/>
                <a:ea typeface="AR丸ゴシック体M" panose="020B0609010101010101" pitchFamily="49" charset="-128"/>
              </a:rPr>
              <a:t>　　</a:t>
            </a:r>
            <a:r>
              <a:rPr lang="en-US" altLang="ja-JP" dirty="0" smtClean="0">
                <a:latin typeface="AR丸ゴシック体M" panose="020B0609010101010101" pitchFamily="49" charset="-128"/>
                <a:ea typeface="AR丸ゴシック体M" panose="020B0609010101010101" pitchFamily="49" charset="-128"/>
              </a:rPr>
              <a:t>2015-20</a:t>
            </a:r>
            <a:r>
              <a:rPr lang="ja-JP" altLang="en-US" dirty="0">
                <a:latin typeface="AR丸ゴシック体M" panose="020B0609010101010101" pitchFamily="49" charset="-128"/>
                <a:ea typeface="AR丸ゴシック体M" panose="020B0609010101010101" pitchFamily="49" charset="-128"/>
              </a:rPr>
              <a:t>年度　　　</a:t>
            </a:r>
            <a:r>
              <a:rPr lang="en-US" altLang="ja-JP" dirty="0" smtClean="0">
                <a:latin typeface="AR丸ゴシック体M" panose="020B0609010101010101" pitchFamily="49" charset="-128"/>
                <a:ea typeface="AR丸ゴシック体M" panose="020B0609010101010101" pitchFamily="49" charset="-128"/>
              </a:rPr>
              <a:t>EPNC</a:t>
            </a:r>
            <a:r>
              <a:rPr lang="ja-JP" altLang="en-US" dirty="0" smtClean="0">
                <a:latin typeface="AR丸ゴシック体M" panose="020B0609010101010101" pitchFamily="49" charset="-128"/>
                <a:ea typeface="AR丸ゴシック体M" panose="020B0609010101010101" pitchFamily="49" charset="-128"/>
              </a:rPr>
              <a:t>：</a:t>
            </a:r>
            <a:r>
              <a:rPr lang="en-US" altLang="ja-JP" dirty="0" smtClean="0">
                <a:latin typeface="AR丸ゴシック体M" panose="020B0609010101010101" pitchFamily="49" charset="-128"/>
                <a:ea typeface="AR丸ゴシック体M" panose="020B0609010101010101" pitchFamily="49" charset="-128"/>
              </a:rPr>
              <a:t>END </a:t>
            </a:r>
            <a:r>
              <a:rPr lang="en-US" altLang="ja-JP" dirty="0">
                <a:latin typeface="AR丸ゴシック体M" panose="020B0609010101010101" pitchFamily="49" charset="-128"/>
                <a:ea typeface="AR丸ゴシック体M" panose="020B0609010101010101" pitchFamily="49" charset="-128"/>
              </a:rPr>
              <a:t>POLIO NOW COORDINATOR </a:t>
            </a:r>
            <a:r>
              <a:rPr lang="ja-JP" altLang="en-US" dirty="0" smtClean="0">
                <a:latin typeface="AR丸ゴシック体M" panose="020B0609010101010101" pitchFamily="49" charset="-128"/>
                <a:ea typeface="AR丸ゴシック体M" panose="020B0609010101010101" pitchFamily="49" charset="-128"/>
              </a:rPr>
              <a:t>ポリオ</a:t>
            </a:r>
            <a:r>
              <a:rPr lang="ja-JP" altLang="en-US" dirty="0">
                <a:latin typeface="AR丸ゴシック体M" panose="020B0609010101010101" pitchFamily="49" charset="-128"/>
                <a:ea typeface="AR丸ゴシック体M" panose="020B0609010101010101" pitchFamily="49" charset="-128"/>
              </a:rPr>
              <a:t>根絶地域</a:t>
            </a:r>
            <a:r>
              <a:rPr lang="ja-JP" altLang="en-US" dirty="0" smtClean="0">
                <a:latin typeface="AR丸ゴシック体M" panose="020B0609010101010101" pitchFamily="49" charset="-128"/>
                <a:ea typeface="AR丸ゴシック体M" panose="020B0609010101010101" pitchFamily="49" charset="-128"/>
              </a:rPr>
              <a:t>コーディネーター</a:t>
            </a:r>
            <a:endParaRPr lang="en-US" altLang="ja-JP" dirty="0" smtClean="0">
              <a:latin typeface="AR丸ゴシック体M" panose="020B0609010101010101" pitchFamily="49" charset="-128"/>
              <a:ea typeface="AR丸ゴシック体M" panose="020B0609010101010101" pitchFamily="49" charset="-128"/>
            </a:endParaRPr>
          </a:p>
          <a:p>
            <a:endParaRPr lang="ja-JP" altLang="en-US" dirty="0">
              <a:latin typeface="AR丸ゴシック体M" panose="020B0609010101010101" pitchFamily="49" charset="-128"/>
              <a:ea typeface="AR丸ゴシック体M" panose="020B0609010101010101" pitchFamily="49" charset="-128"/>
            </a:endParaRPr>
          </a:p>
          <a:p>
            <a:r>
              <a:rPr lang="ja-JP" altLang="en-US" dirty="0" smtClean="0">
                <a:latin typeface="AR丸ゴシック体M" panose="020B0609010101010101" pitchFamily="49" charset="-128"/>
                <a:ea typeface="AR丸ゴシック体M" panose="020B0609010101010101" pitchFamily="49" charset="-128"/>
              </a:rPr>
              <a:t>　ロータリー</a:t>
            </a:r>
            <a:r>
              <a:rPr lang="ja-JP" altLang="en-US" dirty="0">
                <a:latin typeface="AR丸ゴシック体M" panose="020B0609010101010101" pitchFamily="49" charset="-128"/>
                <a:ea typeface="AR丸ゴシック体M" panose="020B0609010101010101" pitchFamily="49" charset="-128"/>
              </a:rPr>
              <a:t>表彰　ベネファクター　</a:t>
            </a:r>
            <a:r>
              <a:rPr lang="ja-JP" altLang="en-US" dirty="0" smtClean="0">
                <a:latin typeface="AR丸ゴシック体M" panose="020B0609010101010101" pitchFamily="49" charset="-128"/>
                <a:ea typeface="AR丸ゴシック体M" panose="020B0609010101010101" pitchFamily="49" charset="-128"/>
              </a:rPr>
              <a:t>　ロータリー</a:t>
            </a:r>
            <a:r>
              <a:rPr lang="ja-JP" altLang="en-US" dirty="0">
                <a:latin typeface="AR丸ゴシック体M" panose="020B0609010101010101" pitchFamily="49" charset="-128"/>
                <a:ea typeface="AR丸ゴシック体M" panose="020B0609010101010101" pitchFamily="49" charset="-128"/>
              </a:rPr>
              <a:t>財団大口寄付者（レベル</a:t>
            </a:r>
            <a:r>
              <a:rPr lang="en-US" altLang="ja-JP" dirty="0">
                <a:latin typeface="AR丸ゴシック体M" panose="020B0609010101010101" pitchFamily="49" charset="-128"/>
                <a:ea typeface="AR丸ゴシック体M" panose="020B0609010101010101" pitchFamily="49" charset="-128"/>
              </a:rPr>
              <a:t>3</a:t>
            </a:r>
            <a:r>
              <a:rPr lang="ja-JP" altLang="en-US" dirty="0">
                <a:latin typeface="AR丸ゴシック体M" panose="020B0609010101010101" pitchFamily="49" charset="-128"/>
                <a:ea typeface="AR丸ゴシック体M" panose="020B0609010101010101" pitchFamily="49" charset="-128"/>
              </a:rPr>
              <a:t>）</a:t>
            </a:r>
          </a:p>
          <a:p>
            <a:r>
              <a:rPr lang="ja-JP" altLang="en-US" dirty="0" smtClean="0">
                <a:latin typeface="AR丸ゴシック体M" panose="020B0609010101010101" pitchFamily="49" charset="-128"/>
                <a:ea typeface="AR丸ゴシック体M" panose="020B0609010101010101" pitchFamily="49" charset="-128"/>
              </a:rPr>
              <a:t>　米山</a:t>
            </a:r>
            <a:r>
              <a:rPr lang="ja-JP" altLang="en-US" dirty="0">
                <a:latin typeface="AR丸ゴシック体M" panose="020B0609010101010101" pitchFamily="49" charset="-128"/>
                <a:ea typeface="AR丸ゴシック体M" panose="020B0609010101010101" pitchFamily="49" charset="-128"/>
              </a:rPr>
              <a:t>功労者（メジャードナー）　</a:t>
            </a:r>
            <a:r>
              <a:rPr lang="ja-JP" altLang="en-US" dirty="0" smtClean="0">
                <a:latin typeface="AR丸ゴシック体M" panose="020B0609010101010101" pitchFamily="49" charset="-128"/>
                <a:ea typeface="AR丸ゴシック体M" panose="020B0609010101010101" pitchFamily="49" charset="-128"/>
              </a:rPr>
              <a:t>　　ポールハリス</a:t>
            </a:r>
            <a:r>
              <a:rPr lang="ja-JP" altLang="en-US" dirty="0">
                <a:latin typeface="AR丸ゴシック体M" panose="020B0609010101010101" pitchFamily="49" charset="-128"/>
                <a:ea typeface="AR丸ゴシック体M" panose="020B0609010101010101" pitchFamily="49" charset="-128"/>
              </a:rPr>
              <a:t>・ソサエティ（ＰＨＳ）</a:t>
            </a:r>
          </a:p>
          <a:p>
            <a:endParaRPr lang="ja-JP" altLang="en-US" dirty="0">
              <a:latin typeface="AR丸ゴシック体M" panose="020B0609010101010101" pitchFamily="49" charset="-128"/>
              <a:ea typeface="AR丸ゴシック体M" panose="020B0609010101010101" pitchFamily="49" charset="-128"/>
            </a:endParaRPr>
          </a:p>
          <a:p>
            <a:r>
              <a:rPr lang="ja-JP" altLang="en-US" dirty="0" smtClean="0">
                <a:latin typeface="AR丸ゴシック体M" panose="020B0609010101010101" pitchFamily="49" charset="-128"/>
                <a:ea typeface="AR丸ゴシック体M" panose="020B0609010101010101" pitchFamily="49" charset="-128"/>
              </a:rPr>
              <a:t>　学歴</a:t>
            </a:r>
            <a:r>
              <a:rPr lang="ja-JP" altLang="en-US" dirty="0">
                <a:latin typeface="AR丸ゴシック体M" panose="020B0609010101010101" pitchFamily="49" charset="-128"/>
                <a:ea typeface="AR丸ゴシック体M" panose="020B0609010101010101" pitchFamily="49" charset="-128"/>
              </a:rPr>
              <a:t>　</a:t>
            </a:r>
            <a:r>
              <a:rPr lang="en-US" altLang="ja-JP" dirty="0">
                <a:latin typeface="AR丸ゴシック体M" panose="020B0609010101010101" pitchFamily="49" charset="-128"/>
                <a:ea typeface="AR丸ゴシック体M" panose="020B0609010101010101" pitchFamily="49" charset="-128"/>
              </a:rPr>
              <a:t>1979</a:t>
            </a:r>
            <a:r>
              <a:rPr lang="ja-JP" altLang="en-US" dirty="0">
                <a:latin typeface="AR丸ゴシック体M" panose="020B0609010101010101" pitchFamily="49" charset="-128"/>
                <a:ea typeface="AR丸ゴシック体M" panose="020B0609010101010101" pitchFamily="49" charset="-128"/>
              </a:rPr>
              <a:t>年　昭和大学医学部卒業</a:t>
            </a:r>
          </a:p>
          <a:p>
            <a:r>
              <a:rPr lang="ja-JP" altLang="en-US" dirty="0" smtClean="0">
                <a:latin typeface="AR丸ゴシック体M" panose="020B0609010101010101" pitchFamily="49" charset="-128"/>
                <a:ea typeface="AR丸ゴシック体M" panose="020B0609010101010101" pitchFamily="49" charset="-128"/>
              </a:rPr>
              <a:t>　職歴</a:t>
            </a:r>
            <a:r>
              <a:rPr lang="ja-JP" altLang="en-US" dirty="0">
                <a:latin typeface="AR丸ゴシック体M" panose="020B0609010101010101" pitchFamily="49" charset="-128"/>
                <a:ea typeface="AR丸ゴシック体M" panose="020B0609010101010101" pitchFamily="49" charset="-128"/>
              </a:rPr>
              <a:t>　</a:t>
            </a:r>
            <a:r>
              <a:rPr lang="en-US" altLang="ja-JP" dirty="0">
                <a:latin typeface="AR丸ゴシック体M" panose="020B0609010101010101" pitchFamily="49" charset="-128"/>
                <a:ea typeface="AR丸ゴシック体M" panose="020B0609010101010101" pitchFamily="49" charset="-128"/>
              </a:rPr>
              <a:t>1980</a:t>
            </a:r>
            <a:r>
              <a:rPr lang="ja-JP" altLang="en-US" dirty="0">
                <a:latin typeface="AR丸ゴシック体M" panose="020B0609010101010101" pitchFamily="49" charset="-128"/>
                <a:ea typeface="AR丸ゴシック体M" panose="020B0609010101010101" pitchFamily="49" charset="-128"/>
              </a:rPr>
              <a:t>年　昭和大学医学部付属藤が丘病院内科</a:t>
            </a:r>
          </a:p>
          <a:p>
            <a:r>
              <a:rPr lang="ja-JP" altLang="en-US" dirty="0">
                <a:latin typeface="AR丸ゴシック体M" panose="020B0609010101010101" pitchFamily="49" charset="-128"/>
                <a:ea typeface="AR丸ゴシック体M" panose="020B0609010101010101" pitchFamily="49" charset="-128"/>
              </a:rPr>
              <a:t>　　</a:t>
            </a:r>
            <a:r>
              <a:rPr lang="ja-JP" altLang="en-US" dirty="0" smtClean="0">
                <a:latin typeface="AR丸ゴシック体M" panose="020B0609010101010101" pitchFamily="49" charset="-128"/>
                <a:ea typeface="AR丸ゴシック体M" panose="020B0609010101010101" pitchFamily="49" charset="-128"/>
              </a:rPr>
              <a:t>　</a:t>
            </a:r>
            <a:r>
              <a:rPr lang="ja-JP" altLang="en-US" dirty="0">
                <a:latin typeface="AR丸ゴシック体M" panose="020B0609010101010101" pitchFamily="49" charset="-128"/>
                <a:ea typeface="AR丸ゴシック体M" panose="020B0609010101010101" pitchFamily="49" charset="-128"/>
              </a:rPr>
              <a:t>　</a:t>
            </a:r>
            <a:r>
              <a:rPr lang="en-US" altLang="ja-JP" dirty="0">
                <a:latin typeface="AR丸ゴシック体M" panose="020B0609010101010101" pitchFamily="49" charset="-128"/>
                <a:ea typeface="AR丸ゴシック体M" panose="020B0609010101010101" pitchFamily="49" charset="-128"/>
              </a:rPr>
              <a:t>1982</a:t>
            </a:r>
            <a:r>
              <a:rPr lang="ja-JP" altLang="en-US" dirty="0">
                <a:latin typeface="AR丸ゴシック体M" panose="020B0609010101010101" pitchFamily="49" charset="-128"/>
                <a:ea typeface="AR丸ゴシック体M" panose="020B0609010101010101" pitchFamily="49" charset="-128"/>
              </a:rPr>
              <a:t>年　益田市にて松本医院を継承（八代目）、現在に至る</a:t>
            </a:r>
          </a:p>
          <a:p>
            <a:endParaRPr lang="ja-JP" altLang="en-US" dirty="0">
              <a:latin typeface="AR丸ゴシック体M" panose="020B0609010101010101" pitchFamily="49" charset="-128"/>
              <a:ea typeface="AR丸ゴシック体M" panose="020B0609010101010101" pitchFamily="49" charset="-128"/>
            </a:endParaRPr>
          </a:p>
          <a:p>
            <a:r>
              <a:rPr lang="ja-JP" altLang="en-US" dirty="0" smtClean="0">
                <a:latin typeface="AR丸ゴシック体M" panose="020B0609010101010101" pitchFamily="49" charset="-128"/>
                <a:ea typeface="AR丸ゴシック体M" panose="020B0609010101010101" pitchFamily="49" charset="-128"/>
              </a:rPr>
              <a:t>　</a:t>
            </a:r>
            <a:r>
              <a:rPr lang="ja-JP" altLang="en-US" sz="1600" dirty="0" smtClean="0">
                <a:latin typeface="AR丸ゴシック体M" panose="020B0609010101010101" pitchFamily="49" charset="-128"/>
                <a:ea typeface="AR丸ゴシック体M" panose="020B0609010101010101" pitchFamily="49" charset="-128"/>
              </a:rPr>
              <a:t>その他</a:t>
            </a:r>
            <a:r>
              <a:rPr lang="ja-JP" altLang="en-US" sz="1600" dirty="0">
                <a:latin typeface="AR丸ゴシック体M" panose="020B0609010101010101" pitchFamily="49" charset="-128"/>
                <a:ea typeface="AR丸ゴシック体M" panose="020B0609010101010101" pitchFamily="49" charset="-128"/>
              </a:rPr>
              <a:t>　公益社団法人益田市医師会　副会長　　</a:t>
            </a:r>
            <a:r>
              <a:rPr lang="ja-JP" altLang="en-US" sz="1600" dirty="0" smtClean="0">
                <a:latin typeface="AR丸ゴシック体M" panose="020B0609010101010101" pitchFamily="49" charset="-128"/>
                <a:ea typeface="AR丸ゴシック体M" panose="020B0609010101010101" pitchFamily="49" charset="-128"/>
              </a:rPr>
              <a:t>　日本</a:t>
            </a:r>
            <a:r>
              <a:rPr lang="ja-JP" altLang="en-US" sz="1600" dirty="0">
                <a:latin typeface="AR丸ゴシック体M" panose="020B0609010101010101" pitchFamily="49" charset="-128"/>
                <a:ea typeface="AR丸ゴシック体M" panose="020B0609010101010101" pitchFamily="49" charset="-128"/>
              </a:rPr>
              <a:t>労働衛生コンサルタント会島根県支部　副部会長</a:t>
            </a:r>
          </a:p>
          <a:p>
            <a:r>
              <a:rPr lang="ja-JP" altLang="en-US" sz="1600" dirty="0">
                <a:latin typeface="AR丸ゴシック体M" panose="020B0609010101010101" pitchFamily="49" charset="-128"/>
                <a:ea typeface="AR丸ゴシック体M" panose="020B0609010101010101" pitchFamily="49" charset="-128"/>
              </a:rPr>
              <a:t>　　　　</a:t>
            </a:r>
            <a:r>
              <a:rPr lang="ja-JP" altLang="en-US" sz="1600" dirty="0" smtClean="0">
                <a:latin typeface="AR丸ゴシック体M" panose="020B0609010101010101" pitchFamily="49" charset="-128"/>
                <a:ea typeface="AR丸ゴシック体M" panose="020B0609010101010101" pitchFamily="49" charset="-128"/>
              </a:rPr>
              <a:t>　島根県</a:t>
            </a:r>
            <a:r>
              <a:rPr lang="ja-JP" altLang="en-US" sz="1600" dirty="0">
                <a:latin typeface="AR丸ゴシック体M" panose="020B0609010101010101" pitchFamily="49" charset="-128"/>
                <a:ea typeface="AR丸ゴシック体M" panose="020B0609010101010101" pitchFamily="49" charset="-128"/>
              </a:rPr>
              <a:t>医師会広報・編集委員会　委員　　島根大学医学部　臨床教授</a:t>
            </a:r>
          </a:p>
          <a:p>
            <a:r>
              <a:rPr lang="ja-JP" altLang="en-US" sz="1600" dirty="0">
                <a:latin typeface="AR丸ゴシック体M" panose="020B0609010101010101" pitchFamily="49" charset="-128"/>
                <a:ea typeface="AR丸ゴシック体M" panose="020B0609010101010101" pitchFamily="49" charset="-128"/>
              </a:rPr>
              <a:t>　　　　</a:t>
            </a:r>
            <a:r>
              <a:rPr lang="ja-JP" altLang="en-US" sz="1600" dirty="0" smtClean="0">
                <a:latin typeface="AR丸ゴシック体M" panose="020B0609010101010101" pitchFamily="49" charset="-128"/>
                <a:ea typeface="AR丸ゴシック体M" panose="020B0609010101010101" pitchFamily="49" charset="-128"/>
              </a:rPr>
              <a:t>　</a:t>
            </a:r>
            <a:r>
              <a:rPr lang="en-US" altLang="ja-JP" sz="1600" dirty="0" smtClean="0">
                <a:latin typeface="AR丸ゴシック体M" panose="020B0609010101010101" pitchFamily="49" charset="-128"/>
                <a:ea typeface="AR丸ゴシック体M" panose="020B0609010101010101" pitchFamily="49" charset="-128"/>
              </a:rPr>
              <a:t>NPO</a:t>
            </a:r>
            <a:r>
              <a:rPr lang="ja-JP" altLang="en-US" sz="1600" dirty="0">
                <a:latin typeface="AR丸ゴシック体M" panose="020B0609010101010101" pitchFamily="49" charset="-128"/>
                <a:ea typeface="AR丸ゴシック体M" panose="020B0609010101010101" pitchFamily="49" charset="-128"/>
              </a:rPr>
              <a:t>法人島根糖尿病療養支援機構　顧問　</a:t>
            </a:r>
            <a:r>
              <a:rPr lang="ja-JP" altLang="en-US" sz="1600" dirty="0" smtClean="0">
                <a:latin typeface="AR丸ゴシック体M" panose="020B0609010101010101" pitchFamily="49" charset="-128"/>
                <a:ea typeface="AR丸ゴシック体M" panose="020B0609010101010101" pitchFamily="49" charset="-128"/>
              </a:rPr>
              <a:t> 一般</a:t>
            </a:r>
            <a:r>
              <a:rPr lang="ja-JP" altLang="en-US" sz="1600" dirty="0">
                <a:latin typeface="AR丸ゴシック体M" panose="020B0609010101010101" pitchFamily="49" charset="-128"/>
                <a:ea typeface="AR丸ゴシック体M" panose="020B0609010101010101" pitchFamily="49" charset="-128"/>
              </a:rPr>
              <a:t>社団法人日本尊厳死協会中国地方支部　理事</a:t>
            </a:r>
          </a:p>
          <a:p>
            <a:r>
              <a:rPr lang="ja-JP" altLang="en-US" sz="1600" dirty="0">
                <a:latin typeface="AR丸ゴシック体M" panose="020B0609010101010101" pitchFamily="49" charset="-128"/>
                <a:ea typeface="AR丸ゴシック体M" panose="020B0609010101010101" pitchFamily="49" charset="-128"/>
              </a:rPr>
              <a:t>　　　　</a:t>
            </a:r>
            <a:r>
              <a:rPr lang="ja-JP" altLang="en-US" sz="1600" dirty="0" smtClean="0">
                <a:latin typeface="AR丸ゴシック体M" panose="020B0609010101010101" pitchFamily="49" charset="-128"/>
                <a:ea typeface="AR丸ゴシック体M" panose="020B0609010101010101" pitchFamily="49" charset="-128"/>
              </a:rPr>
              <a:t>　島根県</a:t>
            </a:r>
            <a:r>
              <a:rPr lang="ja-JP" altLang="en-US" sz="1600" dirty="0">
                <a:latin typeface="AR丸ゴシック体M" panose="020B0609010101010101" pitchFamily="49" charset="-128"/>
                <a:ea typeface="AR丸ゴシック体M" panose="020B0609010101010101" pitchFamily="49" charset="-128"/>
              </a:rPr>
              <a:t>がん対策推進協議会委員</a:t>
            </a:r>
          </a:p>
        </p:txBody>
      </p:sp>
    </p:spTree>
    <p:extLst>
      <p:ext uri="{BB962C8B-B14F-4D97-AF65-F5344CB8AC3E}">
        <p14:creationId xmlns:p14="http://schemas.microsoft.com/office/powerpoint/2010/main" val="21876310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EC5E12-9595-4D3A-B1DC-8E65EF842EA6}"/>
              </a:ext>
            </a:extLst>
          </p:cNvPr>
          <p:cNvSpPr>
            <a:spLocks noGrp="1"/>
          </p:cNvSpPr>
          <p:nvPr>
            <p:ph type="ctrTitle"/>
          </p:nvPr>
        </p:nvSpPr>
        <p:spPr>
          <a:xfrm>
            <a:off x="1660575" y="685799"/>
            <a:ext cx="8870849" cy="2971801"/>
          </a:xfrm>
        </p:spPr>
        <p:txBody>
          <a:bodyPr>
            <a:normAutofit/>
          </a:bodyPr>
          <a:lstStyle/>
          <a:p>
            <a:r>
              <a:rPr kumimoji="1" lang="ja-JP" altLang="en-US" sz="3600" b="1" dirty="0">
                <a:solidFill>
                  <a:schemeClr val="bg1"/>
                </a:solidFill>
              </a:rPr>
              <a:t>ポリオ根絶のためにラストスパートを</a:t>
            </a:r>
            <a:r>
              <a:rPr kumimoji="1" lang="en-US" altLang="ja-JP" sz="3600" dirty="0"/>
              <a:t/>
            </a:r>
            <a:br>
              <a:rPr kumimoji="1" lang="en-US" altLang="ja-JP" sz="3600" dirty="0"/>
            </a:br>
            <a:r>
              <a:rPr kumimoji="1" lang="en-US" altLang="ja-JP" sz="3600" dirty="0"/>
              <a:t/>
            </a:r>
            <a:br>
              <a:rPr kumimoji="1" lang="en-US" altLang="ja-JP" sz="3600" dirty="0"/>
            </a:br>
            <a:r>
              <a:rPr kumimoji="1" lang="en-US" altLang="ja-JP" sz="2000" dirty="0"/>
              <a:t>2019</a:t>
            </a:r>
            <a:r>
              <a:rPr kumimoji="1" lang="ja-JP" altLang="en-US" sz="2000" dirty="0"/>
              <a:t>年</a:t>
            </a:r>
            <a:r>
              <a:rPr kumimoji="1" lang="en-US" altLang="ja-JP" sz="2000" dirty="0"/>
              <a:t>7</a:t>
            </a:r>
            <a:r>
              <a:rPr kumimoji="1" lang="ja-JP" altLang="en-US" sz="2000" dirty="0"/>
              <a:t>月</a:t>
            </a:r>
            <a:r>
              <a:rPr kumimoji="1" lang="en-US" altLang="ja-JP" sz="2000" dirty="0"/>
              <a:t>13</a:t>
            </a:r>
            <a:r>
              <a:rPr kumimoji="1" lang="ja-JP" altLang="en-US" sz="2000" dirty="0"/>
              <a:t>日</a:t>
            </a:r>
            <a:r>
              <a:rPr kumimoji="1" lang="en-US" altLang="ja-JP" sz="2000" dirty="0"/>
              <a:t>RID2630R</a:t>
            </a:r>
            <a:r>
              <a:rPr kumimoji="1" lang="ja-JP" altLang="en-US" sz="2000" dirty="0"/>
              <a:t>財団研修セミナー</a:t>
            </a:r>
            <a:r>
              <a:rPr kumimoji="1" lang="en-US" altLang="ja-JP" sz="2000" dirty="0"/>
              <a:t/>
            </a:r>
            <a:br>
              <a:rPr kumimoji="1" lang="en-US" altLang="ja-JP" sz="2000" dirty="0"/>
            </a:br>
            <a:r>
              <a:rPr kumimoji="1" lang="ja-JP" altLang="en-US" sz="2000" dirty="0"/>
              <a:t>岐阜グランドホテル</a:t>
            </a:r>
            <a:r>
              <a:rPr kumimoji="1" lang="en-US" altLang="ja-JP" sz="3600" dirty="0"/>
              <a:t/>
            </a:r>
            <a:br>
              <a:rPr kumimoji="1" lang="en-US" altLang="ja-JP" sz="3600" dirty="0"/>
            </a:br>
            <a:endParaRPr kumimoji="1" lang="ja-JP" altLang="en-US" sz="3600" dirty="0"/>
          </a:p>
        </p:txBody>
      </p:sp>
      <p:sp>
        <p:nvSpPr>
          <p:cNvPr id="3" name="字幕 2">
            <a:extLst>
              <a:ext uri="{FF2B5EF4-FFF2-40B4-BE49-F238E27FC236}">
                <a16:creationId xmlns:a16="http://schemas.microsoft.com/office/drawing/2014/main" id="{C51295F7-F11A-4035-BEFA-F3F6968F504B}"/>
              </a:ext>
            </a:extLst>
          </p:cNvPr>
          <p:cNvSpPr>
            <a:spLocks noGrp="1"/>
          </p:cNvSpPr>
          <p:nvPr>
            <p:ph type="subTitle" idx="1"/>
          </p:nvPr>
        </p:nvSpPr>
        <p:spPr>
          <a:xfrm>
            <a:off x="1660575" y="4087148"/>
            <a:ext cx="6400800" cy="1947333"/>
          </a:xfrm>
        </p:spPr>
        <p:txBody>
          <a:bodyPr/>
          <a:lstStyle/>
          <a:p>
            <a:r>
              <a:rPr kumimoji="1" lang="ja-JP" altLang="en-US" sz="3200" b="1" dirty="0">
                <a:solidFill>
                  <a:schemeClr val="bg1"/>
                </a:solidFill>
              </a:rPr>
              <a:t>ポリオ根絶地域コーディネーター</a:t>
            </a:r>
            <a:endParaRPr kumimoji="1" lang="en-US" altLang="ja-JP" sz="3200" b="1" dirty="0">
              <a:solidFill>
                <a:schemeClr val="bg1"/>
              </a:solidFill>
            </a:endParaRPr>
          </a:p>
          <a:p>
            <a:r>
              <a:rPr lang="ja-JP" altLang="en-US" sz="3200" b="1" dirty="0">
                <a:solidFill>
                  <a:schemeClr val="bg1"/>
                </a:solidFill>
              </a:rPr>
              <a:t>松本祐二</a:t>
            </a:r>
            <a:r>
              <a:rPr lang="ja-JP" altLang="en-US" dirty="0">
                <a:solidFill>
                  <a:schemeClr val="bg1"/>
                </a:solidFill>
              </a:rPr>
              <a:t>（</a:t>
            </a:r>
            <a:r>
              <a:rPr lang="en-US" altLang="ja-JP" dirty="0">
                <a:solidFill>
                  <a:schemeClr val="bg1"/>
                </a:solidFill>
              </a:rPr>
              <a:t>PDG2014-15</a:t>
            </a:r>
            <a:r>
              <a:rPr lang="ja-JP" altLang="en-US" dirty="0">
                <a:solidFill>
                  <a:schemeClr val="bg1"/>
                </a:solidFill>
              </a:rPr>
              <a:t>）</a:t>
            </a:r>
            <a:endParaRPr lang="en-US" altLang="ja-JP" dirty="0">
              <a:solidFill>
                <a:schemeClr val="bg1"/>
              </a:solidFill>
            </a:endParaRPr>
          </a:p>
          <a:p>
            <a:r>
              <a:rPr kumimoji="1" lang="en-US" altLang="ja-JP" dirty="0">
                <a:solidFill>
                  <a:schemeClr val="bg1"/>
                </a:solidFill>
              </a:rPr>
              <a:t>RID2690</a:t>
            </a:r>
            <a:r>
              <a:rPr kumimoji="1" lang="ja-JP" altLang="en-US" dirty="0">
                <a:solidFill>
                  <a:schemeClr val="bg1"/>
                </a:solidFill>
              </a:rPr>
              <a:t>（島根・鳥取・岡山）</a:t>
            </a:r>
          </a:p>
        </p:txBody>
      </p:sp>
      <p:pic>
        <p:nvPicPr>
          <p:cNvPr id="4" name="Picture 5">
            <a:extLst>
              <a:ext uri="{FF2B5EF4-FFF2-40B4-BE49-F238E27FC236}">
                <a16:creationId xmlns:a16="http://schemas.microsoft.com/office/drawing/2014/main" id="{63F0D178-FE9C-443E-A24D-409146ED6F6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898678" y="6701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1E500694-8EFD-43DA-99BE-CE4AD9E36783}"/>
              </a:ext>
            </a:extLst>
          </p:cNvPr>
          <p:cNvPicPr>
            <a:picLocks noChangeAspect="1"/>
          </p:cNvPicPr>
          <p:nvPr/>
        </p:nvPicPr>
        <p:blipFill>
          <a:blip r:embed="rId3"/>
          <a:stretch>
            <a:fillRect/>
          </a:stretch>
        </p:blipFill>
        <p:spPr>
          <a:xfrm>
            <a:off x="11195785" y="5871056"/>
            <a:ext cx="844796" cy="854620"/>
          </a:xfrm>
          <a:prstGeom prst="rect">
            <a:avLst/>
          </a:prstGeom>
        </p:spPr>
      </p:pic>
      <p:pic>
        <p:nvPicPr>
          <p:cNvPr id="6" name="図 5">
            <a:extLst>
              <a:ext uri="{FF2B5EF4-FFF2-40B4-BE49-F238E27FC236}">
                <a16:creationId xmlns:a16="http://schemas.microsoft.com/office/drawing/2014/main" id="{7814718D-A841-4966-9EE7-61B01E4BCA89}"/>
              </a:ext>
            </a:extLst>
          </p:cNvPr>
          <p:cNvPicPr>
            <a:picLocks noChangeAspect="1"/>
          </p:cNvPicPr>
          <p:nvPr/>
        </p:nvPicPr>
        <p:blipFill>
          <a:blip r:embed="rId4"/>
          <a:stretch>
            <a:fillRect/>
          </a:stretch>
        </p:blipFill>
        <p:spPr>
          <a:xfrm>
            <a:off x="66135" y="6141232"/>
            <a:ext cx="844797" cy="666846"/>
          </a:xfrm>
          <a:prstGeom prst="rect">
            <a:avLst/>
          </a:prstGeom>
        </p:spPr>
      </p:pic>
    </p:spTree>
    <p:extLst>
      <p:ext uri="{BB962C8B-B14F-4D97-AF65-F5344CB8AC3E}">
        <p14:creationId xmlns:p14="http://schemas.microsoft.com/office/powerpoint/2010/main" val="2765759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ACD384-5DD2-4199-9B8F-5163C5ED9944}"/>
              </a:ext>
            </a:extLst>
          </p:cNvPr>
          <p:cNvSpPr>
            <a:spLocks noGrp="1"/>
          </p:cNvSpPr>
          <p:nvPr>
            <p:ph type="title"/>
          </p:nvPr>
        </p:nvSpPr>
        <p:spPr>
          <a:xfrm>
            <a:off x="408994" y="733515"/>
            <a:ext cx="10972800" cy="731836"/>
          </a:xfrm>
        </p:spPr>
        <p:txBody>
          <a:bodyPr/>
          <a:lstStyle/>
          <a:p>
            <a:pPr algn="ctr"/>
            <a:r>
              <a:rPr lang="ja-JP" altLang="en-US" sz="3600" dirty="0">
                <a:latin typeface="ＭＳ Ｐゴシック" panose="020B0600070205080204" pitchFamily="50" charset="-128"/>
                <a:ea typeface="ＭＳ Ｐゴシック" panose="020B0600070205080204" pitchFamily="50" charset="-128"/>
              </a:rPr>
              <a:t>ロータリー章典（</a:t>
            </a:r>
            <a:r>
              <a:rPr lang="en-US" altLang="ja-JP" sz="3600" dirty="0">
                <a:latin typeface="ＭＳ Ｐゴシック" panose="020B0600070205080204" pitchFamily="50" charset="-128"/>
                <a:ea typeface="ＭＳ Ｐゴシック" panose="020B0600070205080204" pitchFamily="50" charset="-128"/>
              </a:rPr>
              <a:t>2019</a:t>
            </a:r>
            <a:r>
              <a:rPr lang="ja-JP" altLang="en-US" sz="3600" dirty="0">
                <a:latin typeface="ＭＳ Ｐゴシック" panose="020B0600070205080204" pitchFamily="50" charset="-128"/>
                <a:ea typeface="ＭＳ Ｐゴシック" panose="020B0600070205080204" pitchFamily="50" charset="-128"/>
              </a:rPr>
              <a:t>年</a:t>
            </a:r>
            <a:r>
              <a:rPr lang="en-US" altLang="ja-JP" sz="3600" dirty="0">
                <a:latin typeface="ＭＳ Ｐゴシック" panose="020B0600070205080204" pitchFamily="50" charset="-128"/>
                <a:ea typeface="ＭＳ Ｐゴシック" panose="020B0600070205080204" pitchFamily="50" charset="-128"/>
              </a:rPr>
              <a:t>1</a:t>
            </a:r>
            <a:r>
              <a:rPr lang="ja-JP" altLang="en-US" sz="3600" dirty="0">
                <a:latin typeface="ＭＳ Ｐゴシック" panose="020B0600070205080204" pitchFamily="50" charset="-128"/>
                <a:ea typeface="ＭＳ Ｐゴシック" panose="020B0600070205080204" pitchFamily="50" charset="-128"/>
              </a:rPr>
              <a:t>月）</a:t>
            </a:r>
            <a:endParaRPr kumimoji="1" lang="ja-JP" altLang="en-US" sz="3600" dirty="0"/>
          </a:p>
        </p:txBody>
      </p:sp>
      <p:sp>
        <p:nvSpPr>
          <p:cNvPr id="3" name="コンテンツ プレースホルダー 2">
            <a:extLst>
              <a:ext uri="{FF2B5EF4-FFF2-40B4-BE49-F238E27FC236}">
                <a16:creationId xmlns:a16="http://schemas.microsoft.com/office/drawing/2014/main" id="{71D5307E-ADB8-444D-8A59-ED42CA24F68C}"/>
              </a:ext>
            </a:extLst>
          </p:cNvPr>
          <p:cNvSpPr>
            <a:spLocks noGrp="1"/>
          </p:cNvSpPr>
          <p:nvPr>
            <p:ph idx="1"/>
          </p:nvPr>
        </p:nvSpPr>
        <p:spPr>
          <a:xfrm>
            <a:off x="1304495" y="2321103"/>
            <a:ext cx="9374188" cy="3615267"/>
          </a:xfrm>
        </p:spPr>
        <p:txBody>
          <a:bodyPr/>
          <a:lstStyle/>
          <a:p>
            <a:pPr marL="0" indent="0">
              <a:buNone/>
            </a:pPr>
            <a:r>
              <a:rPr lang="en-US" altLang="ja-JP" sz="3200" b="1" dirty="0">
                <a:solidFill>
                  <a:schemeClr val="accent1">
                    <a:lumMod val="50000"/>
                  </a:schemeClr>
                </a:solidFill>
                <a:latin typeface="ＭＳ Ｐゴシック" panose="020B0600070205080204" pitchFamily="50" charset="-128"/>
                <a:ea typeface="ＭＳ Ｐゴシック" panose="020B0600070205080204" pitchFamily="50" charset="-128"/>
              </a:rPr>
              <a:t>40.040.01.</a:t>
            </a:r>
            <a:r>
              <a:rPr lang="ja-JP" altLang="en-US" sz="3200" b="1" dirty="0">
                <a:solidFill>
                  <a:schemeClr val="accent1">
                    <a:lumMod val="50000"/>
                  </a:schemeClr>
                </a:solidFill>
                <a:latin typeface="ＭＳ Ｐゴシック" panose="020B0600070205080204" pitchFamily="50" charset="-128"/>
                <a:ea typeface="ＭＳ Ｐゴシック" panose="020B0600070205080204" pitchFamily="50" charset="-128"/>
              </a:rPr>
              <a:t>　新しい</a:t>
            </a:r>
            <a:r>
              <a:rPr lang="en-US" altLang="ja-JP" sz="3200" b="1" dirty="0">
                <a:solidFill>
                  <a:schemeClr val="accent1">
                    <a:lumMod val="50000"/>
                  </a:schemeClr>
                </a:solidFill>
                <a:latin typeface="ＭＳ Ｐゴシック" panose="020B0600070205080204" pitchFamily="50" charset="-128"/>
                <a:ea typeface="ＭＳ Ｐゴシック" panose="020B0600070205080204" pitchFamily="50" charset="-128"/>
              </a:rPr>
              <a:t>RI</a:t>
            </a:r>
            <a:r>
              <a:rPr lang="ja-JP" altLang="en-US" sz="3200" b="1" dirty="0">
                <a:solidFill>
                  <a:schemeClr val="accent1">
                    <a:lumMod val="50000"/>
                  </a:schemeClr>
                </a:solidFill>
                <a:latin typeface="ＭＳ Ｐゴシック" panose="020B0600070205080204" pitchFamily="50" charset="-128"/>
                <a:ea typeface="ＭＳ Ｐゴシック" panose="020B0600070205080204" pitchFamily="50" charset="-128"/>
              </a:rPr>
              <a:t>プロジェクト</a:t>
            </a:r>
            <a:endParaRPr lang="en-US" altLang="ja-JP" sz="3200" b="1"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sz="3200" b="1" dirty="0">
                <a:solidFill>
                  <a:schemeClr val="accent1">
                    <a:lumMod val="50000"/>
                  </a:schemeClr>
                </a:solidFill>
                <a:latin typeface="ＭＳ Ｐゴシック" panose="020B0600070205080204" pitchFamily="50" charset="-128"/>
                <a:ea typeface="ＭＳ Ｐゴシック" panose="020B0600070205080204" pitchFamily="50" charset="-128"/>
              </a:rPr>
              <a:t>ポリオプラスプログラムが成功裏に終了するまで、</a:t>
            </a:r>
            <a:endParaRPr lang="en-US" altLang="ja-JP" sz="3200" b="1"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sz="3200" b="1" dirty="0">
                <a:solidFill>
                  <a:schemeClr val="accent1">
                    <a:lumMod val="50000"/>
                  </a:schemeClr>
                </a:solidFill>
                <a:latin typeface="ＭＳ Ｐゴシック" panose="020B0600070205080204" pitchFamily="50" charset="-128"/>
                <a:ea typeface="ＭＳ Ｐゴシック" panose="020B0600070205080204" pitchFamily="50" charset="-128"/>
              </a:rPr>
              <a:t>いかなる他の組織全体のプロジェクトも検討されない</a:t>
            </a:r>
            <a:endParaRPr lang="en-US" altLang="ja-JP" sz="3200" b="1"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0" indent="0">
              <a:buNone/>
            </a:pPr>
            <a:r>
              <a:rPr lang="ja-JP" altLang="en-US" sz="3200" b="1" dirty="0">
                <a:solidFill>
                  <a:schemeClr val="accent1">
                    <a:lumMod val="50000"/>
                  </a:schemeClr>
                </a:solidFill>
                <a:latin typeface="ＭＳ Ｐゴシック" panose="020B0600070205080204" pitchFamily="50" charset="-128"/>
                <a:ea typeface="ＭＳ Ｐゴシック" panose="020B0600070205080204" pitchFamily="50" charset="-128"/>
              </a:rPr>
              <a:t>（</a:t>
            </a:r>
            <a:r>
              <a:rPr lang="en-US" altLang="ja-JP" sz="3200" b="1" dirty="0">
                <a:solidFill>
                  <a:schemeClr val="accent1">
                    <a:lumMod val="50000"/>
                  </a:schemeClr>
                </a:solidFill>
                <a:latin typeface="ＭＳ Ｐゴシック" panose="020B0600070205080204" pitchFamily="50" charset="-128"/>
                <a:ea typeface="ＭＳ Ｐゴシック" panose="020B0600070205080204" pitchFamily="50" charset="-128"/>
              </a:rPr>
              <a:t>2017</a:t>
            </a:r>
            <a:r>
              <a:rPr lang="ja-JP" altLang="en-US" sz="3200" b="1" dirty="0">
                <a:solidFill>
                  <a:schemeClr val="accent1">
                    <a:lumMod val="50000"/>
                  </a:schemeClr>
                </a:solidFill>
                <a:latin typeface="ＭＳ Ｐゴシック" panose="020B0600070205080204" pitchFamily="50" charset="-128"/>
                <a:ea typeface="ＭＳ Ｐゴシック" panose="020B0600070205080204" pitchFamily="50" charset="-128"/>
              </a:rPr>
              <a:t>年</a:t>
            </a:r>
            <a:r>
              <a:rPr lang="en-US" altLang="ja-JP" sz="3200" b="1" dirty="0">
                <a:solidFill>
                  <a:schemeClr val="accent1">
                    <a:lumMod val="50000"/>
                  </a:schemeClr>
                </a:solidFill>
                <a:latin typeface="ＭＳ Ｐゴシック" panose="020B0600070205080204" pitchFamily="50" charset="-128"/>
                <a:ea typeface="ＭＳ Ｐゴシック" panose="020B0600070205080204" pitchFamily="50" charset="-128"/>
              </a:rPr>
              <a:t>1</a:t>
            </a:r>
            <a:r>
              <a:rPr lang="ja-JP" altLang="en-US" sz="3200" b="1" dirty="0">
                <a:solidFill>
                  <a:schemeClr val="accent1">
                    <a:lumMod val="50000"/>
                  </a:schemeClr>
                </a:solidFill>
                <a:latin typeface="ＭＳ Ｐゴシック" panose="020B0600070205080204" pitchFamily="50" charset="-128"/>
                <a:ea typeface="ＭＳ Ｐゴシック" panose="020B0600070205080204" pitchFamily="50" charset="-128"/>
              </a:rPr>
              <a:t>月理事会会合、決定</a:t>
            </a:r>
            <a:r>
              <a:rPr lang="en-US" altLang="ja-JP" sz="3200" b="1" dirty="0">
                <a:solidFill>
                  <a:schemeClr val="accent1">
                    <a:lumMod val="50000"/>
                  </a:schemeClr>
                </a:solidFill>
                <a:latin typeface="ＭＳ Ｐゴシック" panose="020B0600070205080204" pitchFamily="50" charset="-128"/>
                <a:ea typeface="ＭＳ Ｐゴシック" panose="020B0600070205080204" pitchFamily="50" charset="-128"/>
              </a:rPr>
              <a:t>87</a:t>
            </a:r>
            <a:r>
              <a:rPr lang="ja-JP" altLang="en-US" sz="3200" b="1" dirty="0">
                <a:solidFill>
                  <a:schemeClr val="accent1">
                    <a:lumMod val="50000"/>
                  </a:schemeClr>
                </a:solidFill>
                <a:latin typeface="ＭＳ Ｐゴシック" panose="020B0600070205080204" pitchFamily="50" charset="-128"/>
                <a:ea typeface="ＭＳ Ｐゴシック" panose="020B0600070205080204" pitchFamily="50" charset="-128"/>
              </a:rPr>
              <a:t>号）</a:t>
            </a:r>
          </a:p>
          <a:p>
            <a:pPr marL="0" indent="0">
              <a:buNone/>
            </a:pPr>
            <a:endParaRPr kumimoji="1" lang="ja-JP" altLang="en-US" dirty="0"/>
          </a:p>
        </p:txBody>
      </p:sp>
      <p:pic>
        <p:nvPicPr>
          <p:cNvPr id="4" name="Picture 5">
            <a:extLst>
              <a:ext uri="{FF2B5EF4-FFF2-40B4-BE49-F238E27FC236}">
                <a16:creationId xmlns:a16="http://schemas.microsoft.com/office/drawing/2014/main" id="{189D2DBD-04CE-49C5-A3FD-8878BE97C59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DF1DA7FE-C14B-4927-ACC5-CF07A7F2F81F}"/>
              </a:ext>
            </a:extLst>
          </p:cNvPr>
          <p:cNvPicPr>
            <a:picLocks noChangeAspect="1"/>
          </p:cNvPicPr>
          <p:nvPr/>
        </p:nvPicPr>
        <p:blipFill>
          <a:blip r:embed="rId3"/>
          <a:stretch>
            <a:fillRect/>
          </a:stretch>
        </p:blipFill>
        <p:spPr>
          <a:xfrm>
            <a:off x="66135" y="6141232"/>
            <a:ext cx="844797" cy="666846"/>
          </a:xfrm>
          <a:prstGeom prst="rect">
            <a:avLst/>
          </a:prstGeom>
        </p:spPr>
      </p:pic>
      <p:pic>
        <p:nvPicPr>
          <p:cNvPr id="6" name="図 5">
            <a:extLst>
              <a:ext uri="{FF2B5EF4-FFF2-40B4-BE49-F238E27FC236}">
                <a16:creationId xmlns:a16="http://schemas.microsoft.com/office/drawing/2014/main" id="{1F78FE9B-CFE4-4762-B05D-3718F44BF9E8}"/>
              </a:ext>
            </a:extLst>
          </p:cNvPr>
          <p:cNvPicPr>
            <a:picLocks noChangeAspect="1"/>
          </p:cNvPicPr>
          <p:nvPr/>
        </p:nvPicPr>
        <p:blipFill>
          <a:blip r:embed="rId4"/>
          <a:stretch>
            <a:fillRect/>
          </a:stretch>
        </p:blipFill>
        <p:spPr>
          <a:xfrm>
            <a:off x="10915866" y="5936370"/>
            <a:ext cx="844796" cy="854620"/>
          </a:xfrm>
          <a:prstGeom prst="rect">
            <a:avLst/>
          </a:prstGeom>
        </p:spPr>
      </p:pic>
    </p:spTree>
    <p:extLst>
      <p:ext uri="{BB962C8B-B14F-4D97-AF65-F5344CB8AC3E}">
        <p14:creationId xmlns:p14="http://schemas.microsoft.com/office/powerpoint/2010/main" val="194460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16E0F1-83CE-4D5D-A34F-60C1FF16E55D}"/>
              </a:ext>
            </a:extLst>
          </p:cNvPr>
          <p:cNvSpPr>
            <a:spLocks noGrp="1"/>
          </p:cNvSpPr>
          <p:nvPr>
            <p:ph type="title"/>
          </p:nvPr>
        </p:nvSpPr>
        <p:spPr/>
        <p:txBody>
          <a:bodyPr/>
          <a:lstStyle/>
          <a:p>
            <a:endParaRPr kumimoji="1" lang="ja-JP" altLang="en-US" dirty="0"/>
          </a:p>
        </p:txBody>
      </p:sp>
      <p:pic>
        <p:nvPicPr>
          <p:cNvPr id="1027" name="Picture 3" descr="77fa3071-f87e-4662-8674-0c6f51bfe5ad@apcprd03">
            <a:extLst>
              <a:ext uri="{FF2B5EF4-FFF2-40B4-BE49-F238E27FC236}">
                <a16:creationId xmlns:a16="http://schemas.microsoft.com/office/drawing/2014/main" id="{D27AA711-9EEE-476D-8DE7-838A9916E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574" y="-283355"/>
            <a:ext cx="10231443" cy="742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E39751D-600B-44CC-974E-451CB902BA3D}"/>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コンテンツ プレースホルダー 7">
            <a:extLst>
              <a:ext uri="{FF2B5EF4-FFF2-40B4-BE49-F238E27FC236}">
                <a16:creationId xmlns:a16="http://schemas.microsoft.com/office/drawing/2014/main" id="{4F2DB390-A308-400A-A0F4-0EF12ED139C6}"/>
              </a:ext>
            </a:extLst>
          </p:cNvPr>
          <p:cNvPicPr>
            <a:picLocks noGrp="1" noChangeAspect="1"/>
          </p:cNvPicPr>
          <p:nvPr>
            <p:ph idx="1"/>
          </p:nvPr>
        </p:nvPicPr>
        <p:blipFill>
          <a:blip r:embed="rId4"/>
          <a:stretch>
            <a:fillRect/>
          </a:stretch>
        </p:blipFill>
        <p:spPr>
          <a:xfrm>
            <a:off x="11015275" y="5695040"/>
            <a:ext cx="1069631" cy="1082070"/>
          </a:xfrm>
          <a:prstGeom prst="rect">
            <a:avLst/>
          </a:prstGeom>
        </p:spPr>
      </p:pic>
      <p:pic>
        <p:nvPicPr>
          <p:cNvPr id="9" name="図 8">
            <a:extLst>
              <a:ext uri="{FF2B5EF4-FFF2-40B4-BE49-F238E27FC236}">
                <a16:creationId xmlns:a16="http://schemas.microsoft.com/office/drawing/2014/main" id="{9464117E-A704-4A98-906B-75D0937DF9AA}"/>
              </a:ext>
            </a:extLst>
          </p:cNvPr>
          <p:cNvPicPr>
            <a:picLocks noChangeAspect="1"/>
          </p:cNvPicPr>
          <p:nvPr/>
        </p:nvPicPr>
        <p:blipFill>
          <a:blip r:embed="rId5"/>
          <a:stretch>
            <a:fillRect/>
          </a:stretch>
        </p:blipFill>
        <p:spPr>
          <a:xfrm>
            <a:off x="66135" y="5663066"/>
            <a:ext cx="1450564" cy="1145012"/>
          </a:xfrm>
          <a:prstGeom prst="rect">
            <a:avLst/>
          </a:prstGeom>
        </p:spPr>
      </p:pic>
    </p:spTree>
    <p:extLst>
      <p:ext uri="{BB962C8B-B14F-4D97-AF65-F5344CB8AC3E}">
        <p14:creationId xmlns:p14="http://schemas.microsoft.com/office/powerpoint/2010/main" val="8299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Isosceles Triangle 23557"/>
          <p:cNvSpPr/>
          <p:nvPr/>
        </p:nvSpPr>
        <p:spPr>
          <a:xfrm rot="18648949" flipH="1">
            <a:off x="4500895" y="2335821"/>
            <a:ext cx="168456" cy="4656491"/>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553" name="Title 1"/>
          <p:cNvSpPr>
            <a:spLocks noGrp="1"/>
          </p:cNvSpPr>
          <p:nvPr>
            <p:ph type="title"/>
          </p:nvPr>
        </p:nvSpPr>
        <p:spPr bwMode="auto">
          <a:xfrm>
            <a:off x="1981200" y="457200"/>
            <a:ext cx="86868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sz="2800" dirty="0">
                <a:latin typeface="Arial Narrow" pitchFamily="34" charset="0"/>
                <a:ea typeface="ＭＳ Ｐゴシック" pitchFamily="34" charset="-128"/>
              </a:rPr>
              <a:t>Polio Today</a:t>
            </a:r>
          </a:p>
        </p:txBody>
      </p:sp>
      <p:sp>
        <p:nvSpPr>
          <p:cNvPr id="777" name="Isosceles Triangle 776"/>
          <p:cNvSpPr/>
          <p:nvPr/>
        </p:nvSpPr>
        <p:spPr>
          <a:xfrm rot="17684560" flipH="1">
            <a:off x="7329135" y="-43385"/>
            <a:ext cx="173796" cy="5261888"/>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9" name="Rectangle 18"/>
          <p:cNvSpPr/>
          <p:nvPr/>
        </p:nvSpPr>
        <p:spPr>
          <a:xfrm>
            <a:off x="1880828" y="2893121"/>
            <a:ext cx="6607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5454"/>
                </a:solidFill>
                <a:effectLst/>
                <a:uLnTx/>
                <a:uFillTx/>
                <a:latin typeface="Arial Narrow" panose="020B0606020202030204" pitchFamily="34" charset="0"/>
                <a:ea typeface="+mn-ea"/>
                <a:cs typeface="+mn-cs"/>
              </a:rPr>
              <a:t>1988</a:t>
            </a:r>
            <a:r>
              <a:rPr kumimoji="0" lang="en-US" sz="1800" b="0" i="0" u="none" strike="noStrike" kern="1200" cap="none" spc="0" normalizeH="0" baseline="0" noProof="0" dirty="0">
                <a:ln>
                  <a:noFill/>
                </a:ln>
                <a:solidFill>
                  <a:srgbClr val="545454"/>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dirty="0">
              <a:ln>
                <a:noFill/>
              </a:ln>
              <a:solidFill>
                <a:srgbClr val="545454"/>
              </a:solidFill>
              <a:effectLst/>
              <a:uLnTx/>
              <a:uFillTx/>
              <a:latin typeface="Century Gothic"/>
              <a:ea typeface="+mn-ea"/>
              <a:cs typeface="+mn-cs"/>
            </a:endParaRPr>
          </a:p>
        </p:txBody>
      </p:sp>
      <p:sp>
        <p:nvSpPr>
          <p:cNvPr id="21" name="Rectangle 20"/>
          <p:cNvSpPr/>
          <p:nvPr/>
        </p:nvSpPr>
        <p:spPr>
          <a:xfrm>
            <a:off x="6700582" y="6028299"/>
            <a:ext cx="6607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5454"/>
                </a:solidFill>
                <a:effectLst/>
                <a:uLnTx/>
                <a:uFillTx/>
                <a:latin typeface="Arial Narrow" panose="020B0606020202030204" pitchFamily="34" charset="0"/>
                <a:ea typeface="+mn-ea"/>
                <a:cs typeface="+mn-cs"/>
              </a:rPr>
              <a:t>2018</a:t>
            </a:r>
            <a:r>
              <a:rPr kumimoji="0" lang="en-US" sz="1800" b="0" i="0" u="none" strike="noStrike" kern="1200" cap="none" spc="0" normalizeH="0" baseline="0" noProof="0" dirty="0">
                <a:ln>
                  <a:noFill/>
                </a:ln>
                <a:solidFill>
                  <a:srgbClr val="545454"/>
                </a:solidFill>
                <a:effectLst/>
                <a:uLnTx/>
                <a:uFillTx/>
                <a:latin typeface="Arial Narrow" panose="020B0606020202030204" pitchFamily="34" charset="0"/>
                <a:ea typeface="+mn-ea"/>
                <a:cs typeface="+mn-cs"/>
              </a:rPr>
              <a:t> </a:t>
            </a:r>
            <a:endParaRPr kumimoji="0" lang="en-US" sz="1800" b="0" i="0" u="none" strike="noStrike" kern="1200" cap="none" spc="0" normalizeH="0" baseline="0" noProof="0" dirty="0">
              <a:ln>
                <a:noFill/>
              </a:ln>
              <a:solidFill>
                <a:srgbClr val="545454"/>
              </a:solidFill>
              <a:effectLst/>
              <a:uLnTx/>
              <a:uFillTx/>
              <a:latin typeface="Century Gothic"/>
              <a:ea typeface="+mn-ea"/>
              <a:cs typeface="+mn-cs"/>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43802" y="1273622"/>
            <a:ext cx="4287844" cy="1698512"/>
          </a:xfrm>
          <a:prstGeom prst="rect">
            <a:avLst/>
          </a:prstGeom>
          <a:ln>
            <a:solidFill>
              <a:schemeClr val="bg1"/>
            </a:solidFill>
          </a:ln>
        </p:spPr>
      </p:pic>
      <p:grpSp>
        <p:nvGrpSpPr>
          <p:cNvPr id="23555" name="Group 23554"/>
          <p:cNvGrpSpPr/>
          <p:nvPr/>
        </p:nvGrpSpPr>
        <p:grpSpPr>
          <a:xfrm>
            <a:off x="4951384" y="3508321"/>
            <a:ext cx="5489994" cy="2848161"/>
            <a:chOff x="3427384" y="3508319"/>
            <a:chExt cx="5489994" cy="2848161"/>
          </a:xfrm>
        </p:grpSpPr>
        <p:sp>
          <p:nvSpPr>
            <p:cNvPr id="29" name="Freeform 378"/>
            <p:cNvSpPr>
              <a:spLocks/>
            </p:cNvSpPr>
            <p:nvPr/>
          </p:nvSpPr>
          <p:spPr bwMode="auto">
            <a:xfrm>
              <a:off x="3427384" y="3854687"/>
              <a:ext cx="17897"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17" y="16"/>
                  </a:lnTo>
                  <a:lnTo>
                    <a:pt x="0"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Freeform 379"/>
            <p:cNvSpPr>
              <a:spLocks/>
            </p:cNvSpPr>
            <p:nvPr/>
          </p:nvSpPr>
          <p:spPr bwMode="auto">
            <a:xfrm>
              <a:off x="3856919" y="3969408"/>
              <a:ext cx="29083" cy="3971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0" y="15"/>
                  </a:moveTo>
                  <a:lnTo>
                    <a:pt x="15" y="46"/>
                  </a:lnTo>
                  <a:lnTo>
                    <a:pt x="30" y="46"/>
                  </a:lnTo>
                  <a:lnTo>
                    <a:pt x="3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Freeform 380"/>
            <p:cNvSpPr>
              <a:spLocks/>
            </p:cNvSpPr>
            <p:nvPr/>
          </p:nvSpPr>
          <p:spPr bwMode="auto">
            <a:xfrm>
              <a:off x="3856919" y="4035593"/>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16" y="0"/>
                  </a:moveTo>
                  <a:lnTo>
                    <a:pt x="0" y="16"/>
                  </a:lnTo>
                  <a:lnTo>
                    <a:pt x="16" y="31"/>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Freeform 381"/>
            <p:cNvSpPr>
              <a:spLocks/>
            </p:cNvSpPr>
            <p:nvPr/>
          </p:nvSpPr>
          <p:spPr bwMode="auto">
            <a:xfrm>
              <a:off x="3856919" y="4070892"/>
              <a:ext cx="17897"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0"/>
                  </a:lnTo>
                  <a:lnTo>
                    <a:pt x="16"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Freeform 382"/>
            <p:cNvSpPr>
              <a:spLocks/>
            </p:cNvSpPr>
            <p:nvPr/>
          </p:nvSpPr>
          <p:spPr bwMode="auto">
            <a:xfrm>
              <a:off x="4704803" y="5429890"/>
              <a:ext cx="212530" cy="236060"/>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Freeform 383"/>
            <p:cNvSpPr>
              <a:spLocks/>
            </p:cNvSpPr>
            <p:nvPr/>
          </p:nvSpPr>
          <p:spPr bwMode="auto">
            <a:xfrm>
              <a:off x="4490036" y="5264428"/>
              <a:ext cx="241614" cy="308863"/>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Freeform 384"/>
            <p:cNvSpPr>
              <a:spLocks/>
            </p:cNvSpPr>
            <p:nvPr/>
          </p:nvSpPr>
          <p:spPr bwMode="auto">
            <a:xfrm>
              <a:off x="4501222" y="5240160"/>
              <a:ext cx="116332" cy="101484"/>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 name="Freeform 385"/>
            <p:cNvSpPr>
              <a:spLocks/>
            </p:cNvSpPr>
            <p:nvPr/>
          </p:nvSpPr>
          <p:spPr bwMode="auto">
            <a:xfrm>
              <a:off x="3886001" y="4265034"/>
              <a:ext cx="946319" cy="540511"/>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 name="Freeform 386"/>
            <p:cNvSpPr>
              <a:spLocks/>
            </p:cNvSpPr>
            <p:nvPr/>
          </p:nvSpPr>
          <p:spPr bwMode="auto">
            <a:xfrm>
              <a:off x="3483313" y="3585535"/>
              <a:ext cx="604034" cy="500800"/>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 name="Freeform 387"/>
            <p:cNvSpPr>
              <a:spLocks/>
            </p:cNvSpPr>
            <p:nvPr/>
          </p:nvSpPr>
          <p:spPr bwMode="auto">
            <a:xfrm>
              <a:off x="4158935" y="3828213"/>
              <a:ext cx="87249" cy="52948"/>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 name="Freeform 388"/>
            <p:cNvSpPr>
              <a:spLocks/>
            </p:cNvSpPr>
            <p:nvPr/>
          </p:nvSpPr>
          <p:spPr bwMode="auto">
            <a:xfrm>
              <a:off x="4185782" y="3931903"/>
              <a:ext cx="73827" cy="52948"/>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 name="Freeform 389"/>
            <p:cNvSpPr>
              <a:spLocks/>
            </p:cNvSpPr>
            <p:nvPr/>
          </p:nvSpPr>
          <p:spPr bwMode="auto">
            <a:xfrm>
              <a:off x="4286454" y="4212086"/>
              <a:ext cx="15660" cy="41917"/>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lnTo>
                    <a:pt x="16" y="0"/>
                  </a:lnTo>
                  <a:lnTo>
                    <a:pt x="16" y="4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 name="Freeform 390"/>
            <p:cNvSpPr>
              <a:spLocks/>
            </p:cNvSpPr>
            <p:nvPr/>
          </p:nvSpPr>
          <p:spPr bwMode="auto">
            <a:xfrm>
              <a:off x="4413972" y="5072491"/>
              <a:ext cx="60404" cy="52948"/>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Freeform 391"/>
            <p:cNvSpPr>
              <a:spLocks/>
            </p:cNvSpPr>
            <p:nvPr/>
          </p:nvSpPr>
          <p:spPr bwMode="auto">
            <a:xfrm>
              <a:off x="4387126" y="5008512"/>
              <a:ext cx="73827" cy="66185"/>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8">
                  <a:moveTo>
                    <a:pt x="30" y="77"/>
                  </a:moveTo>
                  <a:lnTo>
                    <a:pt x="45" y="77"/>
                  </a:lnTo>
                  <a:lnTo>
                    <a:pt x="75" y="77"/>
                  </a:lnTo>
                  <a:lnTo>
                    <a:pt x="75" y="0"/>
                  </a:lnTo>
                  <a:lnTo>
                    <a:pt x="30" y="15"/>
                  </a:lnTo>
                  <a:lnTo>
                    <a:pt x="15" y="31"/>
                  </a:lnTo>
                  <a:lnTo>
                    <a:pt x="0" y="31"/>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 name="Freeform 392"/>
            <p:cNvSpPr>
              <a:spLocks/>
            </p:cNvSpPr>
            <p:nvPr/>
          </p:nvSpPr>
          <p:spPr bwMode="auto">
            <a:xfrm>
              <a:off x="4358043" y="4982038"/>
              <a:ext cx="102909" cy="52948"/>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Freeform 393"/>
            <p:cNvSpPr>
              <a:spLocks/>
            </p:cNvSpPr>
            <p:nvPr/>
          </p:nvSpPr>
          <p:spPr bwMode="auto">
            <a:xfrm>
              <a:off x="4344620" y="5008512"/>
              <a:ext cx="42506"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31"/>
                  </a:moveTo>
                  <a:lnTo>
                    <a:pt x="45" y="16"/>
                  </a:lnTo>
                  <a:lnTo>
                    <a:pt x="15" y="0"/>
                  </a:lnTo>
                  <a:lnTo>
                    <a:pt x="0" y="16"/>
                  </a:lnTo>
                  <a:lnTo>
                    <a:pt x="30" y="31"/>
                  </a:lnTo>
                  <a:lnTo>
                    <a:pt x="4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Freeform 394"/>
            <p:cNvSpPr>
              <a:spLocks/>
            </p:cNvSpPr>
            <p:nvPr/>
          </p:nvSpPr>
          <p:spPr bwMode="auto">
            <a:xfrm>
              <a:off x="4315536" y="4944533"/>
              <a:ext cx="71589"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 name="Freeform 395"/>
            <p:cNvSpPr>
              <a:spLocks/>
            </p:cNvSpPr>
            <p:nvPr/>
          </p:nvSpPr>
          <p:spPr bwMode="auto">
            <a:xfrm>
              <a:off x="4373703" y="4944533"/>
              <a:ext cx="15660"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 name="Freeform 396"/>
            <p:cNvSpPr>
              <a:spLocks/>
            </p:cNvSpPr>
            <p:nvPr/>
          </p:nvSpPr>
          <p:spPr bwMode="auto">
            <a:xfrm>
              <a:off x="3941931" y="4624639"/>
              <a:ext cx="474279" cy="386079"/>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Freeform 397"/>
            <p:cNvSpPr>
              <a:spLocks/>
            </p:cNvSpPr>
            <p:nvPr/>
          </p:nvSpPr>
          <p:spPr bwMode="auto">
            <a:xfrm>
              <a:off x="4456478" y="4854081"/>
              <a:ext cx="174498" cy="63979"/>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Freeform 398"/>
            <p:cNvSpPr>
              <a:spLocks/>
            </p:cNvSpPr>
            <p:nvPr/>
          </p:nvSpPr>
          <p:spPr bwMode="auto">
            <a:xfrm>
              <a:off x="4474375" y="4880554"/>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 name="Freeform 399"/>
            <p:cNvSpPr>
              <a:spLocks/>
            </p:cNvSpPr>
            <p:nvPr/>
          </p:nvSpPr>
          <p:spPr bwMode="auto">
            <a:xfrm>
              <a:off x="4559388" y="4944533"/>
              <a:ext cx="29083" cy="13237"/>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
                  <a:moveTo>
                    <a:pt x="0" y="16"/>
                  </a:moveTo>
                  <a:lnTo>
                    <a:pt x="15" y="16"/>
                  </a:lnTo>
                  <a:lnTo>
                    <a:pt x="29" y="16"/>
                  </a:lnTo>
                  <a:lnTo>
                    <a:pt x="29"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 name="Freeform 400"/>
            <p:cNvSpPr>
              <a:spLocks/>
            </p:cNvSpPr>
            <p:nvPr/>
          </p:nvSpPr>
          <p:spPr bwMode="auto">
            <a:xfrm>
              <a:off x="4617554" y="4918060"/>
              <a:ext cx="58167" cy="52948"/>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 name="Freeform 401"/>
            <p:cNvSpPr>
              <a:spLocks/>
            </p:cNvSpPr>
            <p:nvPr/>
          </p:nvSpPr>
          <p:spPr bwMode="auto">
            <a:xfrm>
              <a:off x="4559388" y="4827606"/>
              <a:ext cx="17897"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0"/>
                  </a:moveTo>
                  <a:lnTo>
                    <a:pt x="0" y="16"/>
                  </a:ln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 name="Line 402"/>
            <p:cNvSpPr>
              <a:spLocks noChangeShapeType="1"/>
            </p:cNvSpPr>
            <p:nvPr/>
          </p:nvSpPr>
          <p:spPr bwMode="auto">
            <a:xfrm>
              <a:off x="4646636" y="489379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 name="Freeform 403"/>
            <p:cNvSpPr>
              <a:spLocks/>
            </p:cNvSpPr>
            <p:nvPr/>
          </p:nvSpPr>
          <p:spPr bwMode="auto">
            <a:xfrm>
              <a:off x="3886001" y="3662751"/>
              <a:ext cx="1147664" cy="820694"/>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 name="Freeform 404"/>
            <p:cNvSpPr>
              <a:spLocks/>
            </p:cNvSpPr>
            <p:nvPr/>
          </p:nvSpPr>
          <p:spPr bwMode="auto">
            <a:xfrm>
              <a:off x="3886001" y="3662751"/>
              <a:ext cx="1161087" cy="833931"/>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 name="Line 405"/>
            <p:cNvSpPr>
              <a:spLocks noChangeShapeType="1"/>
            </p:cNvSpPr>
            <p:nvPr/>
          </p:nvSpPr>
          <p:spPr bwMode="auto">
            <a:xfrm flipH="1">
              <a:off x="4930757" y="436872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 name="Freeform 406"/>
            <p:cNvSpPr>
              <a:spLocks/>
            </p:cNvSpPr>
            <p:nvPr/>
          </p:nvSpPr>
          <p:spPr bwMode="auto">
            <a:xfrm>
              <a:off x="4762969" y="3764234"/>
              <a:ext cx="313203" cy="335337"/>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 name="Freeform 407"/>
            <p:cNvSpPr>
              <a:spLocks/>
            </p:cNvSpPr>
            <p:nvPr/>
          </p:nvSpPr>
          <p:spPr bwMode="auto">
            <a:xfrm>
              <a:off x="4959840" y="3548030"/>
              <a:ext cx="304254" cy="16766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 name="Freeform 408"/>
            <p:cNvSpPr>
              <a:spLocks/>
            </p:cNvSpPr>
            <p:nvPr/>
          </p:nvSpPr>
          <p:spPr bwMode="auto">
            <a:xfrm>
              <a:off x="4413972" y="3675987"/>
              <a:ext cx="158839" cy="143401"/>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 name="Freeform 409"/>
            <p:cNvSpPr>
              <a:spLocks/>
            </p:cNvSpPr>
            <p:nvPr/>
          </p:nvSpPr>
          <p:spPr bwMode="auto">
            <a:xfrm>
              <a:off x="4832322" y="3662751"/>
              <a:ext cx="201345" cy="114720"/>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 name="Freeform 410"/>
            <p:cNvSpPr>
              <a:spLocks/>
            </p:cNvSpPr>
            <p:nvPr/>
          </p:nvSpPr>
          <p:spPr bwMode="auto">
            <a:xfrm>
              <a:off x="4315536" y="3636277"/>
              <a:ext cx="116332" cy="79422"/>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93">
                  <a:moveTo>
                    <a:pt x="0" y="92"/>
                  </a:moveTo>
                  <a:lnTo>
                    <a:pt x="45" y="92"/>
                  </a:lnTo>
                  <a:lnTo>
                    <a:pt x="75" y="31"/>
                  </a:lnTo>
                  <a:lnTo>
                    <a:pt x="120" y="31"/>
                  </a:lnTo>
                  <a:lnTo>
                    <a:pt x="105" y="0"/>
                  </a:lnTo>
                  <a:lnTo>
                    <a:pt x="60" y="0"/>
                  </a:lnTo>
                  <a:lnTo>
                    <a:pt x="15" y="31"/>
                  </a:lnTo>
                  <a:lnTo>
                    <a:pt x="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 name="Freeform 411"/>
            <p:cNvSpPr>
              <a:spLocks/>
            </p:cNvSpPr>
            <p:nvPr/>
          </p:nvSpPr>
          <p:spPr bwMode="auto">
            <a:xfrm>
              <a:off x="4516882" y="3598772"/>
              <a:ext cx="143179" cy="77216"/>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 name="Freeform 412"/>
            <p:cNvSpPr>
              <a:spLocks/>
            </p:cNvSpPr>
            <p:nvPr/>
          </p:nvSpPr>
          <p:spPr bwMode="auto">
            <a:xfrm>
              <a:off x="4959840" y="4340044"/>
              <a:ext cx="116332" cy="105896"/>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Freeform 413"/>
            <p:cNvSpPr>
              <a:spLocks/>
            </p:cNvSpPr>
            <p:nvPr/>
          </p:nvSpPr>
          <p:spPr bwMode="auto">
            <a:xfrm>
              <a:off x="4903910" y="3572298"/>
              <a:ext cx="69352" cy="103690"/>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 h="123">
                  <a:moveTo>
                    <a:pt x="30" y="0"/>
                  </a:moveTo>
                  <a:lnTo>
                    <a:pt x="74" y="76"/>
                  </a:lnTo>
                  <a:lnTo>
                    <a:pt x="59" y="122"/>
                  </a:lnTo>
                  <a:lnTo>
                    <a:pt x="0" y="107"/>
                  </a:lnTo>
                  <a:lnTo>
                    <a:pt x="15" y="46"/>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 name="Freeform 414"/>
            <p:cNvSpPr>
              <a:spLocks/>
            </p:cNvSpPr>
            <p:nvPr/>
          </p:nvSpPr>
          <p:spPr bwMode="auto">
            <a:xfrm>
              <a:off x="4715989" y="3711286"/>
              <a:ext cx="89487" cy="66185"/>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78">
                  <a:moveTo>
                    <a:pt x="0" y="46"/>
                  </a:moveTo>
                  <a:lnTo>
                    <a:pt x="15" y="0"/>
                  </a:lnTo>
                  <a:lnTo>
                    <a:pt x="89" y="0"/>
                  </a:lnTo>
                  <a:lnTo>
                    <a:pt x="74" y="46"/>
                  </a:lnTo>
                  <a:lnTo>
                    <a:pt x="30" y="46"/>
                  </a:lnTo>
                  <a:lnTo>
                    <a:pt x="15" y="77"/>
                  </a:lnTo>
                  <a:lnTo>
                    <a:pt x="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 name="Freeform 415"/>
            <p:cNvSpPr>
              <a:spLocks/>
            </p:cNvSpPr>
            <p:nvPr/>
          </p:nvSpPr>
          <p:spPr bwMode="auto">
            <a:xfrm>
              <a:off x="4456478" y="3572298"/>
              <a:ext cx="91723" cy="52948"/>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62">
                  <a:moveTo>
                    <a:pt x="0" y="31"/>
                  </a:moveTo>
                  <a:lnTo>
                    <a:pt x="15" y="61"/>
                  </a:lnTo>
                  <a:lnTo>
                    <a:pt x="90" y="31"/>
                  </a:lnTo>
                  <a:lnTo>
                    <a:pt x="90" y="0"/>
                  </a:lnTo>
                  <a:lnTo>
                    <a:pt x="3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 name="Freeform 416"/>
            <p:cNvSpPr>
              <a:spLocks/>
            </p:cNvSpPr>
            <p:nvPr/>
          </p:nvSpPr>
          <p:spPr bwMode="auto">
            <a:xfrm>
              <a:off x="4689143" y="3623039"/>
              <a:ext cx="85012"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78">
                  <a:moveTo>
                    <a:pt x="0" y="0"/>
                  </a:moveTo>
                  <a:lnTo>
                    <a:pt x="0" y="46"/>
                  </a:lnTo>
                  <a:lnTo>
                    <a:pt x="45" y="77"/>
                  </a:lnTo>
                  <a:lnTo>
                    <a:pt x="90" y="31"/>
                  </a:lnTo>
                  <a:lnTo>
                    <a:pt x="75" y="0"/>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 name="Freeform 417"/>
            <p:cNvSpPr>
              <a:spLocks/>
            </p:cNvSpPr>
            <p:nvPr/>
          </p:nvSpPr>
          <p:spPr bwMode="auto">
            <a:xfrm>
              <a:off x="4689143" y="3958377"/>
              <a:ext cx="85012" cy="63979"/>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 name="Freeform 418"/>
            <p:cNvSpPr>
              <a:spLocks/>
            </p:cNvSpPr>
            <p:nvPr/>
          </p:nvSpPr>
          <p:spPr bwMode="auto">
            <a:xfrm>
              <a:off x="4630977" y="3702462"/>
              <a:ext cx="44744" cy="75010"/>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93">
                  <a:moveTo>
                    <a:pt x="0" y="31"/>
                  </a:moveTo>
                  <a:lnTo>
                    <a:pt x="45" y="0"/>
                  </a:lnTo>
                  <a:lnTo>
                    <a:pt x="45" y="61"/>
                  </a:lnTo>
                  <a:lnTo>
                    <a:pt x="0" y="92"/>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 name="Freeform 419"/>
            <p:cNvSpPr>
              <a:spLocks/>
            </p:cNvSpPr>
            <p:nvPr/>
          </p:nvSpPr>
          <p:spPr bwMode="auto">
            <a:xfrm>
              <a:off x="4588471" y="3548030"/>
              <a:ext cx="42506"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0" y="16"/>
                  </a:moveTo>
                  <a:lnTo>
                    <a:pt x="0" y="31"/>
                  </a:lnTo>
                  <a:lnTo>
                    <a:pt x="45" y="31"/>
                  </a:lnTo>
                  <a:lnTo>
                    <a:pt x="45" y="0"/>
                  </a:lnTo>
                  <a:lnTo>
                    <a:pt x="30" y="16"/>
                  </a:lnTo>
                  <a:lnTo>
                    <a:pt x="15"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 name="Freeform 420"/>
            <p:cNvSpPr>
              <a:spLocks/>
            </p:cNvSpPr>
            <p:nvPr/>
          </p:nvSpPr>
          <p:spPr bwMode="auto">
            <a:xfrm>
              <a:off x="3928508" y="4212086"/>
              <a:ext cx="44744" cy="52948"/>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62">
                  <a:moveTo>
                    <a:pt x="0" y="0"/>
                  </a:moveTo>
                  <a:lnTo>
                    <a:pt x="29" y="31"/>
                  </a:lnTo>
                  <a:lnTo>
                    <a:pt x="44" y="61"/>
                  </a:lnTo>
                  <a:lnTo>
                    <a:pt x="29" y="61"/>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 name="Freeform 421"/>
            <p:cNvSpPr>
              <a:spLocks/>
            </p:cNvSpPr>
            <p:nvPr/>
          </p:nvSpPr>
          <p:spPr bwMode="auto">
            <a:xfrm>
              <a:off x="4689143" y="3548030"/>
              <a:ext cx="29083" cy="50742"/>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62">
                  <a:moveTo>
                    <a:pt x="0" y="15"/>
                  </a:moveTo>
                  <a:lnTo>
                    <a:pt x="16" y="61"/>
                  </a:lnTo>
                  <a:lnTo>
                    <a:pt x="31" y="31"/>
                  </a:lnTo>
                  <a:lnTo>
                    <a:pt x="31"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 name="Freeform 422"/>
            <p:cNvSpPr>
              <a:spLocks/>
            </p:cNvSpPr>
            <p:nvPr/>
          </p:nvSpPr>
          <p:spPr bwMode="auto">
            <a:xfrm>
              <a:off x="4715989" y="4035593"/>
              <a:ext cx="29083" cy="26474"/>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29" y="0"/>
                  </a:moveTo>
                  <a:lnTo>
                    <a:pt x="0" y="31"/>
                  </a:lnTo>
                  <a:lnTo>
                    <a:pt x="0" y="16"/>
                  </a:lnTo>
                  <a:lnTo>
                    <a:pt x="15"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 name="Freeform 423"/>
            <p:cNvSpPr>
              <a:spLocks/>
            </p:cNvSpPr>
            <p:nvPr/>
          </p:nvSpPr>
          <p:spPr bwMode="auto">
            <a:xfrm>
              <a:off x="4932994" y="4417259"/>
              <a:ext cx="15660" cy="28680"/>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16" y="16"/>
                  </a:ln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 name="Freeform 424"/>
            <p:cNvSpPr>
              <a:spLocks/>
            </p:cNvSpPr>
            <p:nvPr/>
          </p:nvSpPr>
          <p:spPr bwMode="auto">
            <a:xfrm>
              <a:off x="4932994" y="3931903"/>
              <a:ext cx="29083" cy="37505"/>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7">
                  <a:moveTo>
                    <a:pt x="15" y="0"/>
                  </a:moveTo>
                  <a:lnTo>
                    <a:pt x="0" y="31"/>
                  </a:lnTo>
                  <a:lnTo>
                    <a:pt x="0" y="46"/>
                  </a:lnTo>
                  <a:lnTo>
                    <a:pt x="30" y="31"/>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 name="Freeform 425"/>
            <p:cNvSpPr>
              <a:spLocks/>
            </p:cNvSpPr>
            <p:nvPr/>
          </p:nvSpPr>
          <p:spPr bwMode="auto">
            <a:xfrm>
              <a:off x="4903910" y="5160738"/>
              <a:ext cx="69352" cy="66185"/>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7" name="Freeform 426"/>
            <p:cNvSpPr>
              <a:spLocks/>
            </p:cNvSpPr>
            <p:nvPr/>
          </p:nvSpPr>
          <p:spPr bwMode="auto">
            <a:xfrm>
              <a:off x="4530305" y="5048223"/>
              <a:ext cx="214768" cy="282389"/>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8" name="Freeform 427"/>
            <p:cNvSpPr>
              <a:spLocks/>
            </p:cNvSpPr>
            <p:nvPr/>
          </p:nvSpPr>
          <p:spPr bwMode="auto">
            <a:xfrm>
              <a:off x="4630977" y="5048223"/>
              <a:ext cx="243850" cy="191936"/>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9" name="Freeform 428"/>
            <p:cNvSpPr>
              <a:spLocks/>
            </p:cNvSpPr>
            <p:nvPr/>
          </p:nvSpPr>
          <p:spPr bwMode="auto">
            <a:xfrm>
              <a:off x="4845744" y="5125439"/>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0" name="Freeform 429"/>
            <p:cNvSpPr>
              <a:spLocks/>
            </p:cNvSpPr>
            <p:nvPr/>
          </p:nvSpPr>
          <p:spPr bwMode="auto">
            <a:xfrm>
              <a:off x="4456478" y="5098965"/>
              <a:ext cx="116332" cy="39711"/>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1" name="Line 430"/>
            <p:cNvSpPr>
              <a:spLocks noChangeShapeType="1"/>
            </p:cNvSpPr>
            <p:nvPr/>
          </p:nvSpPr>
          <p:spPr bwMode="auto">
            <a:xfrm>
              <a:off x="4845744" y="50482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2" name="Line 431"/>
            <p:cNvSpPr>
              <a:spLocks noChangeShapeType="1"/>
            </p:cNvSpPr>
            <p:nvPr/>
          </p:nvSpPr>
          <p:spPr bwMode="auto">
            <a:xfrm>
              <a:off x="4816661"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3" name="Line 432"/>
            <p:cNvSpPr>
              <a:spLocks noChangeShapeType="1"/>
            </p:cNvSpPr>
            <p:nvPr/>
          </p:nvSpPr>
          <p:spPr bwMode="auto">
            <a:xfrm>
              <a:off x="4816661" y="494453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4" name="Freeform 433"/>
            <p:cNvSpPr>
              <a:spLocks/>
            </p:cNvSpPr>
            <p:nvPr/>
          </p:nvSpPr>
          <p:spPr bwMode="auto">
            <a:xfrm>
              <a:off x="4675720" y="4931297"/>
              <a:ext cx="55929"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5" name="Freeform 434"/>
            <p:cNvSpPr>
              <a:spLocks/>
            </p:cNvSpPr>
            <p:nvPr/>
          </p:nvSpPr>
          <p:spPr bwMode="auto">
            <a:xfrm>
              <a:off x="4845744" y="5072491"/>
              <a:ext cx="15660" cy="15443"/>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0" y="16"/>
                  </a:moveTo>
                  <a:lnTo>
                    <a:pt x="16" y="16"/>
                  </a:ln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6" name="Freeform 435"/>
            <p:cNvSpPr>
              <a:spLocks/>
            </p:cNvSpPr>
            <p:nvPr/>
          </p:nvSpPr>
          <p:spPr bwMode="auto">
            <a:xfrm>
              <a:off x="4745072" y="4944533"/>
              <a:ext cx="17897" cy="13237"/>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16" y="0"/>
                  </a:moveTo>
                  <a:lnTo>
                    <a:pt x="0" y="0"/>
                  </a:ln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7" name="Freeform 436"/>
            <p:cNvSpPr>
              <a:spLocks/>
            </p:cNvSpPr>
            <p:nvPr/>
          </p:nvSpPr>
          <p:spPr bwMode="auto">
            <a:xfrm>
              <a:off x="4845744" y="5008512"/>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8" name="Line 437"/>
            <p:cNvSpPr>
              <a:spLocks noChangeShapeType="1"/>
            </p:cNvSpPr>
            <p:nvPr/>
          </p:nvSpPr>
          <p:spPr bwMode="auto">
            <a:xfrm flipH="1">
              <a:off x="4832322" y="500851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9" name="Line 438"/>
            <p:cNvSpPr>
              <a:spLocks noChangeShapeType="1"/>
            </p:cNvSpPr>
            <p:nvPr/>
          </p:nvSpPr>
          <p:spPr bwMode="auto">
            <a:xfrm>
              <a:off x="4832322" y="499748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0" name="Freeform 439"/>
            <p:cNvSpPr>
              <a:spLocks/>
            </p:cNvSpPr>
            <p:nvPr/>
          </p:nvSpPr>
          <p:spPr bwMode="auto">
            <a:xfrm>
              <a:off x="4803238" y="4957770"/>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1" name="Line 440"/>
            <p:cNvSpPr>
              <a:spLocks noChangeShapeType="1"/>
            </p:cNvSpPr>
            <p:nvPr/>
          </p:nvSpPr>
          <p:spPr bwMode="auto">
            <a:xfrm>
              <a:off x="4774155"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2" name="Freeform 441"/>
            <p:cNvSpPr>
              <a:spLocks/>
            </p:cNvSpPr>
            <p:nvPr/>
          </p:nvSpPr>
          <p:spPr bwMode="auto">
            <a:xfrm>
              <a:off x="4816661" y="4971007"/>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3" name="Freeform 442"/>
            <p:cNvSpPr>
              <a:spLocks/>
            </p:cNvSpPr>
            <p:nvPr/>
          </p:nvSpPr>
          <p:spPr bwMode="auto">
            <a:xfrm>
              <a:off x="4973262" y="6175574"/>
              <a:ext cx="29083" cy="26474"/>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2">
                  <a:moveTo>
                    <a:pt x="15" y="0"/>
                  </a:moveTo>
                  <a:lnTo>
                    <a:pt x="0" y="31"/>
                  </a:lnTo>
                  <a:lnTo>
                    <a:pt x="15" y="31"/>
                  </a:lnTo>
                  <a:lnTo>
                    <a:pt x="15" y="16"/>
                  </a:lnTo>
                  <a:lnTo>
                    <a:pt x="3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4" name="Freeform 443"/>
            <p:cNvSpPr>
              <a:spLocks/>
            </p:cNvSpPr>
            <p:nvPr/>
          </p:nvSpPr>
          <p:spPr bwMode="auto">
            <a:xfrm>
              <a:off x="4959840" y="6175574"/>
              <a:ext cx="17897" cy="13237"/>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17" y="0"/>
                  </a:moveTo>
                  <a:lnTo>
                    <a:pt x="0" y="0"/>
                  </a:lnTo>
                  <a:lnTo>
                    <a:pt x="0" y="16"/>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5" name="Freeform 444"/>
            <p:cNvSpPr>
              <a:spLocks/>
            </p:cNvSpPr>
            <p:nvPr/>
          </p:nvSpPr>
          <p:spPr bwMode="auto">
            <a:xfrm>
              <a:off x="4729412" y="5624033"/>
              <a:ext cx="272933" cy="591253"/>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6" name="Freeform 445"/>
            <p:cNvSpPr>
              <a:spLocks/>
            </p:cNvSpPr>
            <p:nvPr/>
          </p:nvSpPr>
          <p:spPr bwMode="auto">
            <a:xfrm>
              <a:off x="4861404" y="6239553"/>
              <a:ext cx="55929"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47">
                  <a:moveTo>
                    <a:pt x="0" y="0"/>
                  </a:moveTo>
                  <a:lnTo>
                    <a:pt x="0" y="46"/>
                  </a:lnTo>
                  <a:lnTo>
                    <a:pt x="30" y="46"/>
                  </a:lnTo>
                  <a:lnTo>
                    <a:pt x="60" y="31"/>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7" name="Freeform 446"/>
            <p:cNvSpPr>
              <a:spLocks/>
            </p:cNvSpPr>
            <p:nvPr/>
          </p:nvSpPr>
          <p:spPr bwMode="auto">
            <a:xfrm>
              <a:off x="4946417" y="5765227"/>
              <a:ext cx="73827" cy="90453"/>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8" name="Freeform 447"/>
            <p:cNvSpPr>
              <a:spLocks/>
            </p:cNvSpPr>
            <p:nvPr/>
          </p:nvSpPr>
          <p:spPr bwMode="auto">
            <a:xfrm>
              <a:off x="4832322" y="5584322"/>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9" name="Freeform 448"/>
            <p:cNvSpPr>
              <a:spLocks/>
            </p:cNvSpPr>
            <p:nvPr/>
          </p:nvSpPr>
          <p:spPr bwMode="auto">
            <a:xfrm>
              <a:off x="4689143" y="5560054"/>
              <a:ext cx="156602" cy="694942"/>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0" name="Freeform 449"/>
            <p:cNvSpPr>
              <a:spLocks/>
            </p:cNvSpPr>
            <p:nvPr/>
          </p:nvSpPr>
          <p:spPr bwMode="auto">
            <a:xfrm>
              <a:off x="4832322" y="6228522"/>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29" y="15"/>
                  </a:moveTo>
                  <a:lnTo>
                    <a:pt x="15" y="0"/>
                  </a:lnTo>
                  <a:lnTo>
                    <a:pt x="0" y="15"/>
                  </a:lnTo>
                  <a:lnTo>
                    <a:pt x="0" y="31"/>
                  </a:lnTo>
                  <a:lnTo>
                    <a:pt x="0" y="46"/>
                  </a:lnTo>
                  <a:lnTo>
                    <a:pt x="0" y="61"/>
                  </a:lnTo>
                  <a:lnTo>
                    <a:pt x="29" y="61"/>
                  </a:lnTo>
                  <a:lnTo>
                    <a:pt x="2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1" name="Freeform 450"/>
            <p:cNvSpPr>
              <a:spLocks/>
            </p:cNvSpPr>
            <p:nvPr/>
          </p:nvSpPr>
          <p:spPr bwMode="auto">
            <a:xfrm>
              <a:off x="4789815" y="6263821"/>
              <a:ext cx="42506" cy="26474"/>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1">
                  <a:moveTo>
                    <a:pt x="29" y="0"/>
                  </a:moveTo>
                  <a:lnTo>
                    <a:pt x="0" y="0"/>
                  </a:lnTo>
                  <a:lnTo>
                    <a:pt x="29" y="30"/>
                  </a:lnTo>
                  <a:lnTo>
                    <a:pt x="44" y="30"/>
                  </a:lnTo>
                  <a:lnTo>
                    <a:pt x="44" y="15"/>
                  </a:lnTo>
                  <a:lnTo>
                    <a:pt x="44" y="0"/>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2" name="Freeform 451"/>
            <p:cNvSpPr>
              <a:spLocks/>
            </p:cNvSpPr>
            <p:nvPr/>
          </p:nvSpPr>
          <p:spPr bwMode="auto">
            <a:xfrm>
              <a:off x="4715989" y="613806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2">
                  <a:moveTo>
                    <a:pt x="0" y="0"/>
                  </a:moveTo>
                  <a:lnTo>
                    <a:pt x="0" y="31"/>
                  </a:ln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3" name="Freeform 452"/>
            <p:cNvSpPr>
              <a:spLocks/>
            </p:cNvSpPr>
            <p:nvPr/>
          </p:nvSpPr>
          <p:spPr bwMode="auto">
            <a:xfrm>
              <a:off x="4715989" y="6047617"/>
              <a:ext cx="17897"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4" name="Freeform 453"/>
            <p:cNvSpPr>
              <a:spLocks/>
            </p:cNvSpPr>
            <p:nvPr/>
          </p:nvSpPr>
          <p:spPr bwMode="auto">
            <a:xfrm>
              <a:off x="4704803" y="6010112"/>
              <a:ext cx="15660" cy="24268"/>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1">
                  <a:moveTo>
                    <a:pt x="0" y="0"/>
                  </a:moveTo>
                  <a:lnTo>
                    <a:pt x="0" y="30"/>
                  </a:lnTo>
                  <a:lnTo>
                    <a:pt x="16" y="30"/>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5" name="Freeform 454"/>
            <p:cNvSpPr>
              <a:spLocks/>
            </p:cNvSpPr>
            <p:nvPr/>
          </p:nvSpPr>
          <p:spPr bwMode="auto">
            <a:xfrm>
              <a:off x="4762969" y="6228522"/>
              <a:ext cx="13423"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6" name="Freeform 455"/>
            <p:cNvSpPr>
              <a:spLocks/>
            </p:cNvSpPr>
            <p:nvPr/>
          </p:nvSpPr>
          <p:spPr bwMode="auto">
            <a:xfrm>
              <a:off x="4861404" y="6290295"/>
              <a:ext cx="13423"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7" name="Freeform 456"/>
            <p:cNvSpPr>
              <a:spLocks/>
            </p:cNvSpPr>
            <p:nvPr/>
          </p:nvSpPr>
          <p:spPr bwMode="auto">
            <a:xfrm>
              <a:off x="5577296" y="4046624"/>
              <a:ext cx="143179" cy="90453"/>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8" name="Freeform 457"/>
            <p:cNvSpPr>
              <a:spLocks/>
            </p:cNvSpPr>
            <p:nvPr/>
          </p:nvSpPr>
          <p:spPr bwMode="auto">
            <a:xfrm>
              <a:off x="5592956" y="4997481"/>
              <a:ext cx="114095" cy="77216"/>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9" name="Freeform 458"/>
            <p:cNvSpPr>
              <a:spLocks/>
            </p:cNvSpPr>
            <p:nvPr/>
          </p:nvSpPr>
          <p:spPr bwMode="auto">
            <a:xfrm>
              <a:off x="5707051" y="5125439"/>
              <a:ext cx="58167" cy="75010"/>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93">
                  <a:moveTo>
                    <a:pt x="60" y="92"/>
                  </a:moveTo>
                  <a:lnTo>
                    <a:pt x="60" y="46"/>
                  </a:lnTo>
                  <a:lnTo>
                    <a:pt x="60" y="15"/>
                  </a:lnTo>
                  <a:lnTo>
                    <a:pt x="45" y="31"/>
                  </a:lnTo>
                  <a:lnTo>
                    <a:pt x="30" y="15"/>
                  </a:lnTo>
                  <a:lnTo>
                    <a:pt x="15" y="0"/>
                  </a:lnTo>
                  <a:lnTo>
                    <a:pt x="0" y="46"/>
                  </a:lnTo>
                  <a:lnTo>
                    <a:pt x="60"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0" name="Freeform 459"/>
            <p:cNvSpPr>
              <a:spLocks/>
            </p:cNvSpPr>
            <p:nvPr/>
          </p:nvSpPr>
          <p:spPr bwMode="auto">
            <a:xfrm>
              <a:off x="5765218" y="5085728"/>
              <a:ext cx="87249" cy="114720"/>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1" name="Freeform 460"/>
            <p:cNvSpPr>
              <a:spLocks/>
            </p:cNvSpPr>
            <p:nvPr/>
          </p:nvSpPr>
          <p:spPr bwMode="auto">
            <a:xfrm>
              <a:off x="5675731" y="5112202"/>
              <a:ext cx="44744" cy="52948"/>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62">
                  <a:moveTo>
                    <a:pt x="30" y="61"/>
                  </a:moveTo>
                  <a:lnTo>
                    <a:pt x="46" y="15"/>
                  </a:lnTo>
                  <a:lnTo>
                    <a:pt x="30" y="0"/>
                  </a:lnTo>
                  <a:lnTo>
                    <a:pt x="0" y="0"/>
                  </a:lnTo>
                  <a:lnTo>
                    <a:pt x="0" y="15"/>
                  </a:lnTo>
                  <a:lnTo>
                    <a:pt x="0" y="46"/>
                  </a:lnTo>
                  <a:lnTo>
                    <a:pt x="3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2" name="Freeform 461"/>
            <p:cNvSpPr>
              <a:spLocks/>
            </p:cNvSpPr>
            <p:nvPr/>
          </p:nvSpPr>
          <p:spPr bwMode="auto">
            <a:xfrm>
              <a:off x="5633225" y="5061460"/>
              <a:ext cx="131993" cy="90453"/>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3" name="Freeform 462"/>
            <p:cNvSpPr>
              <a:spLocks/>
            </p:cNvSpPr>
            <p:nvPr/>
          </p:nvSpPr>
          <p:spPr bwMode="auto">
            <a:xfrm>
              <a:off x="5604142" y="5061460"/>
              <a:ext cx="60404" cy="24268"/>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2">
                  <a:moveTo>
                    <a:pt x="30" y="31"/>
                  </a:moveTo>
                  <a:lnTo>
                    <a:pt x="60" y="16"/>
                  </a:lnTo>
                  <a:lnTo>
                    <a:pt x="60" y="0"/>
                  </a:lnTo>
                  <a:lnTo>
                    <a:pt x="30" y="0"/>
                  </a:lnTo>
                  <a:lnTo>
                    <a:pt x="0" y="0"/>
                  </a:lnTo>
                  <a:lnTo>
                    <a:pt x="15" y="31"/>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4" name="Freeform 463"/>
            <p:cNvSpPr>
              <a:spLocks/>
            </p:cNvSpPr>
            <p:nvPr/>
          </p:nvSpPr>
          <p:spPr bwMode="auto">
            <a:xfrm>
              <a:off x="5604142" y="5034986"/>
              <a:ext cx="46981" cy="13237"/>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7">
                  <a:moveTo>
                    <a:pt x="0" y="0"/>
                  </a:moveTo>
                  <a:lnTo>
                    <a:pt x="0" y="16"/>
                  </a:lnTo>
                  <a:lnTo>
                    <a:pt x="4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5" name="Freeform 464"/>
            <p:cNvSpPr>
              <a:spLocks/>
            </p:cNvSpPr>
            <p:nvPr/>
          </p:nvSpPr>
          <p:spPr bwMode="auto">
            <a:xfrm>
              <a:off x="5619802" y="4814369"/>
              <a:ext cx="203582" cy="220616"/>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6" name="Freeform 465"/>
            <p:cNvSpPr>
              <a:spLocks/>
            </p:cNvSpPr>
            <p:nvPr/>
          </p:nvSpPr>
          <p:spPr bwMode="auto">
            <a:xfrm>
              <a:off x="5691391" y="4854081"/>
              <a:ext cx="288594" cy="244884"/>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7" name="Freeform 466"/>
            <p:cNvSpPr>
              <a:spLocks/>
            </p:cNvSpPr>
            <p:nvPr/>
          </p:nvSpPr>
          <p:spPr bwMode="auto">
            <a:xfrm>
              <a:off x="5805486" y="5021749"/>
              <a:ext cx="129756" cy="103690"/>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8" name="Freeform 467"/>
            <p:cNvSpPr>
              <a:spLocks/>
            </p:cNvSpPr>
            <p:nvPr/>
          </p:nvSpPr>
          <p:spPr bwMode="auto">
            <a:xfrm>
              <a:off x="4959840" y="5173975"/>
              <a:ext cx="60404" cy="52948"/>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62">
                  <a:moveTo>
                    <a:pt x="15" y="0"/>
                  </a:moveTo>
                  <a:lnTo>
                    <a:pt x="0" y="15"/>
                  </a:lnTo>
                  <a:lnTo>
                    <a:pt x="15" y="31"/>
                  </a:lnTo>
                  <a:lnTo>
                    <a:pt x="15" y="61"/>
                  </a:lnTo>
                  <a:lnTo>
                    <a:pt x="30" y="61"/>
                  </a:lnTo>
                  <a:lnTo>
                    <a:pt x="59"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9" name="Freeform 468"/>
            <p:cNvSpPr>
              <a:spLocks/>
            </p:cNvSpPr>
            <p:nvPr/>
          </p:nvSpPr>
          <p:spPr bwMode="auto">
            <a:xfrm>
              <a:off x="5519130" y="5021749"/>
              <a:ext cx="17897" cy="26474"/>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32">
                  <a:moveTo>
                    <a:pt x="0" y="0"/>
                  </a:moveTo>
                  <a:lnTo>
                    <a:pt x="0" y="16"/>
                  </a:lnTo>
                  <a:lnTo>
                    <a:pt x="16" y="16"/>
                  </a:lnTo>
                  <a:lnTo>
                    <a:pt x="0"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0" name="Freeform 469"/>
            <p:cNvSpPr>
              <a:spLocks/>
            </p:cNvSpPr>
            <p:nvPr/>
          </p:nvSpPr>
          <p:spPr bwMode="auto">
            <a:xfrm>
              <a:off x="6407283" y="5304139"/>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0" y="16"/>
                  </a:moveTo>
                  <a:lnTo>
                    <a:pt x="0" y="31"/>
                  </a:lnTo>
                  <a:lnTo>
                    <a:pt x="16" y="31"/>
                  </a:lnTo>
                  <a:lnTo>
                    <a:pt x="31"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1" name="Freeform 470"/>
            <p:cNvSpPr>
              <a:spLocks/>
            </p:cNvSpPr>
            <p:nvPr/>
          </p:nvSpPr>
          <p:spPr bwMode="auto">
            <a:xfrm>
              <a:off x="6266342" y="5392385"/>
              <a:ext cx="199107" cy="16766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2" name="Freeform 471"/>
            <p:cNvSpPr>
              <a:spLocks/>
            </p:cNvSpPr>
            <p:nvPr/>
          </p:nvSpPr>
          <p:spPr bwMode="auto">
            <a:xfrm>
              <a:off x="6107503" y="5354880"/>
              <a:ext cx="201345" cy="205174"/>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3" name="Freeform 472"/>
            <p:cNvSpPr>
              <a:spLocks/>
            </p:cNvSpPr>
            <p:nvPr/>
          </p:nvSpPr>
          <p:spPr bwMode="auto">
            <a:xfrm>
              <a:off x="6449789" y="5416653"/>
              <a:ext cx="60404" cy="143401"/>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4" name="Freeform 473"/>
            <p:cNvSpPr>
              <a:spLocks/>
            </p:cNvSpPr>
            <p:nvPr/>
          </p:nvSpPr>
          <p:spPr bwMode="auto">
            <a:xfrm>
              <a:off x="6107503" y="5187212"/>
              <a:ext cx="331100" cy="297832"/>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5" name="Freeform 474"/>
            <p:cNvSpPr>
              <a:spLocks/>
            </p:cNvSpPr>
            <p:nvPr/>
          </p:nvSpPr>
          <p:spPr bwMode="auto">
            <a:xfrm>
              <a:off x="6107503" y="5341643"/>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6" name="Freeform 475"/>
            <p:cNvSpPr>
              <a:spLocks/>
            </p:cNvSpPr>
            <p:nvPr/>
          </p:nvSpPr>
          <p:spPr bwMode="auto">
            <a:xfrm>
              <a:off x="4630977" y="5173975"/>
              <a:ext cx="673386" cy="655231"/>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7" name="Freeform 476"/>
            <p:cNvSpPr>
              <a:spLocks/>
            </p:cNvSpPr>
            <p:nvPr/>
          </p:nvSpPr>
          <p:spPr bwMode="auto">
            <a:xfrm>
              <a:off x="5031429" y="5253397"/>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0" y="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8" name="Freeform 477"/>
            <p:cNvSpPr>
              <a:spLocks/>
            </p:cNvSpPr>
            <p:nvPr/>
          </p:nvSpPr>
          <p:spPr bwMode="auto">
            <a:xfrm>
              <a:off x="6407283" y="5200449"/>
              <a:ext cx="89487" cy="90453"/>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9" name="Freeform 478"/>
            <p:cNvSpPr>
              <a:spLocks/>
            </p:cNvSpPr>
            <p:nvPr/>
          </p:nvSpPr>
          <p:spPr bwMode="auto">
            <a:xfrm>
              <a:off x="6078420" y="3982645"/>
              <a:ext cx="174498" cy="322100"/>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0" name="Freeform 479"/>
            <p:cNvSpPr>
              <a:spLocks/>
            </p:cNvSpPr>
            <p:nvPr/>
          </p:nvSpPr>
          <p:spPr bwMode="auto">
            <a:xfrm>
              <a:off x="6192516" y="3945140"/>
              <a:ext cx="161075" cy="255915"/>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1" name="Freeform 480"/>
            <p:cNvSpPr>
              <a:spLocks/>
            </p:cNvSpPr>
            <p:nvPr/>
          </p:nvSpPr>
          <p:spPr bwMode="auto">
            <a:xfrm>
              <a:off x="5161184" y="3534793"/>
              <a:ext cx="675623" cy="666262"/>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2" name="Freeform 481"/>
            <p:cNvSpPr>
              <a:spLocks/>
            </p:cNvSpPr>
            <p:nvPr/>
          </p:nvSpPr>
          <p:spPr bwMode="auto">
            <a:xfrm>
              <a:off x="6038151" y="4265034"/>
              <a:ext cx="26846" cy="50742"/>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15" y="62"/>
                  </a:moveTo>
                  <a:lnTo>
                    <a:pt x="0" y="31"/>
                  </a:lnTo>
                  <a:lnTo>
                    <a:pt x="0" y="16"/>
                  </a:lnTo>
                  <a:lnTo>
                    <a:pt x="29" y="0"/>
                  </a:lnTo>
                  <a:lnTo>
                    <a:pt x="29" y="16"/>
                  </a:lnTo>
                  <a:lnTo>
                    <a:pt x="29" y="31"/>
                  </a:lnTo>
                  <a:lnTo>
                    <a:pt x="29" y="62"/>
                  </a:lnTo>
                  <a:lnTo>
                    <a:pt x="15"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3" name="Freeform 482"/>
            <p:cNvSpPr>
              <a:spLocks/>
            </p:cNvSpPr>
            <p:nvPr/>
          </p:nvSpPr>
          <p:spPr bwMode="auto">
            <a:xfrm>
              <a:off x="6038151" y="4251797"/>
              <a:ext cx="26846" cy="15443"/>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0" y="16"/>
                  </a:moveTo>
                  <a:lnTo>
                    <a:pt x="29" y="0"/>
                  </a:lnTo>
                  <a:lnTo>
                    <a:pt x="29" y="16"/>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4" name="Freeform 483"/>
            <p:cNvSpPr>
              <a:spLocks/>
            </p:cNvSpPr>
            <p:nvPr/>
          </p:nvSpPr>
          <p:spPr bwMode="auto">
            <a:xfrm>
              <a:off x="6094080" y="4278271"/>
              <a:ext cx="2237" cy="26474"/>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0"/>
                  </a:moveTo>
                  <a:lnTo>
                    <a:pt x="0" y="15"/>
                  </a:lnTo>
                  <a:lnTo>
                    <a:pt x="0"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5" name="Freeform 484"/>
            <p:cNvSpPr>
              <a:spLocks/>
            </p:cNvSpPr>
            <p:nvPr/>
          </p:nvSpPr>
          <p:spPr bwMode="auto">
            <a:xfrm>
              <a:off x="6064997" y="4291508"/>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0"/>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6" name="Freeform 485"/>
            <p:cNvSpPr>
              <a:spLocks/>
            </p:cNvSpPr>
            <p:nvPr/>
          </p:nvSpPr>
          <p:spPr bwMode="auto">
            <a:xfrm>
              <a:off x="5977748" y="3918666"/>
              <a:ext cx="331100" cy="322100"/>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7" name="Freeform 486"/>
            <p:cNvSpPr>
              <a:spLocks/>
            </p:cNvSpPr>
            <p:nvPr/>
          </p:nvSpPr>
          <p:spPr bwMode="auto">
            <a:xfrm>
              <a:off x="6006831" y="3689225"/>
              <a:ext cx="114095" cy="11692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8" name="Freeform 487"/>
            <p:cNvSpPr>
              <a:spLocks/>
            </p:cNvSpPr>
            <p:nvPr/>
          </p:nvSpPr>
          <p:spPr bwMode="auto">
            <a:xfrm>
              <a:off x="6094080" y="3662751"/>
              <a:ext cx="100672" cy="52948"/>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62">
                  <a:moveTo>
                    <a:pt x="15" y="15"/>
                  </a:moveTo>
                  <a:lnTo>
                    <a:pt x="0" y="31"/>
                  </a:lnTo>
                  <a:lnTo>
                    <a:pt x="29" y="61"/>
                  </a:lnTo>
                  <a:lnTo>
                    <a:pt x="88" y="61"/>
                  </a:lnTo>
                  <a:lnTo>
                    <a:pt x="103" y="15"/>
                  </a:lnTo>
                  <a:lnTo>
                    <a:pt x="7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39" name="Freeform 488"/>
            <p:cNvSpPr>
              <a:spLocks/>
            </p:cNvSpPr>
            <p:nvPr/>
          </p:nvSpPr>
          <p:spPr bwMode="auto">
            <a:xfrm>
              <a:off x="6150009" y="372452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0" name="Freeform 489"/>
            <p:cNvSpPr>
              <a:spLocks/>
            </p:cNvSpPr>
            <p:nvPr/>
          </p:nvSpPr>
          <p:spPr bwMode="auto">
            <a:xfrm>
              <a:off x="5765218" y="4664350"/>
              <a:ext cx="355708" cy="293420"/>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1" name="Freeform 490"/>
            <p:cNvSpPr>
              <a:spLocks/>
            </p:cNvSpPr>
            <p:nvPr/>
          </p:nvSpPr>
          <p:spPr bwMode="auto">
            <a:xfrm>
              <a:off x="5619802" y="4814369"/>
              <a:ext cx="145416" cy="103690"/>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2" name="Freeform 491"/>
            <p:cNvSpPr>
              <a:spLocks/>
            </p:cNvSpPr>
            <p:nvPr/>
          </p:nvSpPr>
          <p:spPr bwMode="auto">
            <a:xfrm>
              <a:off x="5691391" y="4675381"/>
              <a:ext cx="201345" cy="143401"/>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3" name="Freeform 492"/>
            <p:cNvSpPr>
              <a:spLocks/>
            </p:cNvSpPr>
            <p:nvPr/>
          </p:nvSpPr>
          <p:spPr bwMode="auto">
            <a:xfrm>
              <a:off x="5836807" y="4395198"/>
              <a:ext cx="201345"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4" name="Freeform 493"/>
            <p:cNvSpPr>
              <a:spLocks/>
            </p:cNvSpPr>
            <p:nvPr/>
          </p:nvSpPr>
          <p:spPr bwMode="auto">
            <a:xfrm>
              <a:off x="6051574" y="4547423"/>
              <a:ext cx="15660"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0"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5" name="Freeform 494"/>
            <p:cNvSpPr>
              <a:spLocks/>
            </p:cNvSpPr>
            <p:nvPr/>
          </p:nvSpPr>
          <p:spPr bwMode="auto">
            <a:xfrm>
              <a:off x="5765218" y="4520950"/>
              <a:ext cx="201345" cy="143401"/>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6" name="Freeform 495"/>
            <p:cNvSpPr>
              <a:spLocks/>
            </p:cNvSpPr>
            <p:nvPr/>
          </p:nvSpPr>
          <p:spPr bwMode="auto">
            <a:xfrm>
              <a:off x="5935242" y="4598166"/>
              <a:ext cx="31321" cy="15443"/>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0"/>
                  </a:moveTo>
                  <a:lnTo>
                    <a:pt x="15" y="16"/>
                  </a:lnTo>
                  <a:lnTo>
                    <a:pt x="29" y="0"/>
                  </a:lnTo>
                  <a:lnTo>
                    <a:pt x="1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7" name="Freeform 496"/>
            <p:cNvSpPr>
              <a:spLocks/>
            </p:cNvSpPr>
            <p:nvPr/>
          </p:nvSpPr>
          <p:spPr bwMode="auto">
            <a:xfrm>
              <a:off x="5765218" y="4558454"/>
              <a:ext cx="42506"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0" y="0"/>
                  </a:moveTo>
                  <a:lnTo>
                    <a:pt x="0" y="61"/>
                  </a:lnTo>
                  <a:lnTo>
                    <a:pt x="0" y="76"/>
                  </a:lnTo>
                  <a:lnTo>
                    <a:pt x="0" y="107"/>
                  </a:lnTo>
                  <a:lnTo>
                    <a:pt x="30" y="107"/>
                  </a:lnTo>
                  <a:lnTo>
                    <a:pt x="30" y="76"/>
                  </a:lnTo>
                  <a:lnTo>
                    <a:pt x="30" y="61"/>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8" name="Freeform 497"/>
            <p:cNvSpPr>
              <a:spLocks/>
            </p:cNvSpPr>
            <p:nvPr/>
          </p:nvSpPr>
          <p:spPr bwMode="auto">
            <a:xfrm>
              <a:off x="5950902" y="4368724"/>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9" name="Freeform 498"/>
            <p:cNvSpPr>
              <a:spLocks/>
            </p:cNvSpPr>
            <p:nvPr/>
          </p:nvSpPr>
          <p:spPr bwMode="auto">
            <a:xfrm>
              <a:off x="5964325" y="4340044"/>
              <a:ext cx="58167" cy="41917"/>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0" name="Freeform 499"/>
            <p:cNvSpPr>
              <a:spLocks/>
            </p:cNvSpPr>
            <p:nvPr/>
          </p:nvSpPr>
          <p:spPr bwMode="auto">
            <a:xfrm>
              <a:off x="5823384" y="4225323"/>
              <a:ext cx="111858" cy="183112"/>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1" name="Freeform 500"/>
            <p:cNvSpPr>
              <a:spLocks/>
            </p:cNvSpPr>
            <p:nvPr/>
          </p:nvSpPr>
          <p:spPr bwMode="auto">
            <a:xfrm>
              <a:off x="5792064" y="4304745"/>
              <a:ext cx="31321" cy="24268"/>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2">
                  <a:moveTo>
                    <a:pt x="15" y="0"/>
                  </a:moveTo>
                  <a:lnTo>
                    <a:pt x="0" y="16"/>
                  </a:lnTo>
                  <a:lnTo>
                    <a:pt x="15" y="31"/>
                  </a:lnTo>
                  <a:lnTo>
                    <a:pt x="30" y="31"/>
                  </a:lnTo>
                  <a:lnTo>
                    <a:pt x="30" y="16"/>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2" name="Freeform 501"/>
            <p:cNvSpPr>
              <a:spLocks/>
            </p:cNvSpPr>
            <p:nvPr/>
          </p:nvSpPr>
          <p:spPr bwMode="auto">
            <a:xfrm>
              <a:off x="5805486" y="4225323"/>
              <a:ext cx="20135" cy="15443"/>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0" y="16"/>
                  </a:moveTo>
                  <a:lnTo>
                    <a:pt x="17" y="16"/>
                  </a:lnTo>
                  <a:lnTo>
                    <a:pt x="17"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3" name="Freeform 502"/>
            <p:cNvSpPr>
              <a:spLocks/>
            </p:cNvSpPr>
            <p:nvPr/>
          </p:nvSpPr>
          <p:spPr bwMode="auto">
            <a:xfrm>
              <a:off x="5747320" y="4304745"/>
              <a:ext cx="76064" cy="77216"/>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4" name="Freeform 503"/>
            <p:cNvSpPr>
              <a:spLocks/>
            </p:cNvSpPr>
            <p:nvPr/>
          </p:nvSpPr>
          <p:spPr bwMode="auto">
            <a:xfrm>
              <a:off x="6051574" y="5240160"/>
              <a:ext cx="102909" cy="90453"/>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5" name="Freeform 504"/>
            <p:cNvSpPr>
              <a:spLocks/>
            </p:cNvSpPr>
            <p:nvPr/>
          </p:nvSpPr>
          <p:spPr bwMode="auto">
            <a:xfrm>
              <a:off x="6064997" y="5240160"/>
              <a:ext cx="31321" cy="13237"/>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16"/>
                  </a:moveTo>
                  <a:lnTo>
                    <a:pt x="31" y="16"/>
                  </a:lnTo>
                  <a:lnTo>
                    <a:pt x="31" y="0"/>
                  </a:lnTo>
                  <a:lnTo>
                    <a:pt x="0"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6" name="Freeform 505"/>
            <p:cNvSpPr>
              <a:spLocks/>
            </p:cNvSpPr>
            <p:nvPr/>
          </p:nvSpPr>
          <p:spPr bwMode="auto">
            <a:xfrm>
              <a:off x="5950902" y="5048223"/>
              <a:ext cx="203582" cy="152226"/>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rgbClr val="FF0000"/>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7" name="Freeform 506"/>
            <p:cNvSpPr>
              <a:spLocks/>
            </p:cNvSpPr>
            <p:nvPr/>
          </p:nvSpPr>
          <p:spPr bwMode="auto">
            <a:xfrm>
              <a:off x="5921819" y="5072491"/>
              <a:ext cx="44744" cy="92659"/>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8" name="Freeform 507"/>
            <p:cNvSpPr>
              <a:spLocks/>
            </p:cNvSpPr>
            <p:nvPr/>
          </p:nvSpPr>
          <p:spPr bwMode="auto">
            <a:xfrm>
              <a:off x="5906159" y="5085728"/>
              <a:ext cx="29083" cy="79422"/>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93">
                  <a:moveTo>
                    <a:pt x="31" y="92"/>
                  </a:moveTo>
                  <a:lnTo>
                    <a:pt x="16" y="15"/>
                  </a:lnTo>
                  <a:lnTo>
                    <a:pt x="0" y="0"/>
                  </a:lnTo>
                  <a:lnTo>
                    <a:pt x="16" y="92"/>
                  </a:lnTo>
                  <a:lnTo>
                    <a:pt x="31"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9" name="Freeform 508"/>
            <p:cNvSpPr>
              <a:spLocks/>
            </p:cNvSpPr>
            <p:nvPr/>
          </p:nvSpPr>
          <p:spPr bwMode="auto">
            <a:xfrm>
              <a:off x="5850230" y="5085728"/>
              <a:ext cx="71589" cy="103690"/>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124">
                  <a:moveTo>
                    <a:pt x="74" y="92"/>
                  </a:moveTo>
                  <a:lnTo>
                    <a:pt x="59" y="0"/>
                  </a:lnTo>
                  <a:lnTo>
                    <a:pt x="0" y="15"/>
                  </a:lnTo>
                  <a:lnTo>
                    <a:pt x="0" y="46"/>
                  </a:lnTo>
                  <a:lnTo>
                    <a:pt x="0" y="92"/>
                  </a:lnTo>
                  <a:lnTo>
                    <a:pt x="0" y="123"/>
                  </a:lnTo>
                  <a:lnTo>
                    <a:pt x="30" y="123"/>
                  </a:lnTo>
                  <a:lnTo>
                    <a:pt x="7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0" name="Freeform 509"/>
            <p:cNvSpPr>
              <a:spLocks/>
            </p:cNvSpPr>
            <p:nvPr/>
          </p:nvSpPr>
          <p:spPr bwMode="auto">
            <a:xfrm>
              <a:off x="5906159" y="4893792"/>
              <a:ext cx="248325" cy="180906"/>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1" name="Freeform 510"/>
            <p:cNvSpPr>
              <a:spLocks/>
            </p:cNvSpPr>
            <p:nvPr/>
          </p:nvSpPr>
          <p:spPr bwMode="auto">
            <a:xfrm>
              <a:off x="6120926" y="4893792"/>
              <a:ext cx="187922" cy="258121"/>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2" name="Line 511"/>
            <p:cNvSpPr>
              <a:spLocks noChangeShapeType="1"/>
            </p:cNvSpPr>
            <p:nvPr/>
          </p:nvSpPr>
          <p:spPr bwMode="auto">
            <a:xfrm>
              <a:off x="6038151" y="525339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3" name="Line 512"/>
            <p:cNvSpPr>
              <a:spLocks noChangeShapeType="1"/>
            </p:cNvSpPr>
            <p:nvPr/>
          </p:nvSpPr>
          <p:spPr bwMode="auto">
            <a:xfrm>
              <a:off x="5991171" y="4404023"/>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4" name="Freeform 513"/>
            <p:cNvSpPr>
              <a:spLocks/>
            </p:cNvSpPr>
            <p:nvPr/>
          </p:nvSpPr>
          <p:spPr bwMode="auto">
            <a:xfrm>
              <a:off x="5991171" y="4315776"/>
              <a:ext cx="129756" cy="141195"/>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5" name="Freeform 514"/>
            <p:cNvSpPr>
              <a:spLocks/>
            </p:cNvSpPr>
            <p:nvPr/>
          </p:nvSpPr>
          <p:spPr bwMode="auto">
            <a:xfrm>
              <a:off x="6107503" y="4379755"/>
              <a:ext cx="158839" cy="66185"/>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6" name="Freeform 515"/>
            <p:cNvSpPr>
              <a:spLocks/>
            </p:cNvSpPr>
            <p:nvPr/>
          </p:nvSpPr>
          <p:spPr bwMode="auto">
            <a:xfrm>
              <a:off x="6064997" y="4315776"/>
              <a:ext cx="71589" cy="9265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7" name="Freeform 516"/>
            <p:cNvSpPr>
              <a:spLocks/>
            </p:cNvSpPr>
            <p:nvPr/>
          </p:nvSpPr>
          <p:spPr bwMode="auto">
            <a:xfrm>
              <a:off x="6022491" y="4456971"/>
              <a:ext cx="185685" cy="16766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8" name="Freeform 517"/>
            <p:cNvSpPr>
              <a:spLocks/>
            </p:cNvSpPr>
            <p:nvPr/>
          </p:nvSpPr>
          <p:spPr bwMode="auto">
            <a:xfrm>
              <a:off x="6120926" y="4624639"/>
              <a:ext cx="46981"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45" y="0"/>
                  </a:moveTo>
                  <a:lnTo>
                    <a:pt x="30" y="0"/>
                  </a:lnTo>
                  <a:lnTo>
                    <a:pt x="0" y="0"/>
                  </a:lnTo>
                  <a:lnTo>
                    <a:pt x="0" y="15"/>
                  </a:lnTo>
                  <a:lnTo>
                    <a:pt x="30" y="30"/>
                  </a:lnTo>
                  <a:lnTo>
                    <a:pt x="45" y="15"/>
                  </a:lnTo>
                  <a:lnTo>
                    <a:pt x="30"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9" name="Freeform 518"/>
            <p:cNvSpPr>
              <a:spLocks/>
            </p:cNvSpPr>
            <p:nvPr/>
          </p:nvSpPr>
          <p:spPr bwMode="auto">
            <a:xfrm>
              <a:off x="6051574" y="4571691"/>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47">
                  <a:moveTo>
                    <a:pt x="0" y="15"/>
                  </a:moveTo>
                  <a:lnTo>
                    <a:pt x="0" y="31"/>
                  </a:lnTo>
                  <a:lnTo>
                    <a:pt x="0" y="46"/>
                  </a:lnTo>
                  <a:lnTo>
                    <a:pt x="16" y="31"/>
                  </a:lnTo>
                  <a:lnTo>
                    <a:pt x="16" y="15"/>
                  </a:lnTo>
                  <a:lnTo>
                    <a:pt x="0"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0" name="Freeform 519"/>
            <p:cNvSpPr>
              <a:spLocks/>
            </p:cNvSpPr>
            <p:nvPr/>
          </p:nvSpPr>
          <p:spPr bwMode="auto">
            <a:xfrm>
              <a:off x="6006831" y="4443734"/>
              <a:ext cx="58167" cy="39711"/>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7">
                  <a:moveTo>
                    <a:pt x="59" y="15"/>
                  </a:moveTo>
                  <a:lnTo>
                    <a:pt x="30" y="0"/>
                  </a:lnTo>
                  <a:lnTo>
                    <a:pt x="0" y="31"/>
                  </a:lnTo>
                  <a:lnTo>
                    <a:pt x="0" y="46"/>
                  </a:lnTo>
                  <a:lnTo>
                    <a:pt x="15" y="46"/>
                  </a:lnTo>
                  <a:lnTo>
                    <a:pt x="30" y="46"/>
                  </a:lnTo>
                  <a:lnTo>
                    <a:pt x="44" y="46"/>
                  </a:lnTo>
                  <a:lnTo>
                    <a:pt x="59" y="31"/>
                  </a:lnTo>
                  <a:lnTo>
                    <a:pt x="59"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1" name="Freeform 520"/>
            <p:cNvSpPr>
              <a:spLocks/>
            </p:cNvSpPr>
            <p:nvPr/>
          </p:nvSpPr>
          <p:spPr bwMode="auto">
            <a:xfrm>
              <a:off x="6064997" y="4417259"/>
              <a:ext cx="114095" cy="5515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2" name="Freeform 521"/>
            <p:cNvSpPr>
              <a:spLocks/>
            </p:cNvSpPr>
            <p:nvPr/>
          </p:nvSpPr>
          <p:spPr bwMode="auto">
            <a:xfrm>
              <a:off x="6165669" y="4430496"/>
              <a:ext cx="100672" cy="52948"/>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3" name="Freeform 522"/>
            <p:cNvSpPr>
              <a:spLocks/>
            </p:cNvSpPr>
            <p:nvPr/>
          </p:nvSpPr>
          <p:spPr bwMode="auto">
            <a:xfrm>
              <a:off x="6219361" y="4547423"/>
              <a:ext cx="33558" cy="50742"/>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2">
                  <a:moveTo>
                    <a:pt x="0" y="15"/>
                  </a:moveTo>
                  <a:lnTo>
                    <a:pt x="0" y="46"/>
                  </a:lnTo>
                  <a:lnTo>
                    <a:pt x="29" y="61"/>
                  </a:lnTo>
                  <a:lnTo>
                    <a:pt x="29" y="46"/>
                  </a:lnTo>
                  <a:lnTo>
                    <a:pt x="15" y="0"/>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4" name="Oval 523"/>
            <p:cNvSpPr>
              <a:spLocks noChangeArrowheads="1"/>
            </p:cNvSpPr>
            <p:nvPr/>
          </p:nvSpPr>
          <p:spPr bwMode="auto">
            <a:xfrm>
              <a:off x="6107503" y="4651113"/>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5" name="Freeform 524"/>
            <p:cNvSpPr>
              <a:spLocks/>
            </p:cNvSpPr>
            <p:nvPr/>
          </p:nvSpPr>
          <p:spPr bwMode="auto">
            <a:xfrm>
              <a:off x="6038151" y="4648907"/>
              <a:ext cx="69352" cy="11692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6" name="Freeform 525"/>
            <p:cNvSpPr>
              <a:spLocks/>
            </p:cNvSpPr>
            <p:nvPr/>
          </p:nvSpPr>
          <p:spPr bwMode="auto">
            <a:xfrm>
              <a:off x="6064997" y="4726123"/>
              <a:ext cx="259510" cy="231647"/>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7" name="Freeform 526"/>
            <p:cNvSpPr>
              <a:spLocks/>
            </p:cNvSpPr>
            <p:nvPr/>
          </p:nvSpPr>
          <p:spPr bwMode="auto">
            <a:xfrm>
              <a:off x="6120926" y="4470208"/>
              <a:ext cx="158839" cy="11692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8" name="Freeform 527"/>
            <p:cNvSpPr>
              <a:spLocks/>
            </p:cNvSpPr>
            <p:nvPr/>
          </p:nvSpPr>
          <p:spPr bwMode="auto">
            <a:xfrm>
              <a:off x="6250681" y="4547423"/>
              <a:ext cx="85012" cy="103690"/>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9" name="Freeform 528"/>
            <p:cNvSpPr>
              <a:spLocks/>
            </p:cNvSpPr>
            <p:nvPr/>
          </p:nvSpPr>
          <p:spPr bwMode="auto">
            <a:xfrm>
              <a:off x="6237258" y="4430496"/>
              <a:ext cx="143179" cy="90453"/>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0" name="Freeform 529"/>
            <p:cNvSpPr>
              <a:spLocks/>
            </p:cNvSpPr>
            <p:nvPr/>
          </p:nvSpPr>
          <p:spPr bwMode="auto">
            <a:xfrm>
              <a:off x="6266342" y="4509919"/>
              <a:ext cx="100672" cy="50742"/>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1" name="Freeform 530"/>
            <p:cNvSpPr>
              <a:spLocks/>
            </p:cNvSpPr>
            <p:nvPr/>
          </p:nvSpPr>
          <p:spPr bwMode="auto">
            <a:xfrm>
              <a:off x="6306611" y="4739360"/>
              <a:ext cx="203582" cy="178699"/>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2" name="Line 531"/>
            <p:cNvSpPr>
              <a:spLocks noChangeShapeType="1"/>
            </p:cNvSpPr>
            <p:nvPr/>
          </p:nvSpPr>
          <p:spPr bwMode="auto">
            <a:xfrm>
              <a:off x="646544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3" name="Line 532"/>
            <p:cNvSpPr>
              <a:spLocks noChangeShapeType="1"/>
            </p:cNvSpPr>
            <p:nvPr/>
          </p:nvSpPr>
          <p:spPr bwMode="auto">
            <a:xfrm>
              <a:off x="6465449" y="476583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4" name="Line 533"/>
            <p:cNvSpPr>
              <a:spLocks noChangeShapeType="1"/>
            </p:cNvSpPr>
            <p:nvPr/>
          </p:nvSpPr>
          <p:spPr bwMode="auto">
            <a:xfrm flipV="1">
              <a:off x="6496769" y="4765834"/>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5" name="Line 534"/>
            <p:cNvSpPr>
              <a:spLocks noChangeShapeType="1"/>
            </p:cNvSpPr>
            <p:nvPr/>
          </p:nvSpPr>
          <p:spPr bwMode="auto">
            <a:xfrm flipV="1">
              <a:off x="6496769" y="4752597"/>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6" name="Line 535"/>
            <p:cNvSpPr>
              <a:spLocks noChangeShapeType="1"/>
            </p:cNvSpPr>
            <p:nvPr/>
          </p:nvSpPr>
          <p:spPr bwMode="auto">
            <a:xfrm flipV="1">
              <a:off x="6496769"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7" name="Line 536"/>
            <p:cNvSpPr>
              <a:spLocks noChangeShapeType="1"/>
            </p:cNvSpPr>
            <p:nvPr/>
          </p:nvSpPr>
          <p:spPr bwMode="auto">
            <a:xfrm flipV="1">
              <a:off x="6496769" y="4701855"/>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8" name="Freeform 537"/>
            <p:cNvSpPr>
              <a:spLocks/>
            </p:cNvSpPr>
            <p:nvPr/>
          </p:nvSpPr>
          <p:spPr bwMode="auto">
            <a:xfrm>
              <a:off x="6438603" y="4664350"/>
              <a:ext cx="26846" cy="24268"/>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1">
                  <a:moveTo>
                    <a:pt x="29" y="0"/>
                  </a:moveTo>
                  <a:lnTo>
                    <a:pt x="0" y="15"/>
                  </a:lnTo>
                  <a:lnTo>
                    <a:pt x="0" y="30"/>
                  </a:lnTo>
                  <a:lnTo>
                    <a:pt x="29" y="15"/>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9" name="Freeform 538"/>
            <p:cNvSpPr>
              <a:spLocks/>
            </p:cNvSpPr>
            <p:nvPr/>
          </p:nvSpPr>
          <p:spPr bwMode="auto">
            <a:xfrm>
              <a:off x="6496769" y="4701855"/>
              <a:ext cx="0" cy="37505"/>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7">
                  <a:moveTo>
                    <a:pt x="0" y="0"/>
                  </a:moveTo>
                  <a:lnTo>
                    <a:pt x="0" y="46"/>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0" name="Line 539"/>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1" name="Line 540"/>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2" name="Line 541"/>
            <p:cNvSpPr>
              <a:spLocks noChangeShapeType="1"/>
            </p:cNvSpPr>
            <p:nvPr/>
          </p:nvSpPr>
          <p:spPr bwMode="auto">
            <a:xfrm>
              <a:off x="6496769" y="471288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3" name="Line 542"/>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4" name="Line 543"/>
            <p:cNvSpPr>
              <a:spLocks noChangeShapeType="1"/>
            </p:cNvSpPr>
            <p:nvPr/>
          </p:nvSpPr>
          <p:spPr bwMode="auto">
            <a:xfrm>
              <a:off x="6496769" y="4701855"/>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5" name="Line 544"/>
            <p:cNvSpPr>
              <a:spLocks noChangeShapeType="1"/>
            </p:cNvSpPr>
            <p:nvPr/>
          </p:nvSpPr>
          <p:spPr bwMode="auto">
            <a:xfrm>
              <a:off x="6496769" y="471288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6" name="Line 545"/>
            <p:cNvSpPr>
              <a:spLocks noChangeShapeType="1"/>
            </p:cNvSpPr>
            <p:nvPr/>
          </p:nvSpPr>
          <p:spPr bwMode="auto">
            <a:xfrm>
              <a:off x="6496769" y="4726123"/>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7" name="Line 546"/>
            <p:cNvSpPr>
              <a:spLocks noChangeShapeType="1"/>
            </p:cNvSpPr>
            <p:nvPr/>
          </p:nvSpPr>
          <p:spPr bwMode="auto">
            <a:xfrm flipH="1">
              <a:off x="6481109"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8" name="Line 547"/>
            <p:cNvSpPr>
              <a:spLocks noChangeShapeType="1"/>
            </p:cNvSpPr>
            <p:nvPr/>
          </p:nvSpPr>
          <p:spPr bwMode="auto">
            <a:xfrm>
              <a:off x="6481109"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9" name="Line 548"/>
            <p:cNvSpPr>
              <a:spLocks noChangeShapeType="1"/>
            </p:cNvSpPr>
            <p:nvPr/>
          </p:nvSpPr>
          <p:spPr bwMode="auto">
            <a:xfrm>
              <a:off x="6496769" y="47393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0" name="Freeform 549"/>
            <p:cNvSpPr>
              <a:spLocks/>
            </p:cNvSpPr>
            <p:nvPr/>
          </p:nvSpPr>
          <p:spPr bwMode="auto">
            <a:xfrm>
              <a:off x="6465449" y="4701855"/>
              <a:ext cx="31321" cy="90453"/>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08">
                  <a:moveTo>
                    <a:pt x="0" y="61"/>
                  </a:moveTo>
                  <a:lnTo>
                    <a:pt x="16" y="107"/>
                  </a:lnTo>
                  <a:lnTo>
                    <a:pt x="31" y="46"/>
                  </a:lnTo>
                  <a:lnTo>
                    <a:pt x="31" y="31"/>
                  </a:lnTo>
                  <a:lnTo>
                    <a:pt x="31" y="0"/>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1" name="Freeform 550"/>
            <p:cNvSpPr>
              <a:spLocks/>
            </p:cNvSpPr>
            <p:nvPr/>
          </p:nvSpPr>
          <p:spPr bwMode="auto">
            <a:xfrm>
              <a:off x="6496769" y="4675381"/>
              <a:ext cx="13423" cy="26474"/>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31"/>
                  </a:moveTo>
                  <a:lnTo>
                    <a:pt x="16" y="16"/>
                  </a:lnTo>
                  <a:lnTo>
                    <a:pt x="0" y="0"/>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2" name="Freeform 551"/>
            <p:cNvSpPr>
              <a:spLocks/>
            </p:cNvSpPr>
            <p:nvPr/>
          </p:nvSpPr>
          <p:spPr bwMode="auto">
            <a:xfrm>
              <a:off x="6150009" y="5085728"/>
              <a:ext cx="217005" cy="154432"/>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3" name="Freeform 552"/>
            <p:cNvSpPr>
              <a:spLocks/>
            </p:cNvSpPr>
            <p:nvPr/>
          </p:nvSpPr>
          <p:spPr bwMode="auto">
            <a:xfrm>
              <a:off x="6407283" y="5277664"/>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7">
                  <a:moveTo>
                    <a:pt x="0" y="0"/>
                  </a:moveTo>
                  <a:lnTo>
                    <a:pt x="0" y="46"/>
                  </a:lnTo>
                  <a:lnTo>
                    <a:pt x="16" y="31"/>
                  </a:lnTo>
                  <a:lnTo>
                    <a:pt x="16"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4" name="Freeform 553"/>
            <p:cNvSpPr>
              <a:spLocks/>
            </p:cNvSpPr>
            <p:nvPr/>
          </p:nvSpPr>
          <p:spPr bwMode="auto">
            <a:xfrm>
              <a:off x="6094080" y="5213686"/>
              <a:ext cx="114095" cy="127958"/>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5" name="Freeform 554"/>
            <p:cNvSpPr>
              <a:spLocks/>
            </p:cNvSpPr>
            <p:nvPr/>
          </p:nvSpPr>
          <p:spPr bwMode="auto">
            <a:xfrm>
              <a:off x="6051574" y="5061460"/>
              <a:ext cx="127518" cy="178699"/>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6" name="Freeform 555"/>
            <p:cNvSpPr>
              <a:spLocks/>
            </p:cNvSpPr>
            <p:nvPr/>
          </p:nvSpPr>
          <p:spPr bwMode="auto">
            <a:xfrm>
              <a:off x="6266342" y="4893792"/>
              <a:ext cx="299779" cy="34636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7" name="Freeform 556"/>
            <p:cNvSpPr>
              <a:spLocks/>
            </p:cNvSpPr>
            <p:nvPr/>
          </p:nvSpPr>
          <p:spPr bwMode="auto">
            <a:xfrm>
              <a:off x="6637710" y="5469601"/>
              <a:ext cx="131993" cy="218411"/>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8" name="Freeform 557"/>
            <p:cNvSpPr>
              <a:spLocks/>
            </p:cNvSpPr>
            <p:nvPr/>
          </p:nvSpPr>
          <p:spPr bwMode="auto">
            <a:xfrm>
              <a:off x="6094080" y="5533580"/>
              <a:ext cx="230427" cy="207380"/>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9" name="Freeform 558"/>
            <p:cNvSpPr>
              <a:spLocks/>
            </p:cNvSpPr>
            <p:nvPr/>
          </p:nvSpPr>
          <p:spPr bwMode="auto">
            <a:xfrm>
              <a:off x="6179093" y="5637270"/>
              <a:ext cx="272933" cy="205174"/>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0" name="Freeform 559"/>
            <p:cNvSpPr>
              <a:spLocks/>
            </p:cNvSpPr>
            <p:nvPr/>
          </p:nvSpPr>
          <p:spPr bwMode="auto">
            <a:xfrm>
              <a:off x="6351354" y="5740959"/>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31">
                  <a:moveTo>
                    <a:pt x="30" y="0"/>
                  </a:moveTo>
                  <a:lnTo>
                    <a:pt x="15" y="0"/>
                  </a:lnTo>
                  <a:lnTo>
                    <a:pt x="0" y="15"/>
                  </a:lnTo>
                  <a:lnTo>
                    <a:pt x="0" y="30"/>
                  </a:lnTo>
                  <a:lnTo>
                    <a:pt x="15" y="30"/>
                  </a:lnTo>
                  <a:lnTo>
                    <a:pt x="30"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1" name="Freeform 560"/>
            <p:cNvSpPr>
              <a:spLocks/>
            </p:cNvSpPr>
            <p:nvPr/>
          </p:nvSpPr>
          <p:spPr bwMode="auto">
            <a:xfrm>
              <a:off x="6407283" y="5688011"/>
              <a:ext cx="31321" cy="26474"/>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31" y="31"/>
                  </a:moveTo>
                  <a:lnTo>
                    <a:pt x="31" y="0"/>
                  </a:lnTo>
                  <a:lnTo>
                    <a:pt x="16" y="0"/>
                  </a:lnTo>
                  <a:lnTo>
                    <a:pt x="0" y="16"/>
                  </a:lnTo>
                  <a:lnTo>
                    <a:pt x="16" y="31"/>
                  </a:lnTo>
                  <a:lnTo>
                    <a:pt x="31"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2" name="Freeform 561"/>
            <p:cNvSpPr>
              <a:spLocks/>
            </p:cNvSpPr>
            <p:nvPr/>
          </p:nvSpPr>
          <p:spPr bwMode="auto">
            <a:xfrm>
              <a:off x="6237258" y="5560054"/>
              <a:ext cx="158839" cy="143401"/>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3" name="Freeform 562"/>
            <p:cNvSpPr>
              <a:spLocks/>
            </p:cNvSpPr>
            <p:nvPr/>
          </p:nvSpPr>
          <p:spPr bwMode="auto">
            <a:xfrm>
              <a:off x="6420706" y="5443127"/>
              <a:ext cx="161075" cy="271359"/>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4" name="Freeform 563"/>
            <p:cNvSpPr>
              <a:spLocks/>
            </p:cNvSpPr>
            <p:nvPr/>
          </p:nvSpPr>
          <p:spPr bwMode="auto">
            <a:xfrm>
              <a:off x="6322271" y="5507106"/>
              <a:ext cx="129756" cy="132370"/>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5" name="Oval 564"/>
            <p:cNvSpPr>
              <a:spLocks noChangeArrowheads="1"/>
            </p:cNvSpPr>
            <p:nvPr/>
          </p:nvSpPr>
          <p:spPr bwMode="auto">
            <a:xfrm>
              <a:off x="6796549" y="556005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6" name="Oval 565"/>
            <p:cNvSpPr>
              <a:spLocks noChangeArrowheads="1"/>
            </p:cNvSpPr>
            <p:nvPr/>
          </p:nvSpPr>
          <p:spPr bwMode="auto">
            <a:xfrm>
              <a:off x="6780889" y="5586528"/>
              <a:ext cx="1566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7" name="Freeform 566"/>
            <p:cNvSpPr>
              <a:spLocks/>
            </p:cNvSpPr>
            <p:nvPr/>
          </p:nvSpPr>
          <p:spPr bwMode="auto">
            <a:xfrm>
              <a:off x="6780889" y="5584322"/>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0"/>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8" name="Line 567"/>
            <p:cNvSpPr>
              <a:spLocks noChangeShapeType="1"/>
            </p:cNvSpPr>
            <p:nvPr/>
          </p:nvSpPr>
          <p:spPr bwMode="auto">
            <a:xfrm>
              <a:off x="6809972" y="556005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9" name="Line 568"/>
            <p:cNvSpPr>
              <a:spLocks noChangeShapeType="1"/>
            </p:cNvSpPr>
            <p:nvPr/>
          </p:nvSpPr>
          <p:spPr bwMode="auto">
            <a:xfrm>
              <a:off x="6481109" y="477907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0" name="Line 569"/>
            <p:cNvSpPr>
              <a:spLocks noChangeShapeType="1"/>
            </p:cNvSpPr>
            <p:nvPr/>
          </p:nvSpPr>
          <p:spPr bwMode="auto">
            <a:xfrm>
              <a:off x="6481109" y="4779071"/>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1" name="Line 570"/>
            <p:cNvSpPr>
              <a:spLocks noChangeShapeType="1"/>
            </p:cNvSpPr>
            <p:nvPr/>
          </p:nvSpPr>
          <p:spPr bwMode="auto">
            <a:xfrm>
              <a:off x="6496769" y="477907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2" name="Freeform 571"/>
            <p:cNvSpPr>
              <a:spLocks/>
            </p:cNvSpPr>
            <p:nvPr/>
          </p:nvSpPr>
          <p:spPr bwMode="auto">
            <a:xfrm>
              <a:off x="6624288" y="5072491"/>
              <a:ext cx="29083" cy="26474"/>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31">
                  <a:moveTo>
                    <a:pt x="15" y="0"/>
                  </a:moveTo>
                  <a:lnTo>
                    <a:pt x="0" y="0"/>
                  </a:lnTo>
                  <a:lnTo>
                    <a:pt x="0" y="15"/>
                  </a:lnTo>
                  <a:lnTo>
                    <a:pt x="0" y="30"/>
                  </a:lnTo>
                  <a:lnTo>
                    <a:pt x="30" y="15"/>
                  </a:lnTo>
                  <a:lnTo>
                    <a:pt x="1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3" name="Freeform 572"/>
            <p:cNvSpPr>
              <a:spLocks/>
            </p:cNvSpPr>
            <p:nvPr/>
          </p:nvSpPr>
          <p:spPr bwMode="auto">
            <a:xfrm>
              <a:off x="6465449" y="4982038"/>
              <a:ext cx="259510" cy="233853"/>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4" name="Freeform 573"/>
            <p:cNvSpPr>
              <a:spLocks/>
            </p:cNvSpPr>
            <p:nvPr/>
          </p:nvSpPr>
          <p:spPr bwMode="auto">
            <a:xfrm>
              <a:off x="6407283" y="5277664"/>
              <a:ext cx="174498" cy="180906"/>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5" name="Freeform 574"/>
            <p:cNvSpPr>
              <a:spLocks/>
            </p:cNvSpPr>
            <p:nvPr/>
          </p:nvSpPr>
          <p:spPr bwMode="auto">
            <a:xfrm>
              <a:off x="6608628" y="5072491"/>
              <a:ext cx="172262" cy="218411"/>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6" name="Freeform 575"/>
            <p:cNvSpPr>
              <a:spLocks/>
            </p:cNvSpPr>
            <p:nvPr/>
          </p:nvSpPr>
          <p:spPr bwMode="auto">
            <a:xfrm>
              <a:off x="6481109" y="5200449"/>
              <a:ext cx="145416" cy="141195"/>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7" name="Oval 576"/>
            <p:cNvSpPr>
              <a:spLocks noChangeArrowheads="1"/>
            </p:cNvSpPr>
            <p:nvPr/>
          </p:nvSpPr>
          <p:spPr bwMode="auto">
            <a:xfrm>
              <a:off x="6666793" y="5432096"/>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8" name="Oval 577"/>
            <p:cNvSpPr>
              <a:spLocks noChangeArrowheads="1"/>
            </p:cNvSpPr>
            <p:nvPr/>
          </p:nvSpPr>
          <p:spPr bwMode="auto">
            <a:xfrm>
              <a:off x="6796549" y="5328407"/>
              <a:ext cx="2237"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9" name="Freeform 578"/>
            <p:cNvSpPr>
              <a:spLocks/>
            </p:cNvSpPr>
            <p:nvPr/>
          </p:nvSpPr>
          <p:spPr bwMode="auto">
            <a:xfrm>
              <a:off x="6637710" y="4982038"/>
              <a:ext cx="73827" cy="79422"/>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93">
                  <a:moveTo>
                    <a:pt x="30" y="77"/>
                  </a:moveTo>
                  <a:lnTo>
                    <a:pt x="15" y="61"/>
                  </a:lnTo>
                  <a:lnTo>
                    <a:pt x="0" y="31"/>
                  </a:lnTo>
                  <a:lnTo>
                    <a:pt x="0" y="15"/>
                  </a:lnTo>
                  <a:lnTo>
                    <a:pt x="15" y="0"/>
                  </a:lnTo>
                  <a:lnTo>
                    <a:pt x="75" y="15"/>
                  </a:lnTo>
                  <a:lnTo>
                    <a:pt x="45" y="92"/>
                  </a:lnTo>
                  <a:lnTo>
                    <a:pt x="30"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0" name="Line 579"/>
            <p:cNvSpPr>
              <a:spLocks noChangeShapeType="1"/>
            </p:cNvSpPr>
            <p:nvPr/>
          </p:nvSpPr>
          <p:spPr bwMode="auto">
            <a:xfrm>
              <a:off x="6637710" y="4982038"/>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1" name="Line 580"/>
            <p:cNvSpPr>
              <a:spLocks noChangeShapeType="1"/>
            </p:cNvSpPr>
            <p:nvPr/>
          </p:nvSpPr>
          <p:spPr bwMode="auto">
            <a:xfrm flipV="1">
              <a:off x="6653370" y="496880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2" name="Line 581"/>
            <p:cNvSpPr>
              <a:spLocks noChangeShapeType="1"/>
            </p:cNvSpPr>
            <p:nvPr/>
          </p:nvSpPr>
          <p:spPr bwMode="auto">
            <a:xfrm>
              <a:off x="6666793" y="4971007"/>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3" name="Freeform 582"/>
            <p:cNvSpPr>
              <a:spLocks/>
            </p:cNvSpPr>
            <p:nvPr/>
          </p:nvSpPr>
          <p:spPr bwMode="auto">
            <a:xfrm>
              <a:off x="6751806" y="4805545"/>
              <a:ext cx="17897" cy="24268"/>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16" y="0"/>
                  </a:moveTo>
                  <a:lnTo>
                    <a:pt x="0" y="15"/>
                  </a:lnTo>
                  <a:lnTo>
                    <a:pt x="16" y="30"/>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4" name="Freeform 583"/>
            <p:cNvSpPr>
              <a:spLocks/>
            </p:cNvSpPr>
            <p:nvPr/>
          </p:nvSpPr>
          <p:spPr bwMode="auto">
            <a:xfrm>
              <a:off x="6653370" y="4779071"/>
              <a:ext cx="71589" cy="13237"/>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17">
                  <a:moveTo>
                    <a:pt x="74" y="16"/>
                  </a:moveTo>
                  <a:lnTo>
                    <a:pt x="59" y="16"/>
                  </a:lnTo>
                  <a:lnTo>
                    <a:pt x="44" y="16"/>
                  </a:lnTo>
                  <a:lnTo>
                    <a:pt x="30" y="0"/>
                  </a:lnTo>
                  <a:lnTo>
                    <a:pt x="0" y="0"/>
                  </a:lnTo>
                  <a:lnTo>
                    <a:pt x="44" y="0"/>
                  </a:lnTo>
                  <a:lnTo>
                    <a:pt x="74"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5" name="Line 584"/>
            <p:cNvSpPr>
              <a:spLocks noChangeShapeType="1"/>
            </p:cNvSpPr>
            <p:nvPr/>
          </p:nvSpPr>
          <p:spPr bwMode="auto">
            <a:xfrm>
              <a:off x="6680216"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6" name="Line 585"/>
            <p:cNvSpPr>
              <a:spLocks noChangeShapeType="1"/>
            </p:cNvSpPr>
            <p:nvPr/>
          </p:nvSpPr>
          <p:spPr bwMode="auto">
            <a:xfrm>
              <a:off x="6711537" y="4982038"/>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7" name="Line 586"/>
            <p:cNvSpPr>
              <a:spLocks noChangeShapeType="1"/>
            </p:cNvSpPr>
            <p:nvPr/>
          </p:nvSpPr>
          <p:spPr bwMode="auto">
            <a:xfrm>
              <a:off x="6724960" y="498203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8" name="Line 587"/>
            <p:cNvSpPr>
              <a:spLocks noChangeShapeType="1"/>
            </p:cNvSpPr>
            <p:nvPr/>
          </p:nvSpPr>
          <p:spPr bwMode="auto">
            <a:xfrm flipV="1">
              <a:off x="6738383" y="4968801"/>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9" name="Freeform 588"/>
            <p:cNvSpPr>
              <a:spLocks/>
            </p:cNvSpPr>
            <p:nvPr/>
          </p:nvSpPr>
          <p:spPr bwMode="auto">
            <a:xfrm>
              <a:off x="6680216" y="4957770"/>
              <a:ext cx="145416" cy="103690"/>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0" name="Line 589"/>
            <p:cNvSpPr>
              <a:spLocks noChangeShapeType="1"/>
            </p:cNvSpPr>
            <p:nvPr/>
          </p:nvSpPr>
          <p:spPr bwMode="auto">
            <a:xfrm>
              <a:off x="6751806" y="4971007"/>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1" name="Freeform 590"/>
            <p:cNvSpPr>
              <a:spLocks/>
            </p:cNvSpPr>
            <p:nvPr/>
          </p:nvSpPr>
          <p:spPr bwMode="auto">
            <a:xfrm>
              <a:off x="6120926" y="4265034"/>
              <a:ext cx="158839" cy="16766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2" name="Freeform 591"/>
            <p:cNvSpPr>
              <a:spLocks/>
            </p:cNvSpPr>
            <p:nvPr/>
          </p:nvSpPr>
          <p:spPr bwMode="auto">
            <a:xfrm>
              <a:off x="6295425" y="4675381"/>
              <a:ext cx="40269"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
                  <a:moveTo>
                    <a:pt x="45" y="0"/>
                  </a:moveTo>
                  <a:lnTo>
                    <a:pt x="30" y="0"/>
                  </a:lnTo>
                  <a:lnTo>
                    <a:pt x="0" y="0"/>
                  </a:lnTo>
                  <a:lnTo>
                    <a:pt x="30" y="0"/>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3" name="Freeform 592"/>
            <p:cNvSpPr>
              <a:spLocks/>
            </p:cNvSpPr>
            <p:nvPr/>
          </p:nvSpPr>
          <p:spPr bwMode="auto">
            <a:xfrm>
              <a:off x="6496769" y="4624639"/>
              <a:ext cx="111858" cy="103690"/>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4" name="Freeform 593"/>
            <p:cNvSpPr>
              <a:spLocks/>
            </p:cNvSpPr>
            <p:nvPr/>
          </p:nvSpPr>
          <p:spPr bwMode="auto">
            <a:xfrm>
              <a:off x="6481109" y="4701855"/>
              <a:ext cx="73827" cy="90453"/>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5" name="Freeform 594"/>
            <p:cNvSpPr>
              <a:spLocks/>
            </p:cNvSpPr>
            <p:nvPr/>
          </p:nvSpPr>
          <p:spPr bwMode="auto">
            <a:xfrm>
              <a:off x="6335694" y="4547423"/>
              <a:ext cx="302017" cy="11692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6" name="Freeform 595"/>
            <p:cNvSpPr>
              <a:spLocks/>
            </p:cNvSpPr>
            <p:nvPr/>
          </p:nvSpPr>
          <p:spPr bwMode="auto">
            <a:xfrm>
              <a:off x="6335694" y="4547423"/>
              <a:ext cx="44744" cy="24268"/>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1">
                  <a:moveTo>
                    <a:pt x="15" y="0"/>
                  </a:moveTo>
                  <a:lnTo>
                    <a:pt x="0" y="15"/>
                  </a:lnTo>
                  <a:lnTo>
                    <a:pt x="0" y="30"/>
                  </a:lnTo>
                  <a:lnTo>
                    <a:pt x="15" y="30"/>
                  </a:lnTo>
                  <a:lnTo>
                    <a:pt x="30" y="30"/>
                  </a:lnTo>
                  <a:lnTo>
                    <a:pt x="45"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7" name="Freeform 596"/>
            <p:cNvSpPr>
              <a:spLocks/>
            </p:cNvSpPr>
            <p:nvPr/>
          </p:nvSpPr>
          <p:spPr bwMode="auto">
            <a:xfrm>
              <a:off x="6539275" y="4624639"/>
              <a:ext cx="185685" cy="154432"/>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8" name="Freeform 597"/>
            <p:cNvSpPr>
              <a:spLocks/>
            </p:cNvSpPr>
            <p:nvPr/>
          </p:nvSpPr>
          <p:spPr bwMode="auto">
            <a:xfrm>
              <a:off x="6481109" y="4712886"/>
              <a:ext cx="371368" cy="284596"/>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9" name="Freeform 598"/>
            <p:cNvSpPr>
              <a:spLocks/>
            </p:cNvSpPr>
            <p:nvPr/>
          </p:nvSpPr>
          <p:spPr bwMode="auto">
            <a:xfrm>
              <a:off x="7069482" y="4584928"/>
              <a:ext cx="458618" cy="540511"/>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0" name="Freeform 599"/>
            <p:cNvSpPr>
              <a:spLocks/>
            </p:cNvSpPr>
            <p:nvPr/>
          </p:nvSpPr>
          <p:spPr bwMode="auto">
            <a:xfrm>
              <a:off x="6624288" y="4584928"/>
              <a:ext cx="342285" cy="258121"/>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1" name="Line 600"/>
            <p:cNvSpPr>
              <a:spLocks noChangeShapeType="1"/>
            </p:cNvSpPr>
            <p:nvPr/>
          </p:nvSpPr>
          <p:spPr bwMode="auto">
            <a:xfrm>
              <a:off x="6780889" y="495777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2" name="Line 601"/>
            <p:cNvSpPr>
              <a:spLocks noChangeShapeType="1"/>
            </p:cNvSpPr>
            <p:nvPr/>
          </p:nvSpPr>
          <p:spPr bwMode="auto">
            <a:xfrm flipV="1">
              <a:off x="6796549" y="4944533"/>
              <a:ext cx="2684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3" name="Line 602"/>
            <p:cNvSpPr>
              <a:spLocks noChangeShapeType="1"/>
            </p:cNvSpPr>
            <p:nvPr/>
          </p:nvSpPr>
          <p:spPr bwMode="auto">
            <a:xfrm flipV="1">
              <a:off x="6823395" y="4918060"/>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4" name="Line 603"/>
            <p:cNvSpPr>
              <a:spLocks noChangeShapeType="1"/>
            </p:cNvSpPr>
            <p:nvPr/>
          </p:nvSpPr>
          <p:spPr bwMode="auto">
            <a:xfrm flipV="1">
              <a:off x="6836818" y="4907029"/>
              <a:ext cx="1566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5" name="Line 604"/>
            <p:cNvSpPr>
              <a:spLocks noChangeShapeType="1"/>
            </p:cNvSpPr>
            <p:nvPr/>
          </p:nvSpPr>
          <p:spPr bwMode="auto">
            <a:xfrm flipH="1" flipV="1">
              <a:off x="6836818" y="4891585"/>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6" name="Line 605"/>
            <p:cNvSpPr>
              <a:spLocks noChangeShapeType="1"/>
            </p:cNvSpPr>
            <p:nvPr/>
          </p:nvSpPr>
          <p:spPr bwMode="auto">
            <a:xfrm flipH="1">
              <a:off x="6823395" y="489379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7" name="Line 606"/>
            <p:cNvSpPr>
              <a:spLocks noChangeShapeType="1"/>
            </p:cNvSpPr>
            <p:nvPr/>
          </p:nvSpPr>
          <p:spPr bwMode="auto">
            <a:xfrm flipH="1">
              <a:off x="6796549" y="488055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8" name="Line 607"/>
            <p:cNvSpPr>
              <a:spLocks noChangeShapeType="1"/>
            </p:cNvSpPr>
            <p:nvPr/>
          </p:nvSpPr>
          <p:spPr bwMode="auto">
            <a:xfrm>
              <a:off x="6809972" y="4957770"/>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9" name="Line 608"/>
            <p:cNvSpPr>
              <a:spLocks noChangeShapeType="1"/>
            </p:cNvSpPr>
            <p:nvPr/>
          </p:nvSpPr>
          <p:spPr bwMode="auto">
            <a:xfrm>
              <a:off x="6809972" y="4971007"/>
              <a:ext cx="13423"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0" name="Freeform 609"/>
            <p:cNvSpPr>
              <a:spLocks/>
            </p:cNvSpPr>
            <p:nvPr/>
          </p:nvSpPr>
          <p:spPr bwMode="auto">
            <a:xfrm>
              <a:off x="6809972" y="4840844"/>
              <a:ext cx="100672" cy="143401"/>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1" name="Freeform 610"/>
            <p:cNvSpPr>
              <a:spLocks/>
            </p:cNvSpPr>
            <p:nvPr/>
          </p:nvSpPr>
          <p:spPr bwMode="auto">
            <a:xfrm>
              <a:off x="6796549" y="4827606"/>
              <a:ext cx="71589" cy="5515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63">
                  <a:moveTo>
                    <a:pt x="0" y="47"/>
                  </a:moveTo>
                  <a:lnTo>
                    <a:pt x="0" y="62"/>
                  </a:lnTo>
                  <a:lnTo>
                    <a:pt x="44" y="62"/>
                  </a:lnTo>
                  <a:lnTo>
                    <a:pt x="74" y="16"/>
                  </a:lnTo>
                  <a:lnTo>
                    <a:pt x="74" y="0"/>
                  </a:lnTo>
                  <a:lnTo>
                    <a:pt x="59" y="0"/>
                  </a:lnTo>
                  <a:lnTo>
                    <a:pt x="30" y="31"/>
                  </a:lnTo>
                  <a:lnTo>
                    <a:pt x="15" y="31"/>
                  </a:lnTo>
                  <a:lnTo>
                    <a:pt x="0" y="47"/>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2" name="Freeform 611"/>
            <p:cNvSpPr>
              <a:spLocks/>
            </p:cNvSpPr>
            <p:nvPr/>
          </p:nvSpPr>
          <p:spPr bwMode="auto">
            <a:xfrm>
              <a:off x="6852478" y="4814369"/>
              <a:ext cx="15660"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16"/>
                  </a:moveTo>
                  <a:lnTo>
                    <a:pt x="16" y="16"/>
                  </a:lnTo>
                  <a:lnTo>
                    <a:pt x="16"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3" name="Freeform 612"/>
            <p:cNvSpPr>
              <a:spLocks/>
            </p:cNvSpPr>
            <p:nvPr/>
          </p:nvSpPr>
          <p:spPr bwMode="auto">
            <a:xfrm>
              <a:off x="6767466" y="4827606"/>
              <a:ext cx="15660" cy="39711"/>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47">
                  <a:moveTo>
                    <a:pt x="0" y="31"/>
                  </a:moveTo>
                  <a:lnTo>
                    <a:pt x="16" y="46"/>
                  </a:lnTo>
                  <a:lnTo>
                    <a:pt x="16" y="15"/>
                  </a:lnTo>
                  <a:lnTo>
                    <a:pt x="16" y="0"/>
                  </a:lnTo>
                  <a:lnTo>
                    <a:pt x="0" y="15"/>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4" name="Line 613"/>
            <p:cNvSpPr>
              <a:spLocks noChangeShapeType="1"/>
            </p:cNvSpPr>
            <p:nvPr/>
          </p:nvSpPr>
          <p:spPr bwMode="auto">
            <a:xfrm>
              <a:off x="6796549" y="488055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5" name="Line 614"/>
            <p:cNvSpPr>
              <a:spLocks noChangeShapeType="1"/>
            </p:cNvSpPr>
            <p:nvPr/>
          </p:nvSpPr>
          <p:spPr bwMode="auto">
            <a:xfrm flipH="1" flipV="1">
              <a:off x="6780889" y="4867318"/>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6" name="Line 615"/>
            <p:cNvSpPr>
              <a:spLocks noChangeShapeType="1"/>
            </p:cNvSpPr>
            <p:nvPr/>
          </p:nvSpPr>
          <p:spPr bwMode="auto">
            <a:xfrm>
              <a:off x="6852478" y="486731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7" name="Line 616"/>
            <p:cNvSpPr>
              <a:spLocks noChangeShapeType="1"/>
            </p:cNvSpPr>
            <p:nvPr/>
          </p:nvSpPr>
          <p:spPr bwMode="auto">
            <a:xfrm>
              <a:off x="6868138" y="4840844"/>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8" name="Line 617"/>
            <p:cNvSpPr>
              <a:spLocks noChangeShapeType="1"/>
            </p:cNvSpPr>
            <p:nvPr/>
          </p:nvSpPr>
          <p:spPr bwMode="auto">
            <a:xfrm>
              <a:off x="6852478" y="4854081"/>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9" name="Freeform 618"/>
            <p:cNvSpPr>
              <a:spLocks/>
            </p:cNvSpPr>
            <p:nvPr/>
          </p:nvSpPr>
          <p:spPr bwMode="auto">
            <a:xfrm>
              <a:off x="7396108" y="4752597"/>
              <a:ext cx="44744" cy="26474"/>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16"/>
                  </a:moveTo>
                  <a:lnTo>
                    <a:pt x="0" y="16"/>
                  </a:lnTo>
                  <a:lnTo>
                    <a:pt x="0" y="31"/>
                  </a:lnTo>
                  <a:lnTo>
                    <a:pt x="45" y="31"/>
                  </a:lnTo>
                  <a:lnTo>
                    <a:pt x="45" y="16"/>
                  </a:lnTo>
                  <a:lnTo>
                    <a:pt x="45" y="0"/>
                  </a:lnTo>
                  <a:lnTo>
                    <a:pt x="15"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0" name="Freeform 619"/>
            <p:cNvSpPr>
              <a:spLocks/>
            </p:cNvSpPr>
            <p:nvPr/>
          </p:nvSpPr>
          <p:spPr bwMode="auto">
            <a:xfrm>
              <a:off x="6910644" y="4571691"/>
              <a:ext cx="217005" cy="194143"/>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00"/>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1" name="Freeform 620"/>
            <p:cNvSpPr>
              <a:spLocks/>
            </p:cNvSpPr>
            <p:nvPr/>
          </p:nvSpPr>
          <p:spPr bwMode="auto">
            <a:xfrm>
              <a:off x="6939727" y="4584928"/>
              <a:ext cx="228191" cy="271359"/>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00"/>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2" name="Line 621"/>
            <p:cNvSpPr>
              <a:spLocks noChangeShapeType="1"/>
            </p:cNvSpPr>
            <p:nvPr/>
          </p:nvSpPr>
          <p:spPr bwMode="auto">
            <a:xfrm>
              <a:off x="7125412"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3" name="Freeform 622"/>
            <p:cNvSpPr>
              <a:spLocks/>
            </p:cNvSpPr>
            <p:nvPr/>
          </p:nvSpPr>
          <p:spPr bwMode="auto">
            <a:xfrm>
              <a:off x="7384922" y="4790102"/>
              <a:ext cx="98435" cy="92659"/>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4" name="Freeform 623"/>
            <p:cNvSpPr>
              <a:spLocks/>
            </p:cNvSpPr>
            <p:nvPr/>
          </p:nvSpPr>
          <p:spPr bwMode="auto">
            <a:xfrm>
              <a:off x="7255167" y="4726123"/>
              <a:ext cx="129756" cy="66185"/>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5" name="Line 624"/>
            <p:cNvSpPr>
              <a:spLocks noChangeShapeType="1"/>
            </p:cNvSpPr>
            <p:nvPr/>
          </p:nvSpPr>
          <p:spPr bwMode="auto">
            <a:xfrm>
              <a:off x="7125412" y="4648907"/>
              <a:ext cx="0" cy="15443"/>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6" name="Freeform 625"/>
            <p:cNvSpPr>
              <a:spLocks/>
            </p:cNvSpPr>
            <p:nvPr/>
          </p:nvSpPr>
          <p:spPr bwMode="auto">
            <a:xfrm>
              <a:off x="6226073" y="3598772"/>
              <a:ext cx="2237162" cy="1025868"/>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7" name="Freeform 626"/>
            <p:cNvSpPr>
              <a:spLocks/>
            </p:cNvSpPr>
            <p:nvPr/>
          </p:nvSpPr>
          <p:spPr bwMode="auto">
            <a:xfrm>
              <a:off x="6219361" y="3598772"/>
              <a:ext cx="2252822" cy="1039104"/>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8" name="Freeform 627"/>
            <p:cNvSpPr>
              <a:spLocks/>
            </p:cNvSpPr>
            <p:nvPr/>
          </p:nvSpPr>
          <p:spPr bwMode="auto">
            <a:xfrm>
              <a:off x="7053822" y="4379755"/>
              <a:ext cx="85012" cy="41917"/>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47">
                  <a:moveTo>
                    <a:pt x="30" y="46"/>
                  </a:moveTo>
                  <a:lnTo>
                    <a:pt x="0" y="46"/>
                  </a:lnTo>
                  <a:lnTo>
                    <a:pt x="0" y="0"/>
                  </a:lnTo>
                  <a:lnTo>
                    <a:pt x="89" y="0"/>
                  </a:lnTo>
                  <a:lnTo>
                    <a:pt x="89" y="15"/>
                  </a:lnTo>
                  <a:lnTo>
                    <a:pt x="45" y="15"/>
                  </a:lnTo>
                  <a:lnTo>
                    <a:pt x="30"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9" name="Freeform 628"/>
            <p:cNvSpPr>
              <a:spLocks/>
            </p:cNvSpPr>
            <p:nvPr/>
          </p:nvSpPr>
          <p:spPr bwMode="auto">
            <a:xfrm>
              <a:off x="6836818" y="4430496"/>
              <a:ext cx="31321" cy="52948"/>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62">
                  <a:moveTo>
                    <a:pt x="30" y="31"/>
                  </a:moveTo>
                  <a:lnTo>
                    <a:pt x="30" y="15"/>
                  </a:lnTo>
                  <a:lnTo>
                    <a:pt x="15" y="0"/>
                  </a:lnTo>
                  <a:lnTo>
                    <a:pt x="0" y="15"/>
                  </a:lnTo>
                  <a:lnTo>
                    <a:pt x="0" y="31"/>
                  </a:lnTo>
                  <a:lnTo>
                    <a:pt x="15" y="61"/>
                  </a:lnTo>
                  <a:lnTo>
                    <a:pt x="30" y="61"/>
                  </a:lnTo>
                  <a:lnTo>
                    <a:pt x="30" y="46"/>
                  </a:lnTo>
                  <a:lnTo>
                    <a:pt x="3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0" name="Freeform 629"/>
            <p:cNvSpPr>
              <a:spLocks/>
            </p:cNvSpPr>
            <p:nvPr/>
          </p:nvSpPr>
          <p:spPr bwMode="auto">
            <a:xfrm>
              <a:off x="6595205" y="3702462"/>
              <a:ext cx="129756" cy="127958"/>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1" name="Freeform 630"/>
            <p:cNvSpPr>
              <a:spLocks/>
            </p:cNvSpPr>
            <p:nvPr/>
          </p:nvSpPr>
          <p:spPr bwMode="auto">
            <a:xfrm>
              <a:off x="8026987" y="4070892"/>
              <a:ext cx="131993" cy="194143"/>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2" name="Freeform 631"/>
            <p:cNvSpPr>
              <a:spLocks/>
            </p:cNvSpPr>
            <p:nvPr/>
          </p:nvSpPr>
          <p:spPr bwMode="auto">
            <a:xfrm>
              <a:off x="6982233" y="3508319"/>
              <a:ext cx="87249" cy="77216"/>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93">
                  <a:moveTo>
                    <a:pt x="74" y="31"/>
                  </a:moveTo>
                  <a:lnTo>
                    <a:pt x="15" y="0"/>
                  </a:lnTo>
                  <a:lnTo>
                    <a:pt x="0" y="31"/>
                  </a:lnTo>
                  <a:lnTo>
                    <a:pt x="30" y="92"/>
                  </a:lnTo>
                  <a:lnTo>
                    <a:pt x="74" y="77"/>
                  </a:lnTo>
                  <a:lnTo>
                    <a:pt x="89" y="31"/>
                  </a:lnTo>
                  <a:lnTo>
                    <a:pt x="74"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3" name="Freeform 632"/>
            <p:cNvSpPr>
              <a:spLocks/>
            </p:cNvSpPr>
            <p:nvPr/>
          </p:nvSpPr>
          <p:spPr bwMode="auto">
            <a:xfrm>
              <a:off x="6566121" y="3841450"/>
              <a:ext cx="87249" cy="66185"/>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78">
                  <a:moveTo>
                    <a:pt x="45" y="0"/>
                  </a:moveTo>
                  <a:lnTo>
                    <a:pt x="15" y="0"/>
                  </a:lnTo>
                  <a:lnTo>
                    <a:pt x="0" y="31"/>
                  </a:lnTo>
                  <a:lnTo>
                    <a:pt x="15" y="62"/>
                  </a:lnTo>
                  <a:lnTo>
                    <a:pt x="30" y="62"/>
                  </a:lnTo>
                  <a:lnTo>
                    <a:pt x="45" y="77"/>
                  </a:lnTo>
                  <a:lnTo>
                    <a:pt x="90" y="62"/>
                  </a:lnTo>
                  <a:lnTo>
                    <a:pt x="45" y="31"/>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4" name="Freeform 633"/>
            <p:cNvSpPr>
              <a:spLocks/>
            </p:cNvSpPr>
            <p:nvPr/>
          </p:nvSpPr>
          <p:spPr bwMode="auto">
            <a:xfrm>
              <a:off x="7080668" y="3534793"/>
              <a:ext cx="46981" cy="50742"/>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62">
                  <a:moveTo>
                    <a:pt x="0" y="0"/>
                  </a:moveTo>
                  <a:lnTo>
                    <a:pt x="0" y="46"/>
                  </a:lnTo>
                  <a:lnTo>
                    <a:pt x="15" y="61"/>
                  </a:lnTo>
                  <a:lnTo>
                    <a:pt x="46" y="31"/>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5" name="Freeform 634"/>
            <p:cNvSpPr>
              <a:spLocks/>
            </p:cNvSpPr>
            <p:nvPr/>
          </p:nvSpPr>
          <p:spPr bwMode="auto">
            <a:xfrm>
              <a:off x="7655619" y="3559061"/>
              <a:ext cx="42506" cy="26474"/>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44" y="16"/>
                  </a:lnTo>
                  <a:lnTo>
                    <a:pt x="44" y="31"/>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6" name="Freeform 635"/>
            <p:cNvSpPr>
              <a:spLocks/>
            </p:cNvSpPr>
            <p:nvPr/>
          </p:nvSpPr>
          <p:spPr bwMode="auto">
            <a:xfrm>
              <a:off x="8214909" y="3572298"/>
              <a:ext cx="44744" cy="26474"/>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31">
                  <a:moveTo>
                    <a:pt x="0" y="0"/>
                  </a:moveTo>
                  <a:lnTo>
                    <a:pt x="0" y="30"/>
                  </a:lnTo>
                  <a:lnTo>
                    <a:pt x="30" y="15"/>
                  </a:lnTo>
                  <a:lnTo>
                    <a:pt x="45"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7" name="Freeform 636"/>
            <p:cNvSpPr>
              <a:spLocks/>
            </p:cNvSpPr>
            <p:nvPr/>
          </p:nvSpPr>
          <p:spPr bwMode="auto">
            <a:xfrm>
              <a:off x="7599690" y="3559061"/>
              <a:ext cx="29083" cy="39711"/>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a:moveTo>
                    <a:pt x="0" y="0"/>
                  </a:moveTo>
                  <a:lnTo>
                    <a:pt x="0" y="31"/>
                  </a:lnTo>
                  <a:lnTo>
                    <a:pt x="29" y="46"/>
                  </a:lnTo>
                  <a:lnTo>
                    <a:pt x="29"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8" name="Freeform 637"/>
            <p:cNvSpPr>
              <a:spLocks/>
            </p:cNvSpPr>
            <p:nvPr/>
          </p:nvSpPr>
          <p:spPr bwMode="auto">
            <a:xfrm>
              <a:off x="6666793" y="3894398"/>
              <a:ext cx="29083" cy="24268"/>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2">
                  <a:moveTo>
                    <a:pt x="0" y="0"/>
                  </a:moveTo>
                  <a:lnTo>
                    <a:pt x="29" y="16"/>
                  </a:lnTo>
                  <a:lnTo>
                    <a:pt x="15" y="31"/>
                  </a:lnTo>
                  <a:lnTo>
                    <a:pt x="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9" name="Freeform 638"/>
            <p:cNvSpPr>
              <a:spLocks/>
            </p:cNvSpPr>
            <p:nvPr/>
          </p:nvSpPr>
          <p:spPr bwMode="auto">
            <a:xfrm>
              <a:off x="8344664" y="3969408"/>
              <a:ext cx="42506" cy="15443"/>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7">
                  <a:moveTo>
                    <a:pt x="14" y="0"/>
                  </a:moveTo>
                  <a:lnTo>
                    <a:pt x="0" y="0"/>
                  </a:lnTo>
                  <a:lnTo>
                    <a:pt x="44" y="16"/>
                  </a:lnTo>
                  <a:lnTo>
                    <a:pt x="1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0" name="Line 639"/>
            <p:cNvSpPr>
              <a:spLocks noChangeShapeType="1"/>
            </p:cNvSpPr>
            <p:nvPr/>
          </p:nvSpPr>
          <p:spPr bwMode="auto">
            <a:xfrm>
              <a:off x="8487843" y="4009119"/>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1" name="Line 640"/>
            <p:cNvSpPr>
              <a:spLocks noChangeShapeType="1"/>
            </p:cNvSpPr>
            <p:nvPr/>
          </p:nvSpPr>
          <p:spPr bwMode="auto">
            <a:xfrm>
              <a:off x="7125412" y="4584928"/>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2" name="Line 641"/>
            <p:cNvSpPr>
              <a:spLocks noChangeShapeType="1"/>
            </p:cNvSpPr>
            <p:nvPr/>
          </p:nvSpPr>
          <p:spPr bwMode="auto">
            <a:xfrm>
              <a:off x="7109751" y="4598166"/>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3" name="Line 642"/>
            <p:cNvSpPr>
              <a:spLocks noChangeShapeType="1"/>
            </p:cNvSpPr>
            <p:nvPr/>
          </p:nvSpPr>
          <p:spPr bwMode="auto">
            <a:xfrm>
              <a:off x="7109751" y="4598166"/>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4" name="Line 643"/>
            <p:cNvSpPr>
              <a:spLocks noChangeShapeType="1"/>
            </p:cNvSpPr>
            <p:nvPr/>
          </p:nvSpPr>
          <p:spPr bwMode="auto">
            <a:xfrm flipH="1">
              <a:off x="7098566" y="4611402"/>
              <a:ext cx="11186"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5" name="Line 644"/>
            <p:cNvSpPr>
              <a:spLocks noChangeShapeType="1"/>
            </p:cNvSpPr>
            <p:nvPr/>
          </p:nvSpPr>
          <p:spPr bwMode="auto">
            <a:xfrm>
              <a:off x="7098566" y="4611402"/>
              <a:ext cx="11186"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6" name="Line 645"/>
            <p:cNvSpPr>
              <a:spLocks noChangeShapeType="1"/>
            </p:cNvSpPr>
            <p:nvPr/>
          </p:nvSpPr>
          <p:spPr bwMode="auto">
            <a:xfrm>
              <a:off x="7109751"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7" name="Line 646"/>
            <p:cNvSpPr>
              <a:spLocks noChangeShapeType="1"/>
            </p:cNvSpPr>
            <p:nvPr/>
          </p:nvSpPr>
          <p:spPr bwMode="auto">
            <a:xfrm>
              <a:off x="7125412" y="4624639"/>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8" name="Line 647"/>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9" name="Line 648"/>
            <p:cNvSpPr>
              <a:spLocks noChangeShapeType="1"/>
            </p:cNvSpPr>
            <p:nvPr/>
          </p:nvSpPr>
          <p:spPr bwMode="auto">
            <a:xfrm>
              <a:off x="7125412"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0" name="Line 649"/>
            <p:cNvSpPr>
              <a:spLocks noChangeShapeType="1"/>
            </p:cNvSpPr>
            <p:nvPr/>
          </p:nvSpPr>
          <p:spPr bwMode="auto">
            <a:xfrm>
              <a:off x="7138835" y="4637876"/>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1" name="Line 650"/>
            <p:cNvSpPr>
              <a:spLocks noChangeShapeType="1"/>
            </p:cNvSpPr>
            <p:nvPr/>
          </p:nvSpPr>
          <p:spPr bwMode="auto">
            <a:xfrm>
              <a:off x="7167918" y="4624639"/>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2" name="Line 651"/>
            <p:cNvSpPr>
              <a:spLocks noChangeShapeType="1"/>
            </p:cNvSpPr>
            <p:nvPr/>
          </p:nvSpPr>
          <p:spPr bwMode="auto">
            <a:xfrm flipV="1">
              <a:off x="7167918" y="4611402"/>
              <a:ext cx="1566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3" name="Freeform 652"/>
            <p:cNvSpPr>
              <a:spLocks/>
            </p:cNvSpPr>
            <p:nvPr/>
          </p:nvSpPr>
          <p:spPr bwMode="auto">
            <a:xfrm>
              <a:off x="7268590" y="4238560"/>
              <a:ext cx="503361" cy="218411"/>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4" name="Freeform 653"/>
            <p:cNvSpPr>
              <a:spLocks/>
            </p:cNvSpPr>
            <p:nvPr/>
          </p:nvSpPr>
          <p:spPr bwMode="auto">
            <a:xfrm>
              <a:off x="7098566" y="4150313"/>
              <a:ext cx="901576" cy="732447"/>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5" name="Freeform 654"/>
            <p:cNvSpPr>
              <a:spLocks/>
            </p:cNvSpPr>
            <p:nvPr/>
          </p:nvSpPr>
          <p:spPr bwMode="auto">
            <a:xfrm>
              <a:off x="7756291" y="4893792"/>
              <a:ext cx="44744" cy="24268"/>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2">
                  <a:moveTo>
                    <a:pt x="45" y="0"/>
                  </a:moveTo>
                  <a:lnTo>
                    <a:pt x="15" y="0"/>
                  </a:lnTo>
                  <a:lnTo>
                    <a:pt x="0" y="31"/>
                  </a:lnTo>
                  <a:lnTo>
                    <a:pt x="30" y="31"/>
                  </a:lnTo>
                  <a:lnTo>
                    <a:pt x="45" y="1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6" name="Line 655"/>
            <p:cNvSpPr>
              <a:spLocks noChangeShapeType="1"/>
            </p:cNvSpPr>
            <p:nvPr/>
          </p:nvSpPr>
          <p:spPr bwMode="auto">
            <a:xfrm>
              <a:off x="7138835" y="4675381"/>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7" name="Line 656"/>
            <p:cNvSpPr>
              <a:spLocks noChangeShapeType="1"/>
            </p:cNvSpPr>
            <p:nvPr/>
          </p:nvSpPr>
          <p:spPr bwMode="auto">
            <a:xfrm>
              <a:off x="7440852" y="4752597"/>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8" name="Line 657"/>
            <p:cNvSpPr>
              <a:spLocks noChangeShapeType="1"/>
            </p:cNvSpPr>
            <p:nvPr/>
          </p:nvSpPr>
          <p:spPr bwMode="auto">
            <a:xfrm flipV="1">
              <a:off x="7469935" y="4739360"/>
              <a:ext cx="0" cy="11031"/>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9" name="Line 658"/>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0" name="Line 659"/>
            <p:cNvSpPr>
              <a:spLocks noChangeShapeType="1"/>
            </p:cNvSpPr>
            <p:nvPr/>
          </p:nvSpPr>
          <p:spPr bwMode="auto">
            <a:xfrm>
              <a:off x="7483357" y="4739360"/>
              <a:ext cx="17897"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1" name="Line 660"/>
            <p:cNvSpPr>
              <a:spLocks noChangeShapeType="1"/>
            </p:cNvSpPr>
            <p:nvPr/>
          </p:nvSpPr>
          <p:spPr bwMode="auto">
            <a:xfrm>
              <a:off x="7501255"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2" name="Line 661"/>
            <p:cNvSpPr>
              <a:spLocks noChangeShapeType="1"/>
            </p:cNvSpPr>
            <p:nvPr/>
          </p:nvSpPr>
          <p:spPr bwMode="auto">
            <a:xfrm flipV="1">
              <a:off x="7512440" y="4726123"/>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3" name="Line 662"/>
            <p:cNvSpPr>
              <a:spLocks noChangeShapeType="1"/>
            </p:cNvSpPr>
            <p:nvPr/>
          </p:nvSpPr>
          <p:spPr bwMode="auto">
            <a:xfrm>
              <a:off x="7512440" y="4726123"/>
              <a:ext cx="13423"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4" name="Line 663"/>
            <p:cNvSpPr>
              <a:spLocks noChangeShapeType="1"/>
            </p:cNvSpPr>
            <p:nvPr/>
          </p:nvSpPr>
          <p:spPr bwMode="auto">
            <a:xfrm>
              <a:off x="7525863" y="473936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5" name="Line 664"/>
            <p:cNvSpPr>
              <a:spLocks noChangeShapeType="1"/>
            </p:cNvSpPr>
            <p:nvPr/>
          </p:nvSpPr>
          <p:spPr bwMode="auto">
            <a:xfrm>
              <a:off x="7152258"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6" name="Line 665"/>
            <p:cNvSpPr>
              <a:spLocks noChangeShapeType="1"/>
            </p:cNvSpPr>
            <p:nvPr/>
          </p:nvSpPr>
          <p:spPr bwMode="auto">
            <a:xfrm>
              <a:off x="7167918" y="4664350"/>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7" name="Line 666"/>
            <p:cNvSpPr>
              <a:spLocks noChangeShapeType="1"/>
            </p:cNvSpPr>
            <p:nvPr/>
          </p:nvSpPr>
          <p:spPr bwMode="auto">
            <a:xfrm>
              <a:off x="7183578" y="466435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8" name="Line 667"/>
            <p:cNvSpPr>
              <a:spLocks noChangeShapeType="1"/>
            </p:cNvSpPr>
            <p:nvPr/>
          </p:nvSpPr>
          <p:spPr bwMode="auto">
            <a:xfrm>
              <a:off x="7197001" y="4675381"/>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9" name="Freeform 668"/>
            <p:cNvSpPr>
              <a:spLocks/>
            </p:cNvSpPr>
            <p:nvPr/>
          </p:nvSpPr>
          <p:spPr bwMode="auto">
            <a:xfrm>
              <a:off x="7655619" y="4827606"/>
              <a:ext cx="129756" cy="284596"/>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0" name="Freeform 669"/>
            <p:cNvSpPr>
              <a:spLocks/>
            </p:cNvSpPr>
            <p:nvPr/>
          </p:nvSpPr>
          <p:spPr bwMode="auto">
            <a:xfrm>
              <a:off x="7669042" y="4997481"/>
              <a:ext cx="73827" cy="77216"/>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1" name="Freeform 670"/>
            <p:cNvSpPr>
              <a:spLocks/>
            </p:cNvSpPr>
            <p:nvPr/>
          </p:nvSpPr>
          <p:spPr bwMode="auto">
            <a:xfrm>
              <a:off x="7469935" y="4739360"/>
              <a:ext cx="145416" cy="335337"/>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2" name="Freeform 671"/>
            <p:cNvSpPr>
              <a:spLocks/>
            </p:cNvSpPr>
            <p:nvPr/>
          </p:nvSpPr>
          <p:spPr bwMode="auto">
            <a:xfrm>
              <a:off x="7615350" y="4840844"/>
              <a:ext cx="127518" cy="156638"/>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3" name="Oval 672"/>
            <p:cNvSpPr>
              <a:spLocks noChangeArrowheads="1"/>
            </p:cNvSpPr>
            <p:nvPr/>
          </p:nvSpPr>
          <p:spPr bwMode="auto">
            <a:xfrm>
              <a:off x="7870387" y="4814369"/>
              <a:ext cx="2237"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4" name="Oval 673"/>
            <p:cNvSpPr>
              <a:spLocks noChangeArrowheads="1"/>
            </p:cNvSpPr>
            <p:nvPr/>
          </p:nvSpPr>
          <p:spPr bwMode="auto">
            <a:xfrm>
              <a:off x="7843540" y="4814369"/>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5" name="Freeform 674"/>
            <p:cNvSpPr>
              <a:spLocks/>
            </p:cNvSpPr>
            <p:nvPr/>
          </p:nvSpPr>
          <p:spPr bwMode="auto">
            <a:xfrm>
              <a:off x="7483357" y="4150313"/>
              <a:ext cx="29083" cy="77216"/>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93">
                  <a:moveTo>
                    <a:pt x="15" y="0"/>
                  </a:moveTo>
                  <a:lnTo>
                    <a:pt x="15" y="46"/>
                  </a:lnTo>
                  <a:lnTo>
                    <a:pt x="0" y="92"/>
                  </a:lnTo>
                  <a:lnTo>
                    <a:pt x="29" y="92"/>
                  </a:lnTo>
                  <a:lnTo>
                    <a:pt x="29" y="4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6" name="Line 675"/>
            <p:cNvSpPr>
              <a:spLocks noChangeShapeType="1"/>
            </p:cNvSpPr>
            <p:nvPr/>
          </p:nvSpPr>
          <p:spPr bwMode="auto">
            <a:xfrm>
              <a:off x="7971059" y="4496682"/>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7" name="Line 676"/>
            <p:cNvSpPr>
              <a:spLocks noChangeShapeType="1"/>
            </p:cNvSpPr>
            <p:nvPr/>
          </p:nvSpPr>
          <p:spPr bwMode="auto">
            <a:xfrm>
              <a:off x="7986719" y="4496682"/>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8" name="Line 677"/>
            <p:cNvSpPr>
              <a:spLocks noChangeShapeType="1"/>
            </p:cNvSpPr>
            <p:nvPr/>
          </p:nvSpPr>
          <p:spPr bwMode="auto">
            <a:xfrm flipV="1">
              <a:off x="7986719" y="4481238"/>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9" name="Line 678"/>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0" name="Line 679"/>
            <p:cNvSpPr>
              <a:spLocks noChangeShapeType="1"/>
            </p:cNvSpPr>
            <p:nvPr/>
          </p:nvSpPr>
          <p:spPr bwMode="auto">
            <a:xfrm>
              <a:off x="7986719" y="4483444"/>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1" name="Line 680"/>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2" name="Line 681"/>
            <p:cNvSpPr>
              <a:spLocks noChangeShapeType="1"/>
            </p:cNvSpPr>
            <p:nvPr/>
          </p:nvSpPr>
          <p:spPr bwMode="auto">
            <a:xfrm>
              <a:off x="8000142" y="448344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3" name="Freeform 682"/>
            <p:cNvSpPr>
              <a:spLocks/>
            </p:cNvSpPr>
            <p:nvPr/>
          </p:nvSpPr>
          <p:spPr bwMode="auto">
            <a:xfrm>
              <a:off x="7971059" y="4483444"/>
              <a:ext cx="58167" cy="88247"/>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4" name="Freeform 683"/>
            <p:cNvSpPr>
              <a:spLocks/>
            </p:cNvSpPr>
            <p:nvPr/>
          </p:nvSpPr>
          <p:spPr bwMode="auto">
            <a:xfrm>
              <a:off x="7928552" y="4379755"/>
              <a:ext cx="71589" cy="11692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5" name="Freeform 684"/>
            <p:cNvSpPr>
              <a:spLocks/>
            </p:cNvSpPr>
            <p:nvPr/>
          </p:nvSpPr>
          <p:spPr bwMode="auto">
            <a:xfrm>
              <a:off x="8058308" y="4395198"/>
              <a:ext cx="156602" cy="165463"/>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6" name="Freeform 685"/>
            <p:cNvSpPr>
              <a:spLocks/>
            </p:cNvSpPr>
            <p:nvPr/>
          </p:nvSpPr>
          <p:spPr bwMode="auto">
            <a:xfrm>
              <a:off x="8127661" y="4291508"/>
              <a:ext cx="87249" cy="103690"/>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7" name="Freeform 686"/>
            <p:cNvSpPr>
              <a:spLocks/>
            </p:cNvSpPr>
            <p:nvPr/>
          </p:nvSpPr>
          <p:spPr bwMode="auto">
            <a:xfrm>
              <a:off x="8058308" y="4571691"/>
              <a:ext cx="26846" cy="52948"/>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3">
                  <a:moveTo>
                    <a:pt x="0" y="16"/>
                  </a:moveTo>
                  <a:lnTo>
                    <a:pt x="0" y="31"/>
                  </a:lnTo>
                  <a:lnTo>
                    <a:pt x="15" y="16"/>
                  </a:lnTo>
                  <a:lnTo>
                    <a:pt x="15" y="62"/>
                  </a:lnTo>
                  <a:lnTo>
                    <a:pt x="29" y="62"/>
                  </a:lnTo>
                  <a:lnTo>
                    <a:pt x="29" y="16"/>
                  </a:lnTo>
                  <a:lnTo>
                    <a:pt x="15"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8" name="Freeform 687"/>
            <p:cNvSpPr>
              <a:spLocks/>
            </p:cNvSpPr>
            <p:nvPr/>
          </p:nvSpPr>
          <p:spPr bwMode="auto">
            <a:xfrm>
              <a:off x="8082917" y="4558454"/>
              <a:ext cx="44744" cy="28680"/>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2">
                  <a:moveTo>
                    <a:pt x="15" y="31"/>
                  </a:moveTo>
                  <a:lnTo>
                    <a:pt x="30" y="16"/>
                  </a:lnTo>
                  <a:lnTo>
                    <a:pt x="45" y="0"/>
                  </a:lnTo>
                  <a:lnTo>
                    <a:pt x="30" y="0"/>
                  </a:lnTo>
                  <a:lnTo>
                    <a:pt x="15" y="0"/>
                  </a:lnTo>
                  <a:lnTo>
                    <a:pt x="0" y="16"/>
                  </a:lnTo>
                  <a:lnTo>
                    <a:pt x="15"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9" name="Freeform 688"/>
            <p:cNvSpPr>
              <a:spLocks/>
            </p:cNvSpPr>
            <p:nvPr/>
          </p:nvSpPr>
          <p:spPr bwMode="auto">
            <a:xfrm>
              <a:off x="7284250" y="5098965"/>
              <a:ext cx="29083" cy="66185"/>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78">
                  <a:moveTo>
                    <a:pt x="0" y="0"/>
                  </a:moveTo>
                  <a:lnTo>
                    <a:pt x="0" y="31"/>
                  </a:lnTo>
                  <a:lnTo>
                    <a:pt x="0" y="62"/>
                  </a:lnTo>
                  <a:lnTo>
                    <a:pt x="15" y="77"/>
                  </a:lnTo>
                  <a:lnTo>
                    <a:pt x="29" y="62"/>
                  </a:lnTo>
                  <a:lnTo>
                    <a:pt x="29" y="46"/>
                  </a:lnTo>
                  <a:lnTo>
                    <a:pt x="15"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0" name="Freeform 689"/>
            <p:cNvSpPr>
              <a:spLocks/>
            </p:cNvSpPr>
            <p:nvPr/>
          </p:nvSpPr>
          <p:spPr bwMode="auto">
            <a:xfrm>
              <a:off x="7941975" y="4779071"/>
              <a:ext cx="29083" cy="50742"/>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62">
                  <a:moveTo>
                    <a:pt x="15" y="0"/>
                  </a:moveTo>
                  <a:lnTo>
                    <a:pt x="0" y="0"/>
                  </a:lnTo>
                  <a:lnTo>
                    <a:pt x="0" y="15"/>
                  </a:lnTo>
                  <a:lnTo>
                    <a:pt x="15" y="61"/>
                  </a:lnTo>
                  <a:lnTo>
                    <a:pt x="15" y="46"/>
                  </a:lnTo>
                  <a:lnTo>
                    <a:pt x="29" y="46"/>
                  </a:lnTo>
                  <a:lnTo>
                    <a:pt x="29" y="0"/>
                  </a:lnTo>
                  <a:lnTo>
                    <a:pt x="1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1" name="Freeform 690"/>
            <p:cNvSpPr>
              <a:spLocks/>
            </p:cNvSpPr>
            <p:nvPr/>
          </p:nvSpPr>
          <p:spPr bwMode="auto">
            <a:xfrm>
              <a:off x="7812220" y="5136470"/>
              <a:ext cx="145416" cy="11692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2" name="Freeform 691"/>
            <p:cNvSpPr>
              <a:spLocks/>
            </p:cNvSpPr>
            <p:nvPr/>
          </p:nvSpPr>
          <p:spPr bwMode="auto">
            <a:xfrm>
              <a:off x="7626536" y="5136470"/>
              <a:ext cx="87249" cy="103690"/>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3" name="Freeform 692"/>
            <p:cNvSpPr>
              <a:spLocks/>
            </p:cNvSpPr>
            <p:nvPr/>
          </p:nvSpPr>
          <p:spPr bwMode="auto">
            <a:xfrm>
              <a:off x="7570607" y="4893792"/>
              <a:ext cx="156602" cy="271359"/>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4" name="Freeform 693"/>
            <p:cNvSpPr>
              <a:spLocks/>
            </p:cNvSpPr>
            <p:nvPr/>
          </p:nvSpPr>
          <p:spPr bwMode="auto">
            <a:xfrm>
              <a:off x="7785374" y="5187212"/>
              <a:ext cx="172262" cy="16766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5" name="Freeform 694"/>
            <p:cNvSpPr>
              <a:spLocks/>
            </p:cNvSpPr>
            <p:nvPr/>
          </p:nvSpPr>
          <p:spPr bwMode="auto">
            <a:xfrm>
              <a:off x="7570607" y="5160738"/>
              <a:ext cx="172262" cy="207380"/>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6" name="Freeform 695"/>
            <p:cNvSpPr>
              <a:spLocks/>
            </p:cNvSpPr>
            <p:nvPr/>
          </p:nvSpPr>
          <p:spPr bwMode="auto">
            <a:xfrm>
              <a:off x="8185826" y="5277664"/>
              <a:ext cx="172262" cy="16766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7" name="Freeform 696"/>
            <p:cNvSpPr>
              <a:spLocks/>
            </p:cNvSpPr>
            <p:nvPr/>
          </p:nvSpPr>
          <p:spPr bwMode="auto">
            <a:xfrm>
              <a:off x="7971059" y="5240160"/>
              <a:ext cx="102909" cy="127958"/>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8" name="Freeform 697"/>
            <p:cNvSpPr>
              <a:spLocks/>
            </p:cNvSpPr>
            <p:nvPr/>
          </p:nvSpPr>
          <p:spPr bwMode="auto">
            <a:xfrm>
              <a:off x="7740631" y="5368117"/>
              <a:ext cx="145416" cy="63979"/>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9" name="Freeform 698"/>
            <p:cNvSpPr>
              <a:spLocks/>
            </p:cNvSpPr>
            <p:nvPr/>
          </p:nvSpPr>
          <p:spPr bwMode="auto">
            <a:xfrm>
              <a:off x="8098577" y="5213686"/>
              <a:ext cx="44744" cy="63979"/>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7">
                  <a:moveTo>
                    <a:pt x="29" y="76"/>
                  </a:moveTo>
                  <a:lnTo>
                    <a:pt x="0" y="15"/>
                  </a:lnTo>
                  <a:lnTo>
                    <a:pt x="15" y="0"/>
                  </a:lnTo>
                  <a:lnTo>
                    <a:pt x="44" y="76"/>
                  </a:lnTo>
                  <a:lnTo>
                    <a:pt x="29" y="7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0" name="Freeform 699"/>
            <p:cNvSpPr>
              <a:spLocks/>
            </p:cNvSpPr>
            <p:nvPr/>
          </p:nvSpPr>
          <p:spPr bwMode="auto">
            <a:xfrm>
              <a:off x="7986719" y="5416653"/>
              <a:ext cx="42506" cy="15443"/>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7">
                  <a:moveTo>
                    <a:pt x="0" y="0"/>
                  </a:moveTo>
                  <a:lnTo>
                    <a:pt x="44" y="0"/>
                  </a:lnTo>
                  <a:lnTo>
                    <a:pt x="44"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1" name="Freeform 700"/>
            <p:cNvSpPr>
              <a:spLocks/>
            </p:cNvSpPr>
            <p:nvPr/>
          </p:nvSpPr>
          <p:spPr bwMode="auto">
            <a:xfrm>
              <a:off x="8044885" y="5429890"/>
              <a:ext cx="55929" cy="28680"/>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31"/>
                  </a:moveTo>
                  <a:lnTo>
                    <a:pt x="0" y="16"/>
                  </a:lnTo>
                  <a:lnTo>
                    <a:pt x="15" y="0"/>
                  </a:lnTo>
                  <a:lnTo>
                    <a:pt x="59" y="0"/>
                  </a:lnTo>
                  <a:lnTo>
                    <a:pt x="30" y="16"/>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2" name="Freeform 701"/>
            <p:cNvSpPr>
              <a:spLocks/>
            </p:cNvSpPr>
            <p:nvPr/>
          </p:nvSpPr>
          <p:spPr bwMode="auto">
            <a:xfrm>
              <a:off x="8114237" y="5315169"/>
              <a:ext cx="58167" cy="26474"/>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2">
                  <a:moveTo>
                    <a:pt x="0" y="16"/>
                  </a:moveTo>
                  <a:lnTo>
                    <a:pt x="15" y="31"/>
                  </a:lnTo>
                  <a:lnTo>
                    <a:pt x="30" y="16"/>
                  </a:lnTo>
                  <a:lnTo>
                    <a:pt x="59" y="16"/>
                  </a:lnTo>
                  <a:lnTo>
                    <a:pt x="59" y="0"/>
                  </a:lnTo>
                  <a:lnTo>
                    <a:pt x="0" y="16"/>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3" name="Freeform 702"/>
            <p:cNvSpPr>
              <a:spLocks/>
            </p:cNvSpPr>
            <p:nvPr/>
          </p:nvSpPr>
          <p:spPr bwMode="auto">
            <a:xfrm>
              <a:off x="7912892" y="5407828"/>
              <a:ext cx="44744" cy="24268"/>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1">
                  <a:moveTo>
                    <a:pt x="0" y="0"/>
                  </a:moveTo>
                  <a:lnTo>
                    <a:pt x="0" y="30"/>
                  </a:lnTo>
                  <a:lnTo>
                    <a:pt x="45"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4" name="Freeform 703"/>
            <p:cNvSpPr>
              <a:spLocks/>
            </p:cNvSpPr>
            <p:nvPr/>
          </p:nvSpPr>
          <p:spPr bwMode="auto">
            <a:xfrm>
              <a:off x="7971059" y="5443127"/>
              <a:ext cx="29083" cy="15443"/>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7">
                  <a:moveTo>
                    <a:pt x="0" y="0"/>
                  </a:moveTo>
                  <a:lnTo>
                    <a:pt x="31" y="0"/>
                  </a:lnTo>
                  <a:lnTo>
                    <a:pt x="31"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5" name="Freeform 704"/>
            <p:cNvSpPr>
              <a:spLocks/>
            </p:cNvSpPr>
            <p:nvPr/>
          </p:nvSpPr>
          <p:spPr bwMode="auto">
            <a:xfrm>
              <a:off x="8286499" y="5407828"/>
              <a:ext cx="31321" cy="24268"/>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31">
                  <a:moveTo>
                    <a:pt x="0" y="0"/>
                  </a:moveTo>
                  <a:lnTo>
                    <a:pt x="31" y="30"/>
                  </a:lnTo>
                  <a:lnTo>
                    <a:pt x="16" y="3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6" name="Freeform 705"/>
            <p:cNvSpPr>
              <a:spLocks/>
            </p:cNvSpPr>
            <p:nvPr/>
          </p:nvSpPr>
          <p:spPr bwMode="auto">
            <a:xfrm>
              <a:off x="8071731" y="5328407"/>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30" y="0"/>
                  </a:lnTo>
                  <a:lnTo>
                    <a:pt x="15"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7" name="Line 706"/>
            <p:cNvSpPr>
              <a:spLocks noChangeShapeType="1"/>
            </p:cNvSpPr>
            <p:nvPr/>
          </p:nvSpPr>
          <p:spPr bwMode="auto">
            <a:xfrm>
              <a:off x="7740631" y="5290901"/>
              <a:ext cx="15660" cy="24268"/>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8" name="Oval 707"/>
            <p:cNvSpPr>
              <a:spLocks noChangeArrowheads="1"/>
            </p:cNvSpPr>
            <p:nvPr/>
          </p:nvSpPr>
          <p:spPr bwMode="auto">
            <a:xfrm>
              <a:off x="7684702" y="5213686"/>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9" name="Oval 708"/>
            <p:cNvSpPr>
              <a:spLocks noChangeArrowheads="1"/>
            </p:cNvSpPr>
            <p:nvPr/>
          </p:nvSpPr>
          <p:spPr bwMode="auto">
            <a:xfrm>
              <a:off x="7886047" y="51607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0" name="Oval 709"/>
            <p:cNvSpPr>
              <a:spLocks noChangeArrowheads="1"/>
            </p:cNvSpPr>
            <p:nvPr/>
          </p:nvSpPr>
          <p:spPr bwMode="auto">
            <a:xfrm>
              <a:off x="7183578" y="5173975"/>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1" name="Freeform 710"/>
            <p:cNvSpPr>
              <a:spLocks/>
            </p:cNvSpPr>
            <p:nvPr/>
          </p:nvSpPr>
          <p:spPr bwMode="auto">
            <a:xfrm>
              <a:off x="7971059" y="4893792"/>
              <a:ext cx="73827" cy="11692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2" name="Freeform 711"/>
            <p:cNvSpPr>
              <a:spLocks/>
            </p:cNvSpPr>
            <p:nvPr/>
          </p:nvSpPr>
          <p:spPr bwMode="auto">
            <a:xfrm>
              <a:off x="8013565" y="5072491"/>
              <a:ext cx="87249" cy="66185"/>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3" name="Freeform 712"/>
            <p:cNvSpPr>
              <a:spLocks/>
            </p:cNvSpPr>
            <p:nvPr/>
          </p:nvSpPr>
          <p:spPr bwMode="auto">
            <a:xfrm>
              <a:off x="7941975" y="5048223"/>
              <a:ext cx="29083" cy="63979"/>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78">
                  <a:moveTo>
                    <a:pt x="29" y="0"/>
                  </a:moveTo>
                  <a:lnTo>
                    <a:pt x="15" y="31"/>
                  </a:lnTo>
                  <a:lnTo>
                    <a:pt x="0" y="77"/>
                  </a:lnTo>
                  <a:lnTo>
                    <a:pt x="15" y="31"/>
                  </a:lnTo>
                  <a:lnTo>
                    <a:pt x="29"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4" name="Freeform 713"/>
            <p:cNvSpPr>
              <a:spLocks/>
            </p:cNvSpPr>
            <p:nvPr/>
          </p:nvSpPr>
          <p:spPr bwMode="auto">
            <a:xfrm>
              <a:off x="8026987" y="5061460"/>
              <a:ext cx="17897" cy="13237"/>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16" y="0"/>
                  </a:moveTo>
                  <a:lnTo>
                    <a:pt x="0" y="16"/>
                  </a:lnTo>
                  <a:lnTo>
                    <a:pt x="16" y="16"/>
                  </a:lnTo>
                  <a:lnTo>
                    <a:pt x="16"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5" name="Freeform 714"/>
            <p:cNvSpPr>
              <a:spLocks/>
            </p:cNvSpPr>
            <p:nvPr/>
          </p:nvSpPr>
          <p:spPr bwMode="auto">
            <a:xfrm>
              <a:off x="8058308" y="5021749"/>
              <a:ext cx="15660" cy="13237"/>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
                  <a:moveTo>
                    <a:pt x="17" y="0"/>
                  </a:moveTo>
                  <a:lnTo>
                    <a:pt x="0" y="0"/>
                  </a:lnTo>
                  <a:lnTo>
                    <a:pt x="17" y="16"/>
                  </a:lnTo>
                  <a:lnTo>
                    <a:pt x="1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6" name="Freeform 715"/>
            <p:cNvSpPr>
              <a:spLocks/>
            </p:cNvSpPr>
            <p:nvPr/>
          </p:nvSpPr>
          <p:spPr bwMode="auto">
            <a:xfrm>
              <a:off x="8013565" y="5034986"/>
              <a:ext cx="15660" cy="26474"/>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1">
                  <a:moveTo>
                    <a:pt x="0" y="30"/>
                  </a:moveTo>
                  <a:lnTo>
                    <a:pt x="16" y="15"/>
                  </a:lnTo>
                  <a:lnTo>
                    <a:pt x="0" y="0"/>
                  </a:lnTo>
                  <a:lnTo>
                    <a:pt x="0" y="3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7" name="Line 716"/>
            <p:cNvSpPr>
              <a:spLocks noChangeShapeType="1"/>
            </p:cNvSpPr>
            <p:nvPr/>
          </p:nvSpPr>
          <p:spPr bwMode="auto">
            <a:xfrm flipH="1">
              <a:off x="8044885" y="5061460"/>
              <a:ext cx="13423"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8" name="Line 717"/>
            <p:cNvSpPr>
              <a:spLocks noChangeShapeType="1"/>
            </p:cNvSpPr>
            <p:nvPr/>
          </p:nvSpPr>
          <p:spPr bwMode="auto">
            <a:xfrm>
              <a:off x="8000142" y="5008512"/>
              <a:ext cx="0" cy="13237"/>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9" name="Oval 718"/>
            <p:cNvSpPr>
              <a:spLocks noChangeArrowheads="1"/>
            </p:cNvSpPr>
            <p:nvPr/>
          </p:nvSpPr>
          <p:spPr bwMode="auto">
            <a:xfrm>
              <a:off x="8172403" y="508572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0" name="Oval 719"/>
            <p:cNvSpPr>
              <a:spLocks noChangeArrowheads="1"/>
            </p:cNvSpPr>
            <p:nvPr/>
          </p:nvSpPr>
          <p:spPr bwMode="auto">
            <a:xfrm>
              <a:off x="8228332" y="484084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1" name="Oval 720"/>
            <p:cNvSpPr>
              <a:spLocks noChangeArrowheads="1"/>
            </p:cNvSpPr>
            <p:nvPr/>
          </p:nvSpPr>
          <p:spPr bwMode="auto">
            <a:xfrm>
              <a:off x="8302159" y="4907029"/>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2" name="Freeform 721"/>
            <p:cNvSpPr>
              <a:spLocks/>
            </p:cNvSpPr>
            <p:nvPr/>
          </p:nvSpPr>
          <p:spPr bwMode="auto">
            <a:xfrm>
              <a:off x="7812220" y="5482838"/>
              <a:ext cx="675623" cy="604490"/>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3" name="Freeform 722"/>
            <p:cNvSpPr>
              <a:spLocks/>
            </p:cNvSpPr>
            <p:nvPr/>
          </p:nvSpPr>
          <p:spPr bwMode="auto">
            <a:xfrm>
              <a:off x="8228332" y="6138069"/>
              <a:ext cx="58167" cy="63979"/>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8">
                  <a:moveTo>
                    <a:pt x="0" y="0"/>
                  </a:moveTo>
                  <a:lnTo>
                    <a:pt x="0" y="46"/>
                  </a:lnTo>
                  <a:lnTo>
                    <a:pt x="0" y="77"/>
                  </a:lnTo>
                  <a:lnTo>
                    <a:pt x="30" y="77"/>
                  </a:lnTo>
                  <a:lnTo>
                    <a:pt x="59" y="15"/>
                  </a:lnTo>
                  <a:lnTo>
                    <a:pt x="59" y="0"/>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4" name="Freeform 723"/>
            <p:cNvSpPr>
              <a:spLocks/>
            </p:cNvSpPr>
            <p:nvPr/>
          </p:nvSpPr>
          <p:spPr bwMode="auto">
            <a:xfrm>
              <a:off x="8530349" y="6213079"/>
              <a:ext cx="172262" cy="143401"/>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5" name="Freeform 724"/>
            <p:cNvSpPr>
              <a:spLocks/>
            </p:cNvSpPr>
            <p:nvPr/>
          </p:nvSpPr>
          <p:spPr bwMode="auto">
            <a:xfrm>
              <a:off x="8716033" y="6058648"/>
              <a:ext cx="102909" cy="183112"/>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6" name="Oval 725"/>
            <p:cNvSpPr>
              <a:spLocks noChangeArrowheads="1"/>
            </p:cNvSpPr>
            <p:nvPr/>
          </p:nvSpPr>
          <p:spPr bwMode="auto">
            <a:xfrm>
              <a:off x="8774199" y="5573291"/>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7" name="Oval 726"/>
            <p:cNvSpPr>
              <a:spLocks noChangeArrowheads="1"/>
            </p:cNvSpPr>
            <p:nvPr/>
          </p:nvSpPr>
          <p:spPr bwMode="auto">
            <a:xfrm>
              <a:off x="8718271" y="5767434"/>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8" name="Oval 727"/>
            <p:cNvSpPr>
              <a:spLocks noChangeArrowheads="1"/>
            </p:cNvSpPr>
            <p:nvPr/>
          </p:nvSpPr>
          <p:spPr bwMode="auto">
            <a:xfrm>
              <a:off x="8845789" y="5626239"/>
              <a:ext cx="11186"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9" name="Oval 728"/>
            <p:cNvSpPr>
              <a:spLocks noChangeArrowheads="1"/>
            </p:cNvSpPr>
            <p:nvPr/>
          </p:nvSpPr>
          <p:spPr bwMode="auto">
            <a:xfrm>
              <a:off x="8903955" y="56615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0" name="Oval 729"/>
            <p:cNvSpPr>
              <a:spLocks noChangeArrowheads="1"/>
            </p:cNvSpPr>
            <p:nvPr/>
          </p:nvSpPr>
          <p:spPr bwMode="auto">
            <a:xfrm>
              <a:off x="8903955" y="5701249"/>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1" name="Freeform 730"/>
            <p:cNvSpPr>
              <a:spLocks/>
            </p:cNvSpPr>
            <p:nvPr/>
          </p:nvSpPr>
          <p:spPr bwMode="auto">
            <a:xfrm>
              <a:off x="8700373" y="5765227"/>
              <a:ext cx="44744" cy="26474"/>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2">
                  <a:moveTo>
                    <a:pt x="0" y="0"/>
                  </a:moveTo>
                  <a:lnTo>
                    <a:pt x="30" y="31"/>
                  </a:lnTo>
                  <a:lnTo>
                    <a:pt x="45"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2" name="Freeform 731"/>
            <p:cNvSpPr>
              <a:spLocks/>
            </p:cNvSpPr>
            <p:nvPr/>
          </p:nvSpPr>
          <p:spPr bwMode="auto">
            <a:xfrm>
              <a:off x="8358087" y="5315169"/>
              <a:ext cx="156602" cy="169875"/>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3" name="Freeform 732"/>
            <p:cNvSpPr>
              <a:spLocks/>
            </p:cNvSpPr>
            <p:nvPr/>
          </p:nvSpPr>
          <p:spPr bwMode="auto">
            <a:xfrm>
              <a:off x="8487843" y="5354880"/>
              <a:ext cx="58167" cy="39711"/>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 h="47">
                  <a:moveTo>
                    <a:pt x="0" y="31"/>
                  </a:moveTo>
                  <a:lnTo>
                    <a:pt x="0" y="46"/>
                  </a:lnTo>
                  <a:lnTo>
                    <a:pt x="30" y="46"/>
                  </a:lnTo>
                  <a:lnTo>
                    <a:pt x="45" y="31"/>
                  </a:lnTo>
                  <a:lnTo>
                    <a:pt x="60" y="15"/>
                  </a:lnTo>
                  <a:lnTo>
                    <a:pt x="60" y="0"/>
                  </a:lnTo>
                  <a:lnTo>
                    <a:pt x="45" y="15"/>
                  </a:lnTo>
                  <a:lnTo>
                    <a:pt x="30" y="31"/>
                  </a:lnTo>
                  <a:lnTo>
                    <a:pt x="0" y="31"/>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4" name="Freeform 733"/>
            <p:cNvSpPr>
              <a:spLocks/>
            </p:cNvSpPr>
            <p:nvPr/>
          </p:nvSpPr>
          <p:spPr bwMode="auto">
            <a:xfrm>
              <a:off x="8530349" y="5315169"/>
              <a:ext cx="42506" cy="52948"/>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63">
                  <a:moveTo>
                    <a:pt x="0" y="0"/>
                  </a:moveTo>
                  <a:lnTo>
                    <a:pt x="0" y="31"/>
                  </a:lnTo>
                  <a:lnTo>
                    <a:pt x="30" y="31"/>
                  </a:lnTo>
                  <a:lnTo>
                    <a:pt x="30" y="47"/>
                  </a:lnTo>
                  <a:lnTo>
                    <a:pt x="45" y="62"/>
                  </a:lnTo>
                  <a:lnTo>
                    <a:pt x="45" y="47"/>
                  </a:lnTo>
                  <a:lnTo>
                    <a:pt x="30" y="31"/>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5" name="Oval 734"/>
            <p:cNvSpPr>
              <a:spLocks noChangeArrowheads="1"/>
            </p:cNvSpPr>
            <p:nvPr/>
          </p:nvSpPr>
          <p:spPr bwMode="auto">
            <a:xfrm>
              <a:off x="8431914" y="5048223"/>
              <a:ext cx="11186"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6" name="Freeform 735"/>
            <p:cNvSpPr>
              <a:spLocks/>
            </p:cNvSpPr>
            <p:nvPr/>
          </p:nvSpPr>
          <p:spPr bwMode="auto">
            <a:xfrm>
              <a:off x="8646681" y="5416653"/>
              <a:ext cx="13423" cy="28680"/>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2">
                  <a:moveTo>
                    <a:pt x="0" y="0"/>
                  </a:moveTo>
                  <a:lnTo>
                    <a:pt x="16" y="31"/>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7" name="Freeform 736"/>
            <p:cNvSpPr>
              <a:spLocks/>
            </p:cNvSpPr>
            <p:nvPr/>
          </p:nvSpPr>
          <p:spPr bwMode="auto">
            <a:xfrm>
              <a:off x="8631022" y="5392385"/>
              <a:ext cx="29083" cy="15443"/>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0" y="0"/>
                  </a:moveTo>
                  <a:lnTo>
                    <a:pt x="15" y="16"/>
                  </a:lnTo>
                  <a:lnTo>
                    <a:pt x="30"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8" name="Freeform 737"/>
            <p:cNvSpPr>
              <a:spLocks/>
            </p:cNvSpPr>
            <p:nvPr/>
          </p:nvSpPr>
          <p:spPr bwMode="auto">
            <a:xfrm>
              <a:off x="8673528" y="5443127"/>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16" y="0"/>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9" name="Freeform 738"/>
            <p:cNvSpPr>
              <a:spLocks/>
            </p:cNvSpPr>
            <p:nvPr/>
          </p:nvSpPr>
          <p:spPr bwMode="auto">
            <a:xfrm>
              <a:off x="8686951" y="5416653"/>
              <a:ext cx="17897" cy="15443"/>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7">
                  <a:moveTo>
                    <a:pt x="0" y="0"/>
                  </a:moveTo>
                  <a:lnTo>
                    <a:pt x="16" y="16"/>
                  </a:lnTo>
                  <a:lnTo>
                    <a:pt x="0" y="16"/>
                  </a:lnTo>
                  <a:lnTo>
                    <a:pt x="0" y="0"/>
                  </a:lnTo>
                </a:path>
              </a:pathLst>
            </a:custGeom>
            <a:solidFill>
              <a:schemeClr val="bg1">
                <a:lumMod val="75000"/>
              </a:schemeClr>
            </a:solidFill>
            <a:ln w="3175" cap="rnd"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0" name="Line 739"/>
            <p:cNvSpPr>
              <a:spLocks noChangeShapeType="1"/>
            </p:cNvSpPr>
            <p:nvPr/>
          </p:nvSpPr>
          <p:spPr bwMode="auto">
            <a:xfrm>
              <a:off x="8700373" y="5456364"/>
              <a:ext cx="15660" cy="0"/>
            </a:xfrm>
            <a:prstGeom prst="line">
              <a:avLst/>
            </a:prstGeom>
            <a:noFill/>
            <a:ln w="3175" cap="rnd">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1" name="Oval 740"/>
            <p:cNvSpPr>
              <a:spLocks noChangeArrowheads="1"/>
            </p:cNvSpPr>
            <p:nvPr/>
          </p:nvSpPr>
          <p:spPr bwMode="auto">
            <a:xfrm>
              <a:off x="8731693" y="5277664"/>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2" name="Oval 741"/>
            <p:cNvSpPr>
              <a:spLocks noChangeArrowheads="1"/>
            </p:cNvSpPr>
            <p:nvPr/>
          </p:nvSpPr>
          <p:spPr bwMode="auto">
            <a:xfrm>
              <a:off x="8903955" y="5443127"/>
              <a:ext cx="0"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3" name="Oval 742"/>
            <p:cNvSpPr>
              <a:spLocks noChangeArrowheads="1"/>
            </p:cNvSpPr>
            <p:nvPr/>
          </p:nvSpPr>
          <p:spPr bwMode="auto">
            <a:xfrm>
              <a:off x="8745116" y="5125439"/>
              <a:ext cx="0"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4" name="Oval 743"/>
            <p:cNvSpPr>
              <a:spLocks noChangeArrowheads="1"/>
            </p:cNvSpPr>
            <p:nvPr/>
          </p:nvSpPr>
          <p:spPr bwMode="auto">
            <a:xfrm>
              <a:off x="8803283" y="5381355"/>
              <a:ext cx="13423" cy="11031"/>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5" name="Oval 744"/>
            <p:cNvSpPr>
              <a:spLocks noChangeArrowheads="1"/>
            </p:cNvSpPr>
            <p:nvPr/>
          </p:nvSpPr>
          <p:spPr bwMode="auto">
            <a:xfrm>
              <a:off x="8903955" y="5394591"/>
              <a:ext cx="0" cy="8825"/>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6" name="Oval 745"/>
            <p:cNvSpPr>
              <a:spLocks noChangeArrowheads="1"/>
            </p:cNvSpPr>
            <p:nvPr/>
          </p:nvSpPr>
          <p:spPr bwMode="auto">
            <a:xfrm>
              <a:off x="8903955" y="5482838"/>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7" name="Oval 746"/>
            <p:cNvSpPr>
              <a:spLocks noChangeArrowheads="1"/>
            </p:cNvSpPr>
            <p:nvPr/>
          </p:nvSpPr>
          <p:spPr bwMode="auto">
            <a:xfrm>
              <a:off x="8903955" y="5520343"/>
              <a:ext cx="13423" cy="13237"/>
            </a:xfrm>
            <a:prstGeom prst="ellipse">
              <a:avLst/>
            </a:prstGeom>
            <a:solidFill>
              <a:schemeClr val="bg1">
                <a:lumMod val="75000"/>
              </a:schemeClr>
            </a:solidFill>
            <a:ln w="3175" cap="rnd" algn="ctr">
              <a:solidFill>
                <a:schemeClr val="bg1"/>
              </a:solidFill>
              <a:round/>
              <a:headEnd/>
              <a:tailEnd/>
            </a:ln>
            <a:effec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grpSp>
      <p:grpSp>
        <p:nvGrpSpPr>
          <p:cNvPr id="23557" name="Group 23556"/>
          <p:cNvGrpSpPr/>
          <p:nvPr/>
        </p:nvGrpSpPr>
        <p:grpSpPr>
          <a:xfrm>
            <a:off x="1981200" y="1114447"/>
            <a:ext cx="3323810" cy="1725487"/>
            <a:chOff x="376158" y="1399803"/>
            <a:chExt cx="3323810" cy="1725487"/>
          </a:xfrm>
        </p:grpSpPr>
        <p:sp>
          <p:nvSpPr>
            <p:cNvPr id="402" name="Freeform 6"/>
            <p:cNvSpPr>
              <a:spLocks/>
            </p:cNvSpPr>
            <p:nvPr/>
          </p:nvSpPr>
          <p:spPr bwMode="auto">
            <a:xfrm>
              <a:off x="376158" y="1609641"/>
              <a:ext cx="10836"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17" y="16"/>
                  </a:lnTo>
                  <a:lnTo>
                    <a:pt x="0" y="16"/>
                  </a:lnTo>
                  <a:lnTo>
                    <a:pt x="17"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3" name="Freeform 7"/>
            <p:cNvSpPr>
              <a:spLocks/>
            </p:cNvSpPr>
            <p:nvPr/>
          </p:nvSpPr>
          <p:spPr bwMode="auto">
            <a:xfrm>
              <a:off x="636212" y="1679142"/>
              <a:ext cx="17608" cy="24058"/>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0" y="15"/>
                  </a:moveTo>
                  <a:lnTo>
                    <a:pt x="15" y="46"/>
                  </a:lnTo>
                  <a:lnTo>
                    <a:pt x="30" y="46"/>
                  </a:lnTo>
                  <a:lnTo>
                    <a:pt x="30" y="0"/>
                  </a:lnTo>
                  <a:lnTo>
                    <a:pt x="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4" name="Freeform 8"/>
            <p:cNvSpPr>
              <a:spLocks/>
            </p:cNvSpPr>
            <p:nvPr/>
          </p:nvSpPr>
          <p:spPr bwMode="auto">
            <a:xfrm>
              <a:off x="636212" y="1719239"/>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16" y="0"/>
                  </a:moveTo>
                  <a:lnTo>
                    <a:pt x="0" y="16"/>
                  </a:lnTo>
                  <a:lnTo>
                    <a:pt x="16" y="31"/>
                  </a:lnTo>
                  <a:lnTo>
                    <a:pt x="16"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5" name="Freeform 9"/>
            <p:cNvSpPr>
              <a:spLocks/>
            </p:cNvSpPr>
            <p:nvPr/>
          </p:nvSpPr>
          <p:spPr bwMode="auto">
            <a:xfrm>
              <a:off x="636212" y="1740623"/>
              <a:ext cx="10836"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0"/>
                  </a:lnTo>
                  <a:lnTo>
                    <a:pt x="16" y="31"/>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6" name="Freeform 10"/>
            <p:cNvSpPr>
              <a:spLocks/>
            </p:cNvSpPr>
            <p:nvPr/>
          </p:nvSpPr>
          <p:spPr bwMode="auto">
            <a:xfrm>
              <a:off x="1149547" y="2563939"/>
              <a:ext cx="128672" cy="143011"/>
            </a:xfrm>
            <a:custGeom>
              <a:avLst/>
              <a:gdLst>
                <a:gd name="T0" fmla="*/ 0 w 224"/>
                <a:gd name="T1" fmla="*/ 0 h 279"/>
                <a:gd name="T2" fmla="*/ 0 w 224"/>
                <a:gd name="T3" fmla="*/ 0 h 279"/>
                <a:gd name="T4" fmla="*/ 0 w 224"/>
                <a:gd name="T5" fmla="*/ 0 h 279"/>
                <a:gd name="T6" fmla="*/ 0 w 224"/>
                <a:gd name="T7" fmla="*/ 0 h 279"/>
                <a:gd name="T8" fmla="*/ 0 w 224"/>
                <a:gd name="T9" fmla="*/ 0 h 279"/>
                <a:gd name="T10" fmla="*/ 0 w 224"/>
                <a:gd name="T11" fmla="*/ 0 h 279"/>
                <a:gd name="T12" fmla="*/ 0 w 224"/>
                <a:gd name="T13" fmla="*/ 0 h 279"/>
                <a:gd name="T14" fmla="*/ 0 w 224"/>
                <a:gd name="T15" fmla="*/ 0 h 279"/>
                <a:gd name="T16" fmla="*/ 0 w 224"/>
                <a:gd name="T17" fmla="*/ 0 h 279"/>
                <a:gd name="T18" fmla="*/ 0 w 224"/>
                <a:gd name="T19" fmla="*/ 0 h 279"/>
                <a:gd name="T20" fmla="*/ 0 w 224"/>
                <a:gd name="T21" fmla="*/ 0 h 279"/>
                <a:gd name="T22" fmla="*/ 0 w 224"/>
                <a:gd name="T23" fmla="*/ 0 h 279"/>
                <a:gd name="T24" fmla="*/ 0 w 224"/>
                <a:gd name="T25" fmla="*/ 0 h 279"/>
                <a:gd name="T26" fmla="*/ 0 w 224"/>
                <a:gd name="T27" fmla="*/ 0 h 279"/>
                <a:gd name="T28" fmla="*/ 0 w 224"/>
                <a:gd name="T29" fmla="*/ 0 h 279"/>
                <a:gd name="T30" fmla="*/ 0 w 224"/>
                <a:gd name="T31" fmla="*/ 0 h 279"/>
                <a:gd name="T32" fmla="*/ 0 w 224"/>
                <a:gd name="T33" fmla="*/ 0 h 279"/>
                <a:gd name="T34" fmla="*/ 0 w 224"/>
                <a:gd name="T35" fmla="*/ 0 h 279"/>
                <a:gd name="T36" fmla="*/ 0 w 224"/>
                <a:gd name="T37" fmla="*/ 0 h 279"/>
                <a:gd name="T38" fmla="*/ 0 w 224"/>
                <a:gd name="T39" fmla="*/ 0 h 279"/>
                <a:gd name="T40" fmla="*/ 0 w 224"/>
                <a:gd name="T41" fmla="*/ 0 h 279"/>
                <a:gd name="T42" fmla="*/ 0 w 224"/>
                <a:gd name="T43" fmla="*/ 0 h 279"/>
                <a:gd name="T44" fmla="*/ 0 w 224"/>
                <a:gd name="T45" fmla="*/ 0 h 279"/>
                <a:gd name="T46" fmla="*/ 0 w 224"/>
                <a:gd name="T47" fmla="*/ 0 h 279"/>
                <a:gd name="T48" fmla="*/ 0 w 224"/>
                <a:gd name="T49" fmla="*/ 0 h 279"/>
                <a:gd name="T50" fmla="*/ 0 w 224"/>
                <a:gd name="T51" fmla="*/ 0 h 279"/>
                <a:gd name="T52" fmla="*/ 0 w 224"/>
                <a:gd name="T53" fmla="*/ 0 h 279"/>
                <a:gd name="T54" fmla="*/ 0 w 224"/>
                <a:gd name="T55" fmla="*/ 0 h 279"/>
                <a:gd name="T56" fmla="*/ 0 w 224"/>
                <a:gd name="T57" fmla="*/ 0 h 279"/>
                <a:gd name="T58" fmla="*/ 0 w 224"/>
                <a:gd name="T59" fmla="*/ 0 h 279"/>
                <a:gd name="T60" fmla="*/ 0 w 224"/>
                <a:gd name="T61" fmla="*/ 0 h 279"/>
                <a:gd name="T62" fmla="*/ 0 w 224"/>
                <a:gd name="T63" fmla="*/ 0 h 279"/>
                <a:gd name="T64" fmla="*/ 0 w 224"/>
                <a:gd name="T65" fmla="*/ 0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79"/>
                <a:gd name="T101" fmla="*/ 224 w 224"/>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79">
                  <a:moveTo>
                    <a:pt x="74" y="0"/>
                  </a:moveTo>
                  <a:lnTo>
                    <a:pt x="59" y="0"/>
                  </a:lnTo>
                  <a:lnTo>
                    <a:pt x="45" y="15"/>
                  </a:lnTo>
                  <a:lnTo>
                    <a:pt x="30" y="31"/>
                  </a:lnTo>
                  <a:lnTo>
                    <a:pt x="15" y="15"/>
                  </a:lnTo>
                  <a:lnTo>
                    <a:pt x="0" y="15"/>
                  </a:lnTo>
                  <a:lnTo>
                    <a:pt x="15" y="46"/>
                  </a:lnTo>
                  <a:lnTo>
                    <a:pt x="15" y="77"/>
                  </a:lnTo>
                  <a:lnTo>
                    <a:pt x="15" y="93"/>
                  </a:lnTo>
                  <a:lnTo>
                    <a:pt x="15" y="108"/>
                  </a:lnTo>
                  <a:lnTo>
                    <a:pt x="15" y="124"/>
                  </a:lnTo>
                  <a:lnTo>
                    <a:pt x="30" y="124"/>
                  </a:lnTo>
                  <a:lnTo>
                    <a:pt x="30" y="139"/>
                  </a:lnTo>
                  <a:lnTo>
                    <a:pt x="15" y="154"/>
                  </a:lnTo>
                  <a:lnTo>
                    <a:pt x="30" y="201"/>
                  </a:lnTo>
                  <a:lnTo>
                    <a:pt x="59" y="263"/>
                  </a:lnTo>
                  <a:lnTo>
                    <a:pt x="59" y="278"/>
                  </a:lnTo>
                  <a:lnTo>
                    <a:pt x="74" y="232"/>
                  </a:lnTo>
                  <a:lnTo>
                    <a:pt x="89" y="247"/>
                  </a:lnTo>
                  <a:lnTo>
                    <a:pt x="104" y="247"/>
                  </a:lnTo>
                  <a:lnTo>
                    <a:pt x="104" y="263"/>
                  </a:lnTo>
                  <a:lnTo>
                    <a:pt x="134" y="247"/>
                  </a:lnTo>
                  <a:lnTo>
                    <a:pt x="149" y="201"/>
                  </a:lnTo>
                  <a:lnTo>
                    <a:pt x="208" y="185"/>
                  </a:lnTo>
                  <a:lnTo>
                    <a:pt x="223" y="201"/>
                  </a:lnTo>
                  <a:lnTo>
                    <a:pt x="223" y="154"/>
                  </a:lnTo>
                  <a:lnTo>
                    <a:pt x="193" y="124"/>
                  </a:lnTo>
                  <a:lnTo>
                    <a:pt x="178" y="124"/>
                  </a:lnTo>
                  <a:lnTo>
                    <a:pt x="149" y="77"/>
                  </a:lnTo>
                  <a:lnTo>
                    <a:pt x="119" y="46"/>
                  </a:lnTo>
                  <a:lnTo>
                    <a:pt x="104" y="46"/>
                  </a:lnTo>
                  <a:lnTo>
                    <a:pt x="74" y="31"/>
                  </a:lnTo>
                  <a:lnTo>
                    <a:pt x="7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7" name="Freeform 11"/>
            <p:cNvSpPr>
              <a:spLocks/>
            </p:cNvSpPr>
            <p:nvPr/>
          </p:nvSpPr>
          <p:spPr bwMode="auto">
            <a:xfrm>
              <a:off x="1019520" y="2463697"/>
              <a:ext cx="146280" cy="187117"/>
            </a:xfrm>
            <a:custGeom>
              <a:avLst/>
              <a:gdLst>
                <a:gd name="T0" fmla="*/ 0 w 253"/>
                <a:gd name="T1" fmla="*/ 0 h 370"/>
                <a:gd name="T2" fmla="*/ 0 w 253"/>
                <a:gd name="T3" fmla="*/ 0 h 370"/>
                <a:gd name="T4" fmla="*/ 0 w 253"/>
                <a:gd name="T5" fmla="*/ 0 h 370"/>
                <a:gd name="T6" fmla="*/ 0 w 253"/>
                <a:gd name="T7" fmla="*/ 0 h 370"/>
                <a:gd name="T8" fmla="*/ 0 w 253"/>
                <a:gd name="T9" fmla="*/ 0 h 370"/>
                <a:gd name="T10" fmla="*/ 0 w 253"/>
                <a:gd name="T11" fmla="*/ 0 h 370"/>
                <a:gd name="T12" fmla="*/ 0 w 253"/>
                <a:gd name="T13" fmla="*/ 0 h 370"/>
                <a:gd name="T14" fmla="*/ 0 w 253"/>
                <a:gd name="T15" fmla="*/ 0 h 370"/>
                <a:gd name="T16" fmla="*/ 0 w 253"/>
                <a:gd name="T17" fmla="*/ 0 h 370"/>
                <a:gd name="T18" fmla="*/ 0 w 253"/>
                <a:gd name="T19" fmla="*/ 0 h 370"/>
                <a:gd name="T20" fmla="*/ 0 w 253"/>
                <a:gd name="T21" fmla="*/ 0 h 370"/>
                <a:gd name="T22" fmla="*/ 0 w 253"/>
                <a:gd name="T23" fmla="*/ 0 h 370"/>
                <a:gd name="T24" fmla="*/ 0 w 253"/>
                <a:gd name="T25" fmla="*/ 0 h 370"/>
                <a:gd name="T26" fmla="*/ 0 w 253"/>
                <a:gd name="T27" fmla="*/ 0 h 370"/>
                <a:gd name="T28" fmla="*/ 0 w 253"/>
                <a:gd name="T29" fmla="*/ 0 h 370"/>
                <a:gd name="T30" fmla="*/ 0 w 253"/>
                <a:gd name="T31" fmla="*/ 0 h 370"/>
                <a:gd name="T32" fmla="*/ 0 w 253"/>
                <a:gd name="T33" fmla="*/ 0 h 370"/>
                <a:gd name="T34" fmla="*/ 0 w 253"/>
                <a:gd name="T35" fmla="*/ 0 h 370"/>
                <a:gd name="T36" fmla="*/ 0 w 253"/>
                <a:gd name="T37" fmla="*/ 0 h 370"/>
                <a:gd name="T38" fmla="*/ 0 w 253"/>
                <a:gd name="T39" fmla="*/ 0 h 370"/>
                <a:gd name="T40" fmla="*/ 0 w 253"/>
                <a:gd name="T41" fmla="*/ 0 h 370"/>
                <a:gd name="T42" fmla="*/ 0 w 253"/>
                <a:gd name="T43" fmla="*/ 0 h 370"/>
                <a:gd name="T44" fmla="*/ 0 w 253"/>
                <a:gd name="T45" fmla="*/ 0 h 370"/>
                <a:gd name="T46" fmla="*/ 0 w 253"/>
                <a:gd name="T47" fmla="*/ 0 h 370"/>
                <a:gd name="T48" fmla="*/ 0 w 253"/>
                <a:gd name="T49" fmla="*/ 0 h 370"/>
                <a:gd name="T50" fmla="*/ 0 w 253"/>
                <a:gd name="T51" fmla="*/ 0 h 370"/>
                <a:gd name="T52" fmla="*/ 0 w 253"/>
                <a:gd name="T53" fmla="*/ 0 h 370"/>
                <a:gd name="T54" fmla="*/ 0 w 253"/>
                <a:gd name="T55" fmla="*/ 0 h 370"/>
                <a:gd name="T56" fmla="*/ 0 w 253"/>
                <a:gd name="T57" fmla="*/ 0 h 370"/>
                <a:gd name="T58" fmla="*/ 0 w 253"/>
                <a:gd name="T59" fmla="*/ 0 h 370"/>
                <a:gd name="T60" fmla="*/ 0 w 253"/>
                <a:gd name="T61" fmla="*/ 0 h 370"/>
                <a:gd name="T62" fmla="*/ 0 w 253"/>
                <a:gd name="T63" fmla="*/ 0 h 370"/>
                <a:gd name="T64" fmla="*/ 0 w 253"/>
                <a:gd name="T65" fmla="*/ 0 h 370"/>
                <a:gd name="T66" fmla="*/ 0 w 253"/>
                <a:gd name="T67" fmla="*/ 0 h 370"/>
                <a:gd name="T68" fmla="*/ 0 w 253"/>
                <a:gd name="T69" fmla="*/ 0 h 370"/>
                <a:gd name="T70" fmla="*/ 0 w 253"/>
                <a:gd name="T71" fmla="*/ 0 h 370"/>
                <a:gd name="T72" fmla="*/ 0 w 253"/>
                <a:gd name="T73" fmla="*/ 0 h 370"/>
                <a:gd name="T74" fmla="*/ 0 w 253"/>
                <a:gd name="T75" fmla="*/ 0 h 370"/>
                <a:gd name="T76" fmla="*/ 0 w 253"/>
                <a:gd name="T77" fmla="*/ 0 h 370"/>
                <a:gd name="T78" fmla="*/ 0 w 253"/>
                <a:gd name="T79" fmla="*/ 0 h 370"/>
                <a:gd name="T80" fmla="*/ 0 w 253"/>
                <a:gd name="T81" fmla="*/ 0 h 370"/>
                <a:gd name="T82" fmla="*/ 0 w 253"/>
                <a:gd name="T83" fmla="*/ 0 h 370"/>
                <a:gd name="T84" fmla="*/ 0 w 253"/>
                <a:gd name="T85" fmla="*/ 0 h 3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3"/>
                <a:gd name="T130" fmla="*/ 0 h 370"/>
                <a:gd name="T131" fmla="*/ 253 w 253"/>
                <a:gd name="T132" fmla="*/ 370 h 3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3" h="370">
                  <a:moveTo>
                    <a:pt x="119" y="0"/>
                  </a:moveTo>
                  <a:lnTo>
                    <a:pt x="133" y="15"/>
                  </a:lnTo>
                  <a:lnTo>
                    <a:pt x="119" y="31"/>
                  </a:lnTo>
                  <a:lnTo>
                    <a:pt x="59" y="77"/>
                  </a:lnTo>
                  <a:lnTo>
                    <a:pt x="44" y="92"/>
                  </a:lnTo>
                  <a:lnTo>
                    <a:pt x="30" y="77"/>
                  </a:lnTo>
                  <a:lnTo>
                    <a:pt x="15" y="92"/>
                  </a:lnTo>
                  <a:lnTo>
                    <a:pt x="15" y="62"/>
                  </a:lnTo>
                  <a:lnTo>
                    <a:pt x="0" y="77"/>
                  </a:lnTo>
                  <a:lnTo>
                    <a:pt x="15" y="123"/>
                  </a:lnTo>
                  <a:lnTo>
                    <a:pt x="30" y="138"/>
                  </a:lnTo>
                  <a:lnTo>
                    <a:pt x="59" y="200"/>
                  </a:lnTo>
                  <a:lnTo>
                    <a:pt x="104" y="277"/>
                  </a:lnTo>
                  <a:lnTo>
                    <a:pt x="148" y="338"/>
                  </a:lnTo>
                  <a:lnTo>
                    <a:pt x="178" y="338"/>
                  </a:lnTo>
                  <a:lnTo>
                    <a:pt x="193" y="354"/>
                  </a:lnTo>
                  <a:lnTo>
                    <a:pt x="193" y="369"/>
                  </a:lnTo>
                  <a:lnTo>
                    <a:pt x="208" y="369"/>
                  </a:lnTo>
                  <a:lnTo>
                    <a:pt x="222" y="354"/>
                  </a:lnTo>
                  <a:lnTo>
                    <a:pt x="237" y="354"/>
                  </a:lnTo>
                  <a:lnTo>
                    <a:pt x="237" y="338"/>
                  </a:lnTo>
                  <a:lnTo>
                    <a:pt x="252" y="338"/>
                  </a:lnTo>
                  <a:lnTo>
                    <a:pt x="237" y="338"/>
                  </a:lnTo>
                  <a:lnTo>
                    <a:pt x="237" y="323"/>
                  </a:lnTo>
                  <a:lnTo>
                    <a:pt x="237" y="308"/>
                  </a:lnTo>
                  <a:lnTo>
                    <a:pt x="237" y="292"/>
                  </a:lnTo>
                  <a:lnTo>
                    <a:pt x="237" y="277"/>
                  </a:lnTo>
                  <a:lnTo>
                    <a:pt x="237" y="246"/>
                  </a:lnTo>
                  <a:lnTo>
                    <a:pt x="222" y="215"/>
                  </a:lnTo>
                  <a:lnTo>
                    <a:pt x="193" y="215"/>
                  </a:lnTo>
                  <a:lnTo>
                    <a:pt x="193" y="200"/>
                  </a:lnTo>
                  <a:lnTo>
                    <a:pt x="178" y="200"/>
                  </a:lnTo>
                  <a:lnTo>
                    <a:pt x="148" y="169"/>
                  </a:lnTo>
                  <a:lnTo>
                    <a:pt x="148" y="138"/>
                  </a:lnTo>
                  <a:lnTo>
                    <a:pt x="163" y="108"/>
                  </a:lnTo>
                  <a:lnTo>
                    <a:pt x="193" y="77"/>
                  </a:lnTo>
                  <a:lnTo>
                    <a:pt x="222" y="77"/>
                  </a:lnTo>
                  <a:lnTo>
                    <a:pt x="208" y="46"/>
                  </a:lnTo>
                  <a:lnTo>
                    <a:pt x="178" y="31"/>
                  </a:lnTo>
                  <a:lnTo>
                    <a:pt x="163" y="31"/>
                  </a:lnTo>
                  <a:lnTo>
                    <a:pt x="148" y="31"/>
                  </a:lnTo>
                  <a:lnTo>
                    <a:pt x="133" y="0"/>
                  </a:lnTo>
                  <a:lnTo>
                    <a:pt x="119"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8" name="Freeform 12"/>
            <p:cNvSpPr>
              <a:spLocks/>
            </p:cNvSpPr>
            <p:nvPr/>
          </p:nvSpPr>
          <p:spPr bwMode="auto">
            <a:xfrm>
              <a:off x="1026292" y="2448995"/>
              <a:ext cx="70431" cy="61481"/>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w 120"/>
                <a:gd name="T29" fmla="*/ 0 h 124"/>
                <a:gd name="T30" fmla="*/ 0 w 120"/>
                <a:gd name="T31" fmla="*/ 0 h 124"/>
                <a:gd name="T32" fmla="*/ 0 w 120"/>
                <a:gd name="T33" fmla="*/ 0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24"/>
                <a:gd name="T53" fmla="*/ 120 w 120"/>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24">
                  <a:moveTo>
                    <a:pt x="0" y="15"/>
                  </a:moveTo>
                  <a:lnTo>
                    <a:pt x="0" y="46"/>
                  </a:lnTo>
                  <a:lnTo>
                    <a:pt x="0" y="77"/>
                  </a:lnTo>
                  <a:lnTo>
                    <a:pt x="15" y="77"/>
                  </a:lnTo>
                  <a:lnTo>
                    <a:pt x="15" y="92"/>
                  </a:lnTo>
                  <a:lnTo>
                    <a:pt x="0" y="92"/>
                  </a:lnTo>
                  <a:lnTo>
                    <a:pt x="0" y="123"/>
                  </a:lnTo>
                  <a:lnTo>
                    <a:pt x="15" y="108"/>
                  </a:lnTo>
                  <a:lnTo>
                    <a:pt x="30" y="123"/>
                  </a:lnTo>
                  <a:lnTo>
                    <a:pt x="45" y="108"/>
                  </a:lnTo>
                  <a:lnTo>
                    <a:pt x="104" y="62"/>
                  </a:lnTo>
                  <a:lnTo>
                    <a:pt x="119" y="46"/>
                  </a:lnTo>
                  <a:lnTo>
                    <a:pt x="104" y="31"/>
                  </a:lnTo>
                  <a:lnTo>
                    <a:pt x="89" y="15"/>
                  </a:lnTo>
                  <a:lnTo>
                    <a:pt x="30" y="0"/>
                  </a:lnTo>
                  <a:lnTo>
                    <a:pt x="15" y="0"/>
                  </a:lnTo>
                  <a:lnTo>
                    <a:pt x="0"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9" name="Freeform 13"/>
            <p:cNvSpPr>
              <a:spLocks/>
            </p:cNvSpPr>
            <p:nvPr/>
          </p:nvSpPr>
          <p:spPr bwMode="auto">
            <a:xfrm>
              <a:off x="653819" y="1858240"/>
              <a:ext cx="572931" cy="327455"/>
            </a:xfrm>
            <a:custGeom>
              <a:avLst/>
              <a:gdLst>
                <a:gd name="T0" fmla="*/ 0 w 985"/>
                <a:gd name="T1" fmla="*/ 0 h 647"/>
                <a:gd name="T2" fmla="*/ 0 w 985"/>
                <a:gd name="T3" fmla="*/ 0 h 647"/>
                <a:gd name="T4" fmla="*/ 0 w 985"/>
                <a:gd name="T5" fmla="*/ 0 h 647"/>
                <a:gd name="T6" fmla="*/ 0 w 985"/>
                <a:gd name="T7" fmla="*/ 0 h 647"/>
                <a:gd name="T8" fmla="*/ 0 w 985"/>
                <a:gd name="T9" fmla="*/ 0 h 647"/>
                <a:gd name="T10" fmla="*/ 0 w 985"/>
                <a:gd name="T11" fmla="*/ 0 h 647"/>
                <a:gd name="T12" fmla="*/ 0 w 985"/>
                <a:gd name="T13" fmla="*/ 0 h 647"/>
                <a:gd name="T14" fmla="*/ 0 w 985"/>
                <a:gd name="T15" fmla="*/ 0 h 647"/>
                <a:gd name="T16" fmla="*/ 0 w 985"/>
                <a:gd name="T17" fmla="*/ 0 h 647"/>
                <a:gd name="T18" fmla="*/ 0 w 985"/>
                <a:gd name="T19" fmla="*/ 0 h 647"/>
                <a:gd name="T20" fmla="*/ 0 w 985"/>
                <a:gd name="T21" fmla="*/ 0 h 647"/>
                <a:gd name="T22" fmla="*/ 0 w 985"/>
                <a:gd name="T23" fmla="*/ 0 h 647"/>
                <a:gd name="T24" fmla="*/ 0 w 985"/>
                <a:gd name="T25" fmla="*/ 0 h 647"/>
                <a:gd name="T26" fmla="*/ 0 w 985"/>
                <a:gd name="T27" fmla="*/ 0 h 647"/>
                <a:gd name="T28" fmla="*/ 0 w 985"/>
                <a:gd name="T29" fmla="*/ 0 h 647"/>
                <a:gd name="T30" fmla="*/ 0 w 985"/>
                <a:gd name="T31" fmla="*/ 0 h 647"/>
                <a:gd name="T32" fmla="*/ 0 w 985"/>
                <a:gd name="T33" fmla="*/ 0 h 647"/>
                <a:gd name="T34" fmla="*/ 0 w 985"/>
                <a:gd name="T35" fmla="*/ 0 h 647"/>
                <a:gd name="T36" fmla="*/ 0 w 985"/>
                <a:gd name="T37" fmla="*/ 0 h 647"/>
                <a:gd name="T38" fmla="*/ 0 w 985"/>
                <a:gd name="T39" fmla="*/ 0 h 647"/>
                <a:gd name="T40" fmla="*/ 0 w 985"/>
                <a:gd name="T41" fmla="*/ 0 h 647"/>
                <a:gd name="T42" fmla="*/ 0 w 985"/>
                <a:gd name="T43" fmla="*/ 0 h 647"/>
                <a:gd name="T44" fmla="*/ 0 w 985"/>
                <a:gd name="T45" fmla="*/ 0 h 647"/>
                <a:gd name="T46" fmla="*/ 0 w 985"/>
                <a:gd name="T47" fmla="*/ 0 h 647"/>
                <a:gd name="T48" fmla="*/ 0 w 985"/>
                <a:gd name="T49" fmla="*/ 0 h 647"/>
                <a:gd name="T50" fmla="*/ 0 w 985"/>
                <a:gd name="T51" fmla="*/ 0 h 647"/>
                <a:gd name="T52" fmla="*/ 0 w 985"/>
                <a:gd name="T53" fmla="*/ 0 h 647"/>
                <a:gd name="T54" fmla="*/ 0 w 985"/>
                <a:gd name="T55" fmla="*/ 0 h 647"/>
                <a:gd name="T56" fmla="*/ 0 w 985"/>
                <a:gd name="T57" fmla="*/ 0 h 647"/>
                <a:gd name="T58" fmla="*/ 0 w 985"/>
                <a:gd name="T59" fmla="*/ 0 h 647"/>
                <a:gd name="T60" fmla="*/ 0 w 985"/>
                <a:gd name="T61" fmla="*/ 0 h 647"/>
                <a:gd name="T62" fmla="*/ 0 w 985"/>
                <a:gd name="T63" fmla="*/ 0 h 647"/>
                <a:gd name="T64" fmla="*/ 0 w 985"/>
                <a:gd name="T65" fmla="*/ 0 h 647"/>
                <a:gd name="T66" fmla="*/ 0 w 985"/>
                <a:gd name="T67" fmla="*/ 0 h 647"/>
                <a:gd name="T68" fmla="*/ 0 w 985"/>
                <a:gd name="T69" fmla="*/ 0 h 647"/>
                <a:gd name="T70" fmla="*/ 0 w 985"/>
                <a:gd name="T71" fmla="*/ 0 h 647"/>
                <a:gd name="T72" fmla="*/ 0 w 985"/>
                <a:gd name="T73" fmla="*/ 0 h 647"/>
                <a:gd name="T74" fmla="*/ 0 w 985"/>
                <a:gd name="T75" fmla="*/ 0 h 647"/>
                <a:gd name="T76" fmla="*/ 0 w 985"/>
                <a:gd name="T77" fmla="*/ 0 h 647"/>
                <a:gd name="T78" fmla="*/ 0 w 985"/>
                <a:gd name="T79" fmla="*/ 0 h 647"/>
                <a:gd name="T80" fmla="*/ 0 w 985"/>
                <a:gd name="T81" fmla="*/ 0 h 647"/>
                <a:gd name="T82" fmla="*/ 0 w 985"/>
                <a:gd name="T83" fmla="*/ 0 h 647"/>
                <a:gd name="T84" fmla="*/ 0 w 985"/>
                <a:gd name="T85" fmla="*/ 0 h 647"/>
                <a:gd name="T86" fmla="*/ 0 w 985"/>
                <a:gd name="T87" fmla="*/ 0 h 647"/>
                <a:gd name="T88" fmla="*/ 0 w 985"/>
                <a:gd name="T89" fmla="*/ 0 h 647"/>
                <a:gd name="T90" fmla="*/ 0 w 985"/>
                <a:gd name="T91" fmla="*/ 0 h 647"/>
                <a:gd name="T92" fmla="*/ 0 w 985"/>
                <a:gd name="T93" fmla="*/ 0 h 647"/>
                <a:gd name="T94" fmla="*/ 0 w 985"/>
                <a:gd name="T95" fmla="*/ 0 h 647"/>
                <a:gd name="T96" fmla="*/ 0 w 985"/>
                <a:gd name="T97" fmla="*/ 0 h 647"/>
                <a:gd name="T98" fmla="*/ 0 w 985"/>
                <a:gd name="T99" fmla="*/ 0 h 647"/>
                <a:gd name="T100" fmla="*/ 0 w 985"/>
                <a:gd name="T101" fmla="*/ 0 h 647"/>
                <a:gd name="T102" fmla="*/ 0 w 985"/>
                <a:gd name="T103" fmla="*/ 0 h 647"/>
                <a:gd name="T104" fmla="*/ 0 w 985"/>
                <a:gd name="T105" fmla="*/ 0 h 647"/>
                <a:gd name="T106" fmla="*/ 0 w 985"/>
                <a:gd name="T107" fmla="*/ 0 h 647"/>
                <a:gd name="T108" fmla="*/ 0 w 985"/>
                <a:gd name="T109" fmla="*/ 0 h 647"/>
                <a:gd name="T110" fmla="*/ 0 w 985"/>
                <a:gd name="T111" fmla="*/ 0 h 647"/>
                <a:gd name="T112" fmla="*/ 0 w 985"/>
                <a:gd name="T113" fmla="*/ 0 h 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5"/>
                <a:gd name="T172" fmla="*/ 0 h 647"/>
                <a:gd name="T173" fmla="*/ 985 w 985"/>
                <a:gd name="T174" fmla="*/ 647 h 6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5" h="647">
                  <a:moveTo>
                    <a:pt x="60" y="431"/>
                  </a:moveTo>
                  <a:lnTo>
                    <a:pt x="104" y="446"/>
                  </a:lnTo>
                  <a:lnTo>
                    <a:pt x="179" y="461"/>
                  </a:lnTo>
                  <a:lnTo>
                    <a:pt x="224" y="477"/>
                  </a:lnTo>
                  <a:lnTo>
                    <a:pt x="224" y="461"/>
                  </a:lnTo>
                  <a:lnTo>
                    <a:pt x="253" y="461"/>
                  </a:lnTo>
                  <a:lnTo>
                    <a:pt x="283" y="538"/>
                  </a:lnTo>
                  <a:lnTo>
                    <a:pt x="298" y="523"/>
                  </a:lnTo>
                  <a:lnTo>
                    <a:pt x="328" y="523"/>
                  </a:lnTo>
                  <a:lnTo>
                    <a:pt x="343" y="554"/>
                  </a:lnTo>
                  <a:lnTo>
                    <a:pt x="358" y="584"/>
                  </a:lnTo>
                  <a:lnTo>
                    <a:pt x="358" y="615"/>
                  </a:lnTo>
                  <a:lnTo>
                    <a:pt x="388" y="615"/>
                  </a:lnTo>
                  <a:lnTo>
                    <a:pt x="388" y="584"/>
                  </a:lnTo>
                  <a:lnTo>
                    <a:pt x="432" y="569"/>
                  </a:lnTo>
                  <a:lnTo>
                    <a:pt x="432" y="554"/>
                  </a:lnTo>
                  <a:lnTo>
                    <a:pt x="462" y="538"/>
                  </a:lnTo>
                  <a:lnTo>
                    <a:pt x="492" y="554"/>
                  </a:lnTo>
                  <a:lnTo>
                    <a:pt x="507" y="569"/>
                  </a:lnTo>
                  <a:lnTo>
                    <a:pt x="537" y="554"/>
                  </a:lnTo>
                  <a:lnTo>
                    <a:pt x="537" y="569"/>
                  </a:lnTo>
                  <a:lnTo>
                    <a:pt x="537" y="538"/>
                  </a:lnTo>
                  <a:lnTo>
                    <a:pt x="552" y="538"/>
                  </a:lnTo>
                  <a:lnTo>
                    <a:pt x="567" y="538"/>
                  </a:lnTo>
                  <a:lnTo>
                    <a:pt x="611" y="538"/>
                  </a:lnTo>
                  <a:lnTo>
                    <a:pt x="611" y="554"/>
                  </a:lnTo>
                  <a:lnTo>
                    <a:pt x="626" y="538"/>
                  </a:lnTo>
                  <a:lnTo>
                    <a:pt x="656" y="569"/>
                  </a:lnTo>
                  <a:lnTo>
                    <a:pt x="641" y="600"/>
                  </a:lnTo>
                  <a:lnTo>
                    <a:pt x="671" y="646"/>
                  </a:lnTo>
                  <a:lnTo>
                    <a:pt x="686" y="646"/>
                  </a:lnTo>
                  <a:lnTo>
                    <a:pt x="686" y="631"/>
                  </a:lnTo>
                  <a:lnTo>
                    <a:pt x="686" y="600"/>
                  </a:lnTo>
                  <a:lnTo>
                    <a:pt x="671" y="569"/>
                  </a:lnTo>
                  <a:lnTo>
                    <a:pt x="686" y="523"/>
                  </a:lnTo>
                  <a:lnTo>
                    <a:pt x="701" y="508"/>
                  </a:lnTo>
                  <a:lnTo>
                    <a:pt x="716" y="492"/>
                  </a:lnTo>
                  <a:lnTo>
                    <a:pt x="745" y="477"/>
                  </a:lnTo>
                  <a:lnTo>
                    <a:pt x="760" y="461"/>
                  </a:lnTo>
                  <a:lnTo>
                    <a:pt x="775" y="446"/>
                  </a:lnTo>
                  <a:lnTo>
                    <a:pt x="790" y="446"/>
                  </a:lnTo>
                  <a:lnTo>
                    <a:pt x="790" y="415"/>
                  </a:lnTo>
                  <a:lnTo>
                    <a:pt x="790" y="400"/>
                  </a:lnTo>
                  <a:lnTo>
                    <a:pt x="790" y="385"/>
                  </a:lnTo>
                  <a:lnTo>
                    <a:pt x="790" y="354"/>
                  </a:lnTo>
                  <a:lnTo>
                    <a:pt x="790" y="400"/>
                  </a:lnTo>
                  <a:lnTo>
                    <a:pt x="820" y="369"/>
                  </a:lnTo>
                  <a:lnTo>
                    <a:pt x="820" y="354"/>
                  </a:lnTo>
                  <a:lnTo>
                    <a:pt x="820" y="369"/>
                  </a:lnTo>
                  <a:lnTo>
                    <a:pt x="835" y="338"/>
                  </a:lnTo>
                  <a:lnTo>
                    <a:pt x="835" y="323"/>
                  </a:lnTo>
                  <a:lnTo>
                    <a:pt x="850" y="308"/>
                  </a:lnTo>
                  <a:lnTo>
                    <a:pt x="865" y="308"/>
                  </a:lnTo>
                  <a:lnTo>
                    <a:pt x="895" y="292"/>
                  </a:lnTo>
                  <a:lnTo>
                    <a:pt x="909" y="308"/>
                  </a:lnTo>
                  <a:lnTo>
                    <a:pt x="909" y="292"/>
                  </a:lnTo>
                  <a:lnTo>
                    <a:pt x="909" y="261"/>
                  </a:lnTo>
                  <a:lnTo>
                    <a:pt x="939" y="246"/>
                  </a:lnTo>
                  <a:lnTo>
                    <a:pt x="984" y="231"/>
                  </a:lnTo>
                  <a:lnTo>
                    <a:pt x="969" y="200"/>
                  </a:lnTo>
                  <a:lnTo>
                    <a:pt x="969" y="185"/>
                  </a:lnTo>
                  <a:lnTo>
                    <a:pt x="954" y="169"/>
                  </a:lnTo>
                  <a:lnTo>
                    <a:pt x="954" y="185"/>
                  </a:lnTo>
                  <a:lnTo>
                    <a:pt x="939" y="200"/>
                  </a:lnTo>
                  <a:lnTo>
                    <a:pt x="909" y="231"/>
                  </a:lnTo>
                  <a:lnTo>
                    <a:pt x="895" y="215"/>
                  </a:lnTo>
                  <a:lnTo>
                    <a:pt x="880" y="231"/>
                  </a:lnTo>
                  <a:lnTo>
                    <a:pt x="865" y="215"/>
                  </a:lnTo>
                  <a:lnTo>
                    <a:pt x="835" y="231"/>
                  </a:lnTo>
                  <a:lnTo>
                    <a:pt x="805" y="261"/>
                  </a:lnTo>
                  <a:lnTo>
                    <a:pt x="805" y="246"/>
                  </a:lnTo>
                  <a:lnTo>
                    <a:pt x="775" y="246"/>
                  </a:lnTo>
                  <a:lnTo>
                    <a:pt x="775" y="261"/>
                  </a:lnTo>
                  <a:lnTo>
                    <a:pt x="760" y="277"/>
                  </a:lnTo>
                  <a:lnTo>
                    <a:pt x="731" y="292"/>
                  </a:lnTo>
                  <a:lnTo>
                    <a:pt x="701" y="292"/>
                  </a:lnTo>
                  <a:lnTo>
                    <a:pt x="701" y="277"/>
                  </a:lnTo>
                  <a:lnTo>
                    <a:pt x="716" y="246"/>
                  </a:lnTo>
                  <a:lnTo>
                    <a:pt x="716" y="231"/>
                  </a:lnTo>
                  <a:lnTo>
                    <a:pt x="701" y="231"/>
                  </a:lnTo>
                  <a:lnTo>
                    <a:pt x="716" y="200"/>
                  </a:lnTo>
                  <a:lnTo>
                    <a:pt x="716" y="185"/>
                  </a:lnTo>
                  <a:lnTo>
                    <a:pt x="701" y="185"/>
                  </a:lnTo>
                  <a:lnTo>
                    <a:pt x="671" y="200"/>
                  </a:lnTo>
                  <a:lnTo>
                    <a:pt x="656" y="215"/>
                  </a:lnTo>
                  <a:lnTo>
                    <a:pt x="656" y="231"/>
                  </a:lnTo>
                  <a:lnTo>
                    <a:pt x="626" y="277"/>
                  </a:lnTo>
                  <a:lnTo>
                    <a:pt x="626" y="261"/>
                  </a:lnTo>
                  <a:lnTo>
                    <a:pt x="626" y="231"/>
                  </a:lnTo>
                  <a:lnTo>
                    <a:pt x="656" y="200"/>
                  </a:lnTo>
                  <a:lnTo>
                    <a:pt x="641" y="200"/>
                  </a:lnTo>
                  <a:lnTo>
                    <a:pt x="671" y="169"/>
                  </a:lnTo>
                  <a:lnTo>
                    <a:pt x="716" y="169"/>
                  </a:lnTo>
                  <a:lnTo>
                    <a:pt x="716" y="154"/>
                  </a:lnTo>
                  <a:lnTo>
                    <a:pt x="656" y="138"/>
                  </a:lnTo>
                  <a:lnTo>
                    <a:pt x="626" y="138"/>
                  </a:lnTo>
                  <a:lnTo>
                    <a:pt x="581" y="138"/>
                  </a:lnTo>
                  <a:lnTo>
                    <a:pt x="626" y="108"/>
                  </a:lnTo>
                  <a:lnTo>
                    <a:pt x="537" y="77"/>
                  </a:lnTo>
                  <a:lnTo>
                    <a:pt x="507" y="77"/>
                  </a:lnTo>
                  <a:lnTo>
                    <a:pt x="373" y="46"/>
                  </a:lnTo>
                  <a:lnTo>
                    <a:pt x="224" y="31"/>
                  </a:lnTo>
                  <a:lnTo>
                    <a:pt x="119" y="0"/>
                  </a:lnTo>
                  <a:lnTo>
                    <a:pt x="104" y="31"/>
                  </a:lnTo>
                  <a:lnTo>
                    <a:pt x="104" y="46"/>
                  </a:lnTo>
                  <a:lnTo>
                    <a:pt x="104" y="31"/>
                  </a:lnTo>
                  <a:lnTo>
                    <a:pt x="75" y="15"/>
                  </a:lnTo>
                  <a:lnTo>
                    <a:pt x="60" y="77"/>
                  </a:lnTo>
                  <a:lnTo>
                    <a:pt x="30" y="154"/>
                  </a:lnTo>
                  <a:lnTo>
                    <a:pt x="15" y="215"/>
                  </a:lnTo>
                  <a:lnTo>
                    <a:pt x="0" y="231"/>
                  </a:lnTo>
                  <a:lnTo>
                    <a:pt x="15" y="338"/>
                  </a:lnTo>
                  <a:lnTo>
                    <a:pt x="30" y="385"/>
                  </a:lnTo>
                  <a:lnTo>
                    <a:pt x="60" y="400"/>
                  </a:lnTo>
                  <a:lnTo>
                    <a:pt x="60" y="4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0" name="Freeform 14"/>
            <p:cNvSpPr>
              <a:spLocks/>
            </p:cNvSpPr>
            <p:nvPr/>
          </p:nvSpPr>
          <p:spPr bwMode="auto">
            <a:xfrm>
              <a:off x="410019" y="1446582"/>
              <a:ext cx="365700" cy="303397"/>
            </a:xfrm>
            <a:custGeom>
              <a:avLst/>
              <a:gdLst>
                <a:gd name="T0" fmla="*/ 0 w 627"/>
                <a:gd name="T1" fmla="*/ 0 h 600"/>
                <a:gd name="T2" fmla="*/ 0 w 627"/>
                <a:gd name="T3" fmla="*/ 0 h 600"/>
                <a:gd name="T4" fmla="*/ 0 w 627"/>
                <a:gd name="T5" fmla="*/ 0 h 600"/>
                <a:gd name="T6" fmla="*/ 0 w 627"/>
                <a:gd name="T7" fmla="*/ 0 h 600"/>
                <a:gd name="T8" fmla="*/ 0 w 627"/>
                <a:gd name="T9" fmla="*/ 0 h 600"/>
                <a:gd name="T10" fmla="*/ 0 w 627"/>
                <a:gd name="T11" fmla="*/ 0 h 600"/>
                <a:gd name="T12" fmla="*/ 0 w 627"/>
                <a:gd name="T13" fmla="*/ 0 h 600"/>
                <a:gd name="T14" fmla="*/ 0 w 627"/>
                <a:gd name="T15" fmla="*/ 0 h 600"/>
                <a:gd name="T16" fmla="*/ 0 w 627"/>
                <a:gd name="T17" fmla="*/ 0 h 600"/>
                <a:gd name="T18" fmla="*/ 0 w 627"/>
                <a:gd name="T19" fmla="*/ 0 h 600"/>
                <a:gd name="T20" fmla="*/ 0 w 627"/>
                <a:gd name="T21" fmla="*/ 0 h 600"/>
                <a:gd name="T22" fmla="*/ 0 w 627"/>
                <a:gd name="T23" fmla="*/ 0 h 600"/>
                <a:gd name="T24" fmla="*/ 0 w 627"/>
                <a:gd name="T25" fmla="*/ 0 h 600"/>
                <a:gd name="T26" fmla="*/ 0 w 627"/>
                <a:gd name="T27" fmla="*/ 0 h 600"/>
                <a:gd name="T28" fmla="*/ 0 w 627"/>
                <a:gd name="T29" fmla="*/ 0 h 600"/>
                <a:gd name="T30" fmla="*/ 0 w 627"/>
                <a:gd name="T31" fmla="*/ 0 h 600"/>
                <a:gd name="T32" fmla="*/ 0 w 627"/>
                <a:gd name="T33" fmla="*/ 0 h 600"/>
                <a:gd name="T34" fmla="*/ 0 w 627"/>
                <a:gd name="T35" fmla="*/ 0 h 600"/>
                <a:gd name="T36" fmla="*/ 0 w 627"/>
                <a:gd name="T37" fmla="*/ 0 h 600"/>
                <a:gd name="T38" fmla="*/ 0 w 627"/>
                <a:gd name="T39" fmla="*/ 0 h 600"/>
                <a:gd name="T40" fmla="*/ 0 w 627"/>
                <a:gd name="T41" fmla="*/ 0 h 600"/>
                <a:gd name="T42" fmla="*/ 0 w 627"/>
                <a:gd name="T43" fmla="*/ 0 h 600"/>
                <a:gd name="T44" fmla="*/ 0 w 627"/>
                <a:gd name="T45" fmla="*/ 0 h 600"/>
                <a:gd name="T46" fmla="*/ 0 w 627"/>
                <a:gd name="T47" fmla="*/ 0 h 600"/>
                <a:gd name="T48" fmla="*/ 0 w 627"/>
                <a:gd name="T49" fmla="*/ 0 h 600"/>
                <a:gd name="T50" fmla="*/ 0 w 627"/>
                <a:gd name="T51" fmla="*/ 0 h 600"/>
                <a:gd name="T52" fmla="*/ 0 w 627"/>
                <a:gd name="T53" fmla="*/ 0 h 600"/>
                <a:gd name="T54" fmla="*/ 0 w 627"/>
                <a:gd name="T55" fmla="*/ 0 h 600"/>
                <a:gd name="T56" fmla="*/ 0 w 627"/>
                <a:gd name="T57" fmla="*/ 0 h 600"/>
                <a:gd name="T58" fmla="*/ 0 w 627"/>
                <a:gd name="T59" fmla="*/ 0 h 600"/>
                <a:gd name="T60" fmla="*/ 0 w 627"/>
                <a:gd name="T61" fmla="*/ 0 h 600"/>
                <a:gd name="T62" fmla="*/ 0 w 627"/>
                <a:gd name="T63" fmla="*/ 0 h 600"/>
                <a:gd name="T64" fmla="*/ 0 w 627"/>
                <a:gd name="T65" fmla="*/ 0 h 600"/>
                <a:gd name="T66" fmla="*/ 0 w 627"/>
                <a:gd name="T67" fmla="*/ 0 h 600"/>
                <a:gd name="T68" fmla="*/ 0 w 627"/>
                <a:gd name="T69" fmla="*/ 0 h 600"/>
                <a:gd name="T70" fmla="*/ 0 w 627"/>
                <a:gd name="T71" fmla="*/ 0 h 600"/>
                <a:gd name="T72" fmla="*/ 0 w 627"/>
                <a:gd name="T73" fmla="*/ 0 h 600"/>
                <a:gd name="T74" fmla="*/ 0 w 627"/>
                <a:gd name="T75" fmla="*/ 0 h 600"/>
                <a:gd name="T76" fmla="*/ 0 w 627"/>
                <a:gd name="T77" fmla="*/ 0 h 600"/>
                <a:gd name="T78" fmla="*/ 0 w 627"/>
                <a:gd name="T79" fmla="*/ 0 h 600"/>
                <a:gd name="T80" fmla="*/ 0 w 627"/>
                <a:gd name="T81" fmla="*/ 0 h 600"/>
                <a:gd name="T82" fmla="*/ 0 w 627"/>
                <a:gd name="T83" fmla="*/ 0 h 600"/>
                <a:gd name="T84" fmla="*/ 0 w 627"/>
                <a:gd name="T85" fmla="*/ 0 h 600"/>
                <a:gd name="T86" fmla="*/ 0 w 627"/>
                <a:gd name="T87" fmla="*/ 0 h 600"/>
                <a:gd name="T88" fmla="*/ 0 w 627"/>
                <a:gd name="T89" fmla="*/ 0 h 600"/>
                <a:gd name="T90" fmla="*/ 0 w 627"/>
                <a:gd name="T91" fmla="*/ 0 h 600"/>
                <a:gd name="T92" fmla="*/ 0 w 627"/>
                <a:gd name="T93" fmla="*/ 0 h 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7"/>
                <a:gd name="T142" fmla="*/ 0 h 600"/>
                <a:gd name="T143" fmla="*/ 627 w 627"/>
                <a:gd name="T144" fmla="*/ 600 h 6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7" h="600">
                  <a:moveTo>
                    <a:pt x="507" y="599"/>
                  </a:moveTo>
                  <a:lnTo>
                    <a:pt x="507" y="584"/>
                  </a:lnTo>
                  <a:lnTo>
                    <a:pt x="492" y="553"/>
                  </a:lnTo>
                  <a:lnTo>
                    <a:pt x="492" y="491"/>
                  </a:lnTo>
                  <a:lnTo>
                    <a:pt x="477" y="461"/>
                  </a:lnTo>
                  <a:lnTo>
                    <a:pt x="447" y="461"/>
                  </a:lnTo>
                  <a:lnTo>
                    <a:pt x="432" y="415"/>
                  </a:lnTo>
                  <a:lnTo>
                    <a:pt x="417" y="415"/>
                  </a:lnTo>
                  <a:lnTo>
                    <a:pt x="417" y="399"/>
                  </a:lnTo>
                  <a:lnTo>
                    <a:pt x="626" y="92"/>
                  </a:lnTo>
                  <a:lnTo>
                    <a:pt x="581" y="61"/>
                  </a:lnTo>
                  <a:lnTo>
                    <a:pt x="537" y="31"/>
                  </a:lnTo>
                  <a:lnTo>
                    <a:pt x="507" y="46"/>
                  </a:lnTo>
                  <a:lnTo>
                    <a:pt x="477" y="46"/>
                  </a:lnTo>
                  <a:lnTo>
                    <a:pt x="447" y="46"/>
                  </a:lnTo>
                  <a:lnTo>
                    <a:pt x="402" y="0"/>
                  </a:lnTo>
                  <a:lnTo>
                    <a:pt x="388" y="0"/>
                  </a:lnTo>
                  <a:lnTo>
                    <a:pt x="388" y="92"/>
                  </a:lnTo>
                  <a:lnTo>
                    <a:pt x="358" y="108"/>
                  </a:lnTo>
                  <a:lnTo>
                    <a:pt x="343" y="108"/>
                  </a:lnTo>
                  <a:lnTo>
                    <a:pt x="313" y="61"/>
                  </a:lnTo>
                  <a:lnTo>
                    <a:pt x="253" y="77"/>
                  </a:lnTo>
                  <a:lnTo>
                    <a:pt x="283" y="108"/>
                  </a:lnTo>
                  <a:lnTo>
                    <a:pt x="313" y="138"/>
                  </a:lnTo>
                  <a:lnTo>
                    <a:pt x="268" y="169"/>
                  </a:lnTo>
                  <a:lnTo>
                    <a:pt x="209" y="138"/>
                  </a:lnTo>
                  <a:lnTo>
                    <a:pt x="134" y="154"/>
                  </a:lnTo>
                  <a:lnTo>
                    <a:pt x="134" y="215"/>
                  </a:lnTo>
                  <a:lnTo>
                    <a:pt x="164" y="246"/>
                  </a:lnTo>
                  <a:lnTo>
                    <a:pt x="119" y="261"/>
                  </a:lnTo>
                  <a:lnTo>
                    <a:pt x="75" y="276"/>
                  </a:lnTo>
                  <a:lnTo>
                    <a:pt x="0" y="323"/>
                  </a:lnTo>
                  <a:lnTo>
                    <a:pt x="45" y="323"/>
                  </a:lnTo>
                  <a:lnTo>
                    <a:pt x="119" y="323"/>
                  </a:lnTo>
                  <a:lnTo>
                    <a:pt x="224" y="292"/>
                  </a:lnTo>
                  <a:lnTo>
                    <a:pt x="224" y="261"/>
                  </a:lnTo>
                  <a:lnTo>
                    <a:pt x="328" y="261"/>
                  </a:lnTo>
                  <a:lnTo>
                    <a:pt x="328" y="292"/>
                  </a:lnTo>
                  <a:lnTo>
                    <a:pt x="253" y="292"/>
                  </a:lnTo>
                  <a:lnTo>
                    <a:pt x="253" y="307"/>
                  </a:lnTo>
                  <a:lnTo>
                    <a:pt x="313" y="323"/>
                  </a:lnTo>
                  <a:lnTo>
                    <a:pt x="343" y="323"/>
                  </a:lnTo>
                  <a:lnTo>
                    <a:pt x="388" y="369"/>
                  </a:lnTo>
                  <a:lnTo>
                    <a:pt x="402" y="415"/>
                  </a:lnTo>
                  <a:lnTo>
                    <a:pt x="432" y="461"/>
                  </a:lnTo>
                  <a:lnTo>
                    <a:pt x="462" y="599"/>
                  </a:lnTo>
                  <a:lnTo>
                    <a:pt x="507" y="59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1" name="Freeform 15"/>
            <p:cNvSpPr>
              <a:spLocks/>
            </p:cNvSpPr>
            <p:nvPr/>
          </p:nvSpPr>
          <p:spPr bwMode="auto">
            <a:xfrm>
              <a:off x="819062" y="1593603"/>
              <a:ext cx="52823" cy="32077"/>
            </a:xfrm>
            <a:custGeom>
              <a:avLst/>
              <a:gdLst>
                <a:gd name="T0" fmla="*/ 0 w 90"/>
                <a:gd name="T1" fmla="*/ 0 h 62"/>
                <a:gd name="T2" fmla="*/ 0 w 90"/>
                <a:gd name="T3" fmla="*/ 0 h 62"/>
                <a:gd name="T4" fmla="*/ 0 w 90"/>
                <a:gd name="T5" fmla="*/ 0 h 62"/>
                <a:gd name="T6" fmla="*/ 0 w 90"/>
                <a:gd name="T7" fmla="*/ 0 h 62"/>
                <a:gd name="T8" fmla="*/ 0 w 90"/>
                <a:gd name="T9" fmla="*/ 0 h 62"/>
                <a:gd name="T10" fmla="*/ 0 w 90"/>
                <a:gd name="T11" fmla="*/ 0 h 62"/>
                <a:gd name="T12" fmla="*/ 0 w 90"/>
                <a:gd name="T13" fmla="*/ 0 h 62"/>
                <a:gd name="T14" fmla="*/ 0 w 90"/>
                <a:gd name="T15" fmla="*/ 0 h 62"/>
                <a:gd name="T16" fmla="*/ 0 w 90"/>
                <a:gd name="T17" fmla="*/ 0 h 62"/>
                <a:gd name="T18" fmla="*/ 0 w 90"/>
                <a:gd name="T19" fmla="*/ 0 h 62"/>
                <a:gd name="T20" fmla="*/ 0 w 90"/>
                <a:gd name="T21" fmla="*/ 0 h 62"/>
                <a:gd name="T22" fmla="*/ 0 w 90"/>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62"/>
                <a:gd name="T38" fmla="*/ 90 w 90"/>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62">
                  <a:moveTo>
                    <a:pt x="15" y="0"/>
                  </a:moveTo>
                  <a:lnTo>
                    <a:pt x="89" y="0"/>
                  </a:lnTo>
                  <a:lnTo>
                    <a:pt x="74" y="15"/>
                  </a:lnTo>
                  <a:lnTo>
                    <a:pt x="89" y="46"/>
                  </a:lnTo>
                  <a:lnTo>
                    <a:pt x="74" y="61"/>
                  </a:lnTo>
                  <a:lnTo>
                    <a:pt x="59" y="46"/>
                  </a:lnTo>
                  <a:lnTo>
                    <a:pt x="45" y="61"/>
                  </a:lnTo>
                  <a:lnTo>
                    <a:pt x="30" y="46"/>
                  </a:lnTo>
                  <a:lnTo>
                    <a:pt x="15" y="61"/>
                  </a:lnTo>
                  <a:lnTo>
                    <a:pt x="0" y="46"/>
                  </a:lnTo>
                  <a:lnTo>
                    <a:pt x="30" y="31"/>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2" name="Freeform 16"/>
            <p:cNvSpPr>
              <a:spLocks/>
            </p:cNvSpPr>
            <p:nvPr/>
          </p:nvSpPr>
          <p:spPr bwMode="auto">
            <a:xfrm>
              <a:off x="835315" y="1656421"/>
              <a:ext cx="44697" cy="32077"/>
            </a:xfrm>
            <a:custGeom>
              <a:avLst/>
              <a:gdLst>
                <a:gd name="T0" fmla="*/ 0 w 77"/>
                <a:gd name="T1" fmla="*/ 0 h 63"/>
                <a:gd name="T2" fmla="*/ 0 w 77"/>
                <a:gd name="T3" fmla="*/ 0 h 63"/>
                <a:gd name="T4" fmla="*/ 0 w 77"/>
                <a:gd name="T5" fmla="*/ 0 h 63"/>
                <a:gd name="T6" fmla="*/ 0 w 77"/>
                <a:gd name="T7" fmla="*/ 0 h 63"/>
                <a:gd name="T8" fmla="*/ 0 w 77"/>
                <a:gd name="T9" fmla="*/ 0 h 63"/>
                <a:gd name="T10" fmla="*/ 0 w 77"/>
                <a:gd name="T11" fmla="*/ 0 h 63"/>
                <a:gd name="T12" fmla="*/ 0 w 77"/>
                <a:gd name="T13" fmla="*/ 0 h 63"/>
                <a:gd name="T14" fmla="*/ 0 w 77"/>
                <a:gd name="T15" fmla="*/ 0 h 63"/>
                <a:gd name="T16" fmla="*/ 0 w 77"/>
                <a:gd name="T17" fmla="*/ 0 h 63"/>
                <a:gd name="T18" fmla="*/ 0 w 77"/>
                <a:gd name="T19" fmla="*/ 0 h 63"/>
                <a:gd name="T20" fmla="*/ 0 w 77"/>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
                <a:gd name="T34" fmla="*/ 0 h 63"/>
                <a:gd name="T35" fmla="*/ 77 w 77"/>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 h="63">
                  <a:moveTo>
                    <a:pt x="30" y="0"/>
                  </a:moveTo>
                  <a:lnTo>
                    <a:pt x="46" y="16"/>
                  </a:lnTo>
                  <a:lnTo>
                    <a:pt x="46" y="31"/>
                  </a:lnTo>
                  <a:lnTo>
                    <a:pt x="61" y="16"/>
                  </a:lnTo>
                  <a:lnTo>
                    <a:pt x="76" y="47"/>
                  </a:lnTo>
                  <a:lnTo>
                    <a:pt x="46" y="47"/>
                  </a:lnTo>
                  <a:lnTo>
                    <a:pt x="30" y="62"/>
                  </a:lnTo>
                  <a:lnTo>
                    <a:pt x="0" y="47"/>
                  </a:lnTo>
                  <a:lnTo>
                    <a:pt x="15" y="31"/>
                  </a:lnTo>
                  <a:lnTo>
                    <a:pt x="30" y="31"/>
                  </a:lnTo>
                  <a:lnTo>
                    <a:pt x="3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3" name="Freeform 17"/>
            <p:cNvSpPr>
              <a:spLocks/>
            </p:cNvSpPr>
            <p:nvPr/>
          </p:nvSpPr>
          <p:spPr bwMode="auto">
            <a:xfrm>
              <a:off x="896265" y="1826163"/>
              <a:ext cx="9481" cy="25394"/>
            </a:xfrm>
            <a:custGeom>
              <a:avLst/>
              <a:gdLst>
                <a:gd name="T0" fmla="*/ 0 w 17"/>
                <a:gd name="T1" fmla="*/ 0 h 47"/>
                <a:gd name="T2" fmla="*/ 0 w 17"/>
                <a:gd name="T3" fmla="*/ 0 h 47"/>
                <a:gd name="T4" fmla="*/ 0 w 17"/>
                <a:gd name="T5" fmla="*/ 0 h 47"/>
                <a:gd name="T6" fmla="*/ 0 w 17"/>
                <a:gd name="T7" fmla="*/ 0 h 47"/>
                <a:gd name="T8" fmla="*/ 0 60000 65536"/>
                <a:gd name="T9" fmla="*/ 0 60000 65536"/>
                <a:gd name="T10" fmla="*/ 0 60000 65536"/>
                <a:gd name="T11" fmla="*/ 0 60000 65536"/>
                <a:gd name="T12" fmla="*/ 0 w 17"/>
                <a:gd name="T13" fmla="*/ 0 h 47"/>
                <a:gd name="T14" fmla="*/ 17 w 17"/>
                <a:gd name="T15" fmla="*/ 47 h 47"/>
              </a:gdLst>
              <a:ahLst/>
              <a:cxnLst>
                <a:cxn ang="T8">
                  <a:pos x="T0" y="T1"/>
                </a:cxn>
                <a:cxn ang="T9">
                  <a:pos x="T2" y="T3"/>
                </a:cxn>
                <a:cxn ang="T10">
                  <a:pos x="T4" y="T5"/>
                </a:cxn>
                <a:cxn ang="T11">
                  <a:pos x="T6" y="T7"/>
                </a:cxn>
              </a:cxnLst>
              <a:rect l="T12" t="T13" r="T14" b="T15"/>
              <a:pathLst>
                <a:path w="17" h="47">
                  <a:moveTo>
                    <a:pt x="0" y="0"/>
                  </a:moveTo>
                  <a:lnTo>
                    <a:pt x="16" y="0"/>
                  </a:lnTo>
                  <a:lnTo>
                    <a:pt x="16" y="46"/>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4" name="Freeform 18"/>
            <p:cNvSpPr>
              <a:spLocks/>
            </p:cNvSpPr>
            <p:nvPr/>
          </p:nvSpPr>
          <p:spPr bwMode="auto">
            <a:xfrm>
              <a:off x="973469" y="2347417"/>
              <a:ext cx="36570" cy="32077"/>
            </a:xfrm>
            <a:custGeom>
              <a:avLst/>
              <a:gdLst>
                <a:gd name="T0" fmla="*/ 0 w 61"/>
                <a:gd name="T1" fmla="*/ 0 h 62"/>
                <a:gd name="T2" fmla="*/ 0 w 61"/>
                <a:gd name="T3" fmla="*/ 0 h 62"/>
                <a:gd name="T4" fmla="*/ 0 w 61"/>
                <a:gd name="T5" fmla="*/ 0 h 62"/>
                <a:gd name="T6" fmla="*/ 0 w 61"/>
                <a:gd name="T7" fmla="*/ 0 h 62"/>
                <a:gd name="T8" fmla="*/ 0 w 61"/>
                <a:gd name="T9" fmla="*/ 0 h 62"/>
                <a:gd name="T10" fmla="*/ 0 w 61"/>
                <a:gd name="T11" fmla="*/ 0 h 62"/>
                <a:gd name="T12" fmla="*/ 0 w 61"/>
                <a:gd name="T13" fmla="*/ 0 h 62"/>
                <a:gd name="T14" fmla="*/ 0 w 61"/>
                <a:gd name="T15" fmla="*/ 0 h 62"/>
                <a:gd name="T16" fmla="*/ 0 w 61"/>
                <a:gd name="T17" fmla="*/ 0 h 62"/>
                <a:gd name="T18" fmla="*/ 0 w 61"/>
                <a:gd name="T19" fmla="*/ 0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62"/>
                <a:gd name="T32" fmla="*/ 61 w 6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62">
                  <a:moveTo>
                    <a:pt x="60" y="31"/>
                  </a:moveTo>
                  <a:lnTo>
                    <a:pt x="45" y="0"/>
                  </a:lnTo>
                  <a:lnTo>
                    <a:pt x="15" y="0"/>
                  </a:lnTo>
                  <a:lnTo>
                    <a:pt x="0" y="0"/>
                  </a:lnTo>
                  <a:lnTo>
                    <a:pt x="0" y="15"/>
                  </a:lnTo>
                  <a:lnTo>
                    <a:pt x="15" y="31"/>
                  </a:lnTo>
                  <a:lnTo>
                    <a:pt x="30" y="31"/>
                  </a:lnTo>
                  <a:lnTo>
                    <a:pt x="30" y="46"/>
                  </a:lnTo>
                  <a:lnTo>
                    <a:pt x="45" y="61"/>
                  </a:lnTo>
                  <a:lnTo>
                    <a:pt x="60"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5" name="Freeform 19"/>
            <p:cNvSpPr>
              <a:spLocks/>
            </p:cNvSpPr>
            <p:nvPr/>
          </p:nvSpPr>
          <p:spPr bwMode="auto">
            <a:xfrm>
              <a:off x="957215" y="2308658"/>
              <a:ext cx="44697" cy="40097"/>
            </a:xfrm>
            <a:custGeom>
              <a:avLst/>
              <a:gdLst>
                <a:gd name="T0" fmla="*/ 0 w 76"/>
                <a:gd name="T1" fmla="*/ 0 h 78"/>
                <a:gd name="T2" fmla="*/ 0 w 76"/>
                <a:gd name="T3" fmla="*/ 0 h 78"/>
                <a:gd name="T4" fmla="*/ 0 w 76"/>
                <a:gd name="T5" fmla="*/ 0 h 78"/>
                <a:gd name="T6" fmla="*/ 0 w 76"/>
                <a:gd name="T7" fmla="*/ 0 h 78"/>
                <a:gd name="T8" fmla="*/ 0 w 76"/>
                <a:gd name="T9" fmla="*/ 0 h 78"/>
                <a:gd name="T10" fmla="*/ 0 w 76"/>
                <a:gd name="T11" fmla="*/ 0 h 78"/>
                <a:gd name="T12" fmla="*/ 0 w 76"/>
                <a:gd name="T13" fmla="*/ 0 h 78"/>
                <a:gd name="T14" fmla="*/ 0 w 76"/>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78"/>
                <a:gd name="T26" fmla="*/ 76 w 76"/>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78">
                  <a:moveTo>
                    <a:pt x="30" y="77"/>
                  </a:moveTo>
                  <a:lnTo>
                    <a:pt x="45" y="77"/>
                  </a:lnTo>
                  <a:lnTo>
                    <a:pt x="75" y="77"/>
                  </a:lnTo>
                  <a:lnTo>
                    <a:pt x="75" y="0"/>
                  </a:lnTo>
                  <a:lnTo>
                    <a:pt x="30" y="15"/>
                  </a:lnTo>
                  <a:lnTo>
                    <a:pt x="15" y="31"/>
                  </a:lnTo>
                  <a:lnTo>
                    <a:pt x="0" y="31"/>
                  </a:lnTo>
                  <a:lnTo>
                    <a:pt x="30" y="77"/>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6" name="Freeform 20"/>
            <p:cNvSpPr>
              <a:spLocks/>
            </p:cNvSpPr>
            <p:nvPr/>
          </p:nvSpPr>
          <p:spPr bwMode="auto">
            <a:xfrm>
              <a:off x="939607" y="2292619"/>
              <a:ext cx="62305" cy="32077"/>
            </a:xfrm>
            <a:custGeom>
              <a:avLst/>
              <a:gdLst>
                <a:gd name="T0" fmla="*/ 0 w 106"/>
                <a:gd name="T1" fmla="*/ 0 h 63"/>
                <a:gd name="T2" fmla="*/ 0 w 106"/>
                <a:gd name="T3" fmla="*/ 0 h 63"/>
                <a:gd name="T4" fmla="*/ 0 w 106"/>
                <a:gd name="T5" fmla="*/ 0 h 63"/>
                <a:gd name="T6" fmla="*/ 0 w 106"/>
                <a:gd name="T7" fmla="*/ 0 h 63"/>
                <a:gd name="T8" fmla="*/ 0 w 106"/>
                <a:gd name="T9" fmla="*/ 0 h 63"/>
                <a:gd name="T10" fmla="*/ 0 w 106"/>
                <a:gd name="T11" fmla="*/ 0 h 63"/>
                <a:gd name="T12" fmla="*/ 0 w 106"/>
                <a:gd name="T13" fmla="*/ 0 h 63"/>
                <a:gd name="T14" fmla="*/ 0 w 106"/>
                <a:gd name="T15" fmla="*/ 0 h 63"/>
                <a:gd name="T16" fmla="*/ 0 w 10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
                <a:gd name="T28" fmla="*/ 0 h 63"/>
                <a:gd name="T29" fmla="*/ 106 w 106"/>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 h="63">
                  <a:moveTo>
                    <a:pt x="105" y="31"/>
                  </a:moveTo>
                  <a:lnTo>
                    <a:pt x="90" y="16"/>
                  </a:lnTo>
                  <a:lnTo>
                    <a:pt x="30" y="0"/>
                  </a:lnTo>
                  <a:lnTo>
                    <a:pt x="0" y="31"/>
                  </a:lnTo>
                  <a:lnTo>
                    <a:pt x="30" y="47"/>
                  </a:lnTo>
                  <a:lnTo>
                    <a:pt x="30" y="62"/>
                  </a:lnTo>
                  <a:lnTo>
                    <a:pt x="45" y="62"/>
                  </a:lnTo>
                  <a:lnTo>
                    <a:pt x="60" y="47"/>
                  </a:lnTo>
                  <a:lnTo>
                    <a:pt x="105"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7" name="Freeform 21"/>
            <p:cNvSpPr>
              <a:spLocks/>
            </p:cNvSpPr>
            <p:nvPr/>
          </p:nvSpPr>
          <p:spPr bwMode="auto">
            <a:xfrm>
              <a:off x="931481" y="2308658"/>
              <a:ext cx="25734"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31"/>
                  </a:moveTo>
                  <a:lnTo>
                    <a:pt x="45" y="16"/>
                  </a:lnTo>
                  <a:lnTo>
                    <a:pt x="15" y="0"/>
                  </a:lnTo>
                  <a:lnTo>
                    <a:pt x="0" y="16"/>
                  </a:lnTo>
                  <a:lnTo>
                    <a:pt x="30" y="31"/>
                  </a:lnTo>
                  <a:lnTo>
                    <a:pt x="45"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8" name="Freeform 22"/>
            <p:cNvSpPr>
              <a:spLocks/>
            </p:cNvSpPr>
            <p:nvPr/>
          </p:nvSpPr>
          <p:spPr bwMode="auto">
            <a:xfrm>
              <a:off x="913873" y="2269898"/>
              <a:ext cx="43342"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93"/>
                <a:gd name="T41" fmla="*/ 75 w 7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93">
                  <a:moveTo>
                    <a:pt x="30" y="92"/>
                  </a:moveTo>
                  <a:lnTo>
                    <a:pt x="44" y="77"/>
                  </a:lnTo>
                  <a:lnTo>
                    <a:pt x="74" y="46"/>
                  </a:lnTo>
                  <a:lnTo>
                    <a:pt x="74" y="31"/>
                  </a:lnTo>
                  <a:lnTo>
                    <a:pt x="59" y="31"/>
                  </a:lnTo>
                  <a:lnTo>
                    <a:pt x="59" y="0"/>
                  </a:lnTo>
                  <a:lnTo>
                    <a:pt x="30" y="0"/>
                  </a:lnTo>
                  <a:lnTo>
                    <a:pt x="15" y="15"/>
                  </a:lnTo>
                  <a:lnTo>
                    <a:pt x="30" y="31"/>
                  </a:lnTo>
                  <a:lnTo>
                    <a:pt x="15" y="31"/>
                  </a:lnTo>
                  <a:lnTo>
                    <a:pt x="0" y="61"/>
                  </a:lnTo>
                  <a:lnTo>
                    <a:pt x="0" y="77"/>
                  </a:lnTo>
                  <a:lnTo>
                    <a:pt x="30"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9" name="Freeform 23"/>
            <p:cNvSpPr>
              <a:spLocks/>
            </p:cNvSpPr>
            <p:nvPr/>
          </p:nvSpPr>
          <p:spPr bwMode="auto">
            <a:xfrm>
              <a:off x="949089" y="2269898"/>
              <a:ext cx="9481"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0" name="Freeform 24"/>
            <p:cNvSpPr>
              <a:spLocks/>
            </p:cNvSpPr>
            <p:nvPr/>
          </p:nvSpPr>
          <p:spPr bwMode="auto">
            <a:xfrm>
              <a:off x="687681" y="2076098"/>
              <a:ext cx="287143" cy="233896"/>
            </a:xfrm>
            <a:custGeom>
              <a:avLst/>
              <a:gdLst>
                <a:gd name="T0" fmla="*/ 0 w 492"/>
                <a:gd name="T1" fmla="*/ 0 h 462"/>
                <a:gd name="T2" fmla="*/ 0 w 492"/>
                <a:gd name="T3" fmla="*/ 0 h 462"/>
                <a:gd name="T4" fmla="*/ 0 w 492"/>
                <a:gd name="T5" fmla="*/ 0 h 462"/>
                <a:gd name="T6" fmla="*/ 0 w 492"/>
                <a:gd name="T7" fmla="*/ 0 h 462"/>
                <a:gd name="T8" fmla="*/ 0 w 492"/>
                <a:gd name="T9" fmla="*/ 0 h 462"/>
                <a:gd name="T10" fmla="*/ 0 w 492"/>
                <a:gd name="T11" fmla="*/ 0 h 462"/>
                <a:gd name="T12" fmla="*/ 0 w 492"/>
                <a:gd name="T13" fmla="*/ 0 h 462"/>
                <a:gd name="T14" fmla="*/ 0 w 492"/>
                <a:gd name="T15" fmla="*/ 0 h 462"/>
                <a:gd name="T16" fmla="*/ 0 w 492"/>
                <a:gd name="T17" fmla="*/ 0 h 462"/>
                <a:gd name="T18" fmla="*/ 0 w 492"/>
                <a:gd name="T19" fmla="*/ 0 h 462"/>
                <a:gd name="T20" fmla="*/ 0 w 492"/>
                <a:gd name="T21" fmla="*/ 0 h 462"/>
                <a:gd name="T22" fmla="*/ 0 w 492"/>
                <a:gd name="T23" fmla="*/ 0 h 462"/>
                <a:gd name="T24" fmla="*/ 0 w 492"/>
                <a:gd name="T25" fmla="*/ 0 h 462"/>
                <a:gd name="T26" fmla="*/ 0 w 492"/>
                <a:gd name="T27" fmla="*/ 0 h 462"/>
                <a:gd name="T28" fmla="*/ 0 w 492"/>
                <a:gd name="T29" fmla="*/ 0 h 462"/>
                <a:gd name="T30" fmla="*/ 0 w 492"/>
                <a:gd name="T31" fmla="*/ 0 h 462"/>
                <a:gd name="T32" fmla="*/ 0 w 492"/>
                <a:gd name="T33" fmla="*/ 0 h 462"/>
                <a:gd name="T34" fmla="*/ 0 w 492"/>
                <a:gd name="T35" fmla="*/ 0 h 462"/>
                <a:gd name="T36" fmla="*/ 0 w 492"/>
                <a:gd name="T37" fmla="*/ 0 h 462"/>
                <a:gd name="T38" fmla="*/ 0 w 492"/>
                <a:gd name="T39" fmla="*/ 0 h 462"/>
                <a:gd name="T40" fmla="*/ 0 w 492"/>
                <a:gd name="T41" fmla="*/ 0 h 462"/>
                <a:gd name="T42" fmla="*/ 0 w 492"/>
                <a:gd name="T43" fmla="*/ 0 h 462"/>
                <a:gd name="T44" fmla="*/ 0 w 492"/>
                <a:gd name="T45" fmla="*/ 0 h 462"/>
                <a:gd name="T46" fmla="*/ 0 w 492"/>
                <a:gd name="T47" fmla="*/ 0 h 462"/>
                <a:gd name="T48" fmla="*/ 0 w 492"/>
                <a:gd name="T49" fmla="*/ 0 h 462"/>
                <a:gd name="T50" fmla="*/ 0 w 492"/>
                <a:gd name="T51" fmla="*/ 0 h 462"/>
                <a:gd name="T52" fmla="*/ 0 w 492"/>
                <a:gd name="T53" fmla="*/ 0 h 462"/>
                <a:gd name="T54" fmla="*/ 0 w 492"/>
                <a:gd name="T55" fmla="*/ 0 h 462"/>
                <a:gd name="T56" fmla="*/ 0 w 492"/>
                <a:gd name="T57" fmla="*/ 0 h 462"/>
                <a:gd name="T58" fmla="*/ 0 w 492"/>
                <a:gd name="T59" fmla="*/ 0 h 462"/>
                <a:gd name="T60" fmla="*/ 0 w 492"/>
                <a:gd name="T61" fmla="*/ 0 h 462"/>
                <a:gd name="T62" fmla="*/ 0 w 492"/>
                <a:gd name="T63" fmla="*/ 0 h 462"/>
                <a:gd name="T64" fmla="*/ 0 w 492"/>
                <a:gd name="T65" fmla="*/ 0 h 462"/>
                <a:gd name="T66" fmla="*/ 0 w 492"/>
                <a:gd name="T67" fmla="*/ 0 h 462"/>
                <a:gd name="T68" fmla="*/ 0 w 492"/>
                <a:gd name="T69" fmla="*/ 0 h 462"/>
                <a:gd name="T70" fmla="*/ 0 w 492"/>
                <a:gd name="T71" fmla="*/ 0 h 462"/>
                <a:gd name="T72" fmla="*/ 0 w 492"/>
                <a:gd name="T73" fmla="*/ 0 h 462"/>
                <a:gd name="T74" fmla="*/ 0 w 492"/>
                <a:gd name="T75" fmla="*/ 0 h 462"/>
                <a:gd name="T76" fmla="*/ 0 w 492"/>
                <a:gd name="T77" fmla="*/ 0 h 462"/>
                <a:gd name="T78" fmla="*/ 0 w 492"/>
                <a:gd name="T79" fmla="*/ 0 h 462"/>
                <a:gd name="T80" fmla="*/ 0 w 492"/>
                <a:gd name="T81" fmla="*/ 0 h 462"/>
                <a:gd name="T82" fmla="*/ 0 w 492"/>
                <a:gd name="T83" fmla="*/ 0 h 462"/>
                <a:gd name="T84" fmla="*/ 0 w 492"/>
                <a:gd name="T85" fmla="*/ 0 h 462"/>
                <a:gd name="T86" fmla="*/ 0 w 492"/>
                <a:gd name="T87" fmla="*/ 0 h 462"/>
                <a:gd name="T88" fmla="*/ 0 w 492"/>
                <a:gd name="T89" fmla="*/ 0 h 462"/>
                <a:gd name="T90" fmla="*/ 0 w 492"/>
                <a:gd name="T91" fmla="*/ 0 h 462"/>
                <a:gd name="T92" fmla="*/ 0 w 492"/>
                <a:gd name="T93" fmla="*/ 0 h 462"/>
                <a:gd name="T94" fmla="*/ 0 w 492"/>
                <a:gd name="T95" fmla="*/ 0 h 462"/>
                <a:gd name="T96" fmla="*/ 0 w 492"/>
                <a:gd name="T97" fmla="*/ 0 h 462"/>
                <a:gd name="T98" fmla="*/ 0 w 492"/>
                <a:gd name="T99" fmla="*/ 0 h 462"/>
                <a:gd name="T100" fmla="*/ 0 w 492"/>
                <a:gd name="T101" fmla="*/ 0 h 462"/>
                <a:gd name="T102" fmla="*/ 0 w 492"/>
                <a:gd name="T103" fmla="*/ 0 h 462"/>
                <a:gd name="T104" fmla="*/ 0 w 492"/>
                <a:gd name="T105" fmla="*/ 0 h 462"/>
                <a:gd name="T106" fmla="*/ 0 w 492"/>
                <a:gd name="T107" fmla="*/ 0 h 462"/>
                <a:gd name="T108" fmla="*/ 0 w 492"/>
                <a:gd name="T109" fmla="*/ 0 h 462"/>
                <a:gd name="T110" fmla="*/ 0 w 492"/>
                <a:gd name="T111" fmla="*/ 0 h 462"/>
                <a:gd name="T112" fmla="*/ 0 w 492"/>
                <a:gd name="T113" fmla="*/ 0 h 462"/>
                <a:gd name="T114" fmla="*/ 0 w 492"/>
                <a:gd name="T115" fmla="*/ 0 h 462"/>
                <a:gd name="T116" fmla="*/ 0 w 492"/>
                <a:gd name="T117" fmla="*/ 0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2"/>
                <a:gd name="T178" fmla="*/ 0 h 462"/>
                <a:gd name="T179" fmla="*/ 492 w 49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2" h="462">
                  <a:moveTo>
                    <a:pt x="387" y="461"/>
                  </a:moveTo>
                  <a:lnTo>
                    <a:pt x="387" y="446"/>
                  </a:lnTo>
                  <a:lnTo>
                    <a:pt x="402" y="415"/>
                  </a:lnTo>
                  <a:lnTo>
                    <a:pt x="417" y="415"/>
                  </a:lnTo>
                  <a:lnTo>
                    <a:pt x="402" y="400"/>
                  </a:lnTo>
                  <a:lnTo>
                    <a:pt x="417" y="384"/>
                  </a:lnTo>
                  <a:lnTo>
                    <a:pt x="446" y="384"/>
                  </a:lnTo>
                  <a:lnTo>
                    <a:pt x="461" y="384"/>
                  </a:lnTo>
                  <a:lnTo>
                    <a:pt x="476" y="338"/>
                  </a:lnTo>
                  <a:lnTo>
                    <a:pt x="491" y="307"/>
                  </a:lnTo>
                  <a:lnTo>
                    <a:pt x="431" y="307"/>
                  </a:lnTo>
                  <a:lnTo>
                    <a:pt x="402" y="369"/>
                  </a:lnTo>
                  <a:lnTo>
                    <a:pt x="372" y="369"/>
                  </a:lnTo>
                  <a:lnTo>
                    <a:pt x="357" y="384"/>
                  </a:lnTo>
                  <a:lnTo>
                    <a:pt x="327" y="353"/>
                  </a:lnTo>
                  <a:lnTo>
                    <a:pt x="312" y="292"/>
                  </a:lnTo>
                  <a:lnTo>
                    <a:pt x="298" y="277"/>
                  </a:lnTo>
                  <a:lnTo>
                    <a:pt x="298" y="215"/>
                  </a:lnTo>
                  <a:lnTo>
                    <a:pt x="327" y="200"/>
                  </a:lnTo>
                  <a:lnTo>
                    <a:pt x="327" y="184"/>
                  </a:lnTo>
                  <a:lnTo>
                    <a:pt x="298" y="184"/>
                  </a:lnTo>
                  <a:lnTo>
                    <a:pt x="298" y="154"/>
                  </a:lnTo>
                  <a:lnTo>
                    <a:pt x="283" y="123"/>
                  </a:lnTo>
                  <a:lnTo>
                    <a:pt x="268" y="92"/>
                  </a:lnTo>
                  <a:lnTo>
                    <a:pt x="238" y="92"/>
                  </a:lnTo>
                  <a:lnTo>
                    <a:pt x="223" y="108"/>
                  </a:lnTo>
                  <a:lnTo>
                    <a:pt x="193" y="31"/>
                  </a:lnTo>
                  <a:lnTo>
                    <a:pt x="164" y="31"/>
                  </a:lnTo>
                  <a:lnTo>
                    <a:pt x="164" y="46"/>
                  </a:lnTo>
                  <a:lnTo>
                    <a:pt x="119" y="31"/>
                  </a:lnTo>
                  <a:lnTo>
                    <a:pt x="45" y="15"/>
                  </a:lnTo>
                  <a:lnTo>
                    <a:pt x="0" y="0"/>
                  </a:lnTo>
                  <a:lnTo>
                    <a:pt x="15" y="77"/>
                  </a:lnTo>
                  <a:lnTo>
                    <a:pt x="30" y="92"/>
                  </a:lnTo>
                  <a:lnTo>
                    <a:pt x="45" y="123"/>
                  </a:lnTo>
                  <a:lnTo>
                    <a:pt x="30" y="123"/>
                  </a:lnTo>
                  <a:lnTo>
                    <a:pt x="45" y="154"/>
                  </a:lnTo>
                  <a:lnTo>
                    <a:pt x="60" y="169"/>
                  </a:lnTo>
                  <a:lnTo>
                    <a:pt x="60" y="200"/>
                  </a:lnTo>
                  <a:lnTo>
                    <a:pt x="89" y="246"/>
                  </a:lnTo>
                  <a:lnTo>
                    <a:pt x="104" y="246"/>
                  </a:lnTo>
                  <a:lnTo>
                    <a:pt x="89" y="215"/>
                  </a:lnTo>
                  <a:lnTo>
                    <a:pt x="74" y="108"/>
                  </a:lnTo>
                  <a:lnTo>
                    <a:pt x="45" y="77"/>
                  </a:lnTo>
                  <a:lnTo>
                    <a:pt x="45" y="31"/>
                  </a:lnTo>
                  <a:lnTo>
                    <a:pt x="74" y="61"/>
                  </a:lnTo>
                  <a:lnTo>
                    <a:pt x="89" y="123"/>
                  </a:lnTo>
                  <a:lnTo>
                    <a:pt x="89" y="154"/>
                  </a:lnTo>
                  <a:lnTo>
                    <a:pt x="104" y="169"/>
                  </a:lnTo>
                  <a:lnTo>
                    <a:pt x="134" y="215"/>
                  </a:lnTo>
                  <a:lnTo>
                    <a:pt x="149" y="215"/>
                  </a:lnTo>
                  <a:lnTo>
                    <a:pt x="164" y="292"/>
                  </a:lnTo>
                  <a:lnTo>
                    <a:pt x="164" y="323"/>
                  </a:lnTo>
                  <a:lnTo>
                    <a:pt x="193" y="353"/>
                  </a:lnTo>
                  <a:lnTo>
                    <a:pt x="238" y="400"/>
                  </a:lnTo>
                  <a:lnTo>
                    <a:pt x="312" y="430"/>
                  </a:lnTo>
                  <a:lnTo>
                    <a:pt x="342" y="430"/>
                  </a:lnTo>
                  <a:lnTo>
                    <a:pt x="357" y="430"/>
                  </a:lnTo>
                  <a:lnTo>
                    <a:pt x="387" y="4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1" name="Freeform 25"/>
            <p:cNvSpPr>
              <a:spLocks/>
            </p:cNvSpPr>
            <p:nvPr/>
          </p:nvSpPr>
          <p:spPr bwMode="auto">
            <a:xfrm>
              <a:off x="999203" y="2215099"/>
              <a:ext cx="105647" cy="38760"/>
            </a:xfrm>
            <a:custGeom>
              <a:avLst/>
              <a:gdLst>
                <a:gd name="T0" fmla="*/ 0 w 180"/>
                <a:gd name="T1" fmla="*/ 0 h 78"/>
                <a:gd name="T2" fmla="*/ 0 w 180"/>
                <a:gd name="T3" fmla="*/ 0 h 78"/>
                <a:gd name="T4" fmla="*/ 0 w 180"/>
                <a:gd name="T5" fmla="*/ 0 h 78"/>
                <a:gd name="T6" fmla="*/ 0 w 180"/>
                <a:gd name="T7" fmla="*/ 0 h 78"/>
                <a:gd name="T8" fmla="*/ 0 w 180"/>
                <a:gd name="T9" fmla="*/ 0 h 78"/>
                <a:gd name="T10" fmla="*/ 0 w 180"/>
                <a:gd name="T11" fmla="*/ 0 h 78"/>
                <a:gd name="T12" fmla="*/ 0 w 180"/>
                <a:gd name="T13" fmla="*/ 0 h 78"/>
                <a:gd name="T14" fmla="*/ 0 w 180"/>
                <a:gd name="T15" fmla="*/ 0 h 78"/>
                <a:gd name="T16" fmla="*/ 0 w 180"/>
                <a:gd name="T17" fmla="*/ 0 h 78"/>
                <a:gd name="T18" fmla="*/ 0 w 180"/>
                <a:gd name="T19" fmla="*/ 0 h 78"/>
                <a:gd name="T20" fmla="*/ 0 w 180"/>
                <a:gd name="T21" fmla="*/ 0 h 78"/>
                <a:gd name="T22" fmla="*/ 0 w 180"/>
                <a:gd name="T23" fmla="*/ 0 h 78"/>
                <a:gd name="T24" fmla="*/ 0 w 180"/>
                <a:gd name="T25" fmla="*/ 0 h 78"/>
                <a:gd name="T26" fmla="*/ 0 w 180"/>
                <a:gd name="T27" fmla="*/ 0 h 78"/>
                <a:gd name="T28" fmla="*/ 0 w 180"/>
                <a:gd name="T29" fmla="*/ 0 h 78"/>
                <a:gd name="T30" fmla="*/ 0 w 180"/>
                <a:gd name="T31" fmla="*/ 0 h 78"/>
                <a:gd name="T32" fmla="*/ 0 w 180"/>
                <a:gd name="T33" fmla="*/ 0 h 78"/>
                <a:gd name="T34" fmla="*/ 0 w 180"/>
                <a:gd name="T35" fmla="*/ 0 h 78"/>
                <a:gd name="T36" fmla="*/ 0 w 180"/>
                <a:gd name="T37" fmla="*/ 0 h 78"/>
                <a:gd name="T38" fmla="*/ 0 w 180"/>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78"/>
                <a:gd name="T62" fmla="*/ 180 w 180"/>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78">
                  <a:moveTo>
                    <a:pt x="0" y="31"/>
                  </a:moveTo>
                  <a:lnTo>
                    <a:pt x="15" y="31"/>
                  </a:lnTo>
                  <a:lnTo>
                    <a:pt x="15" y="15"/>
                  </a:lnTo>
                  <a:lnTo>
                    <a:pt x="45" y="15"/>
                  </a:lnTo>
                  <a:lnTo>
                    <a:pt x="75" y="31"/>
                  </a:lnTo>
                  <a:lnTo>
                    <a:pt x="90" y="31"/>
                  </a:lnTo>
                  <a:lnTo>
                    <a:pt x="104" y="46"/>
                  </a:lnTo>
                  <a:lnTo>
                    <a:pt x="119" y="62"/>
                  </a:lnTo>
                  <a:lnTo>
                    <a:pt x="119" y="77"/>
                  </a:lnTo>
                  <a:lnTo>
                    <a:pt x="179" y="77"/>
                  </a:lnTo>
                  <a:lnTo>
                    <a:pt x="179" y="62"/>
                  </a:lnTo>
                  <a:lnTo>
                    <a:pt x="164" y="62"/>
                  </a:lnTo>
                  <a:lnTo>
                    <a:pt x="149" y="62"/>
                  </a:lnTo>
                  <a:lnTo>
                    <a:pt x="149" y="46"/>
                  </a:lnTo>
                  <a:lnTo>
                    <a:pt x="134" y="46"/>
                  </a:lnTo>
                  <a:lnTo>
                    <a:pt x="104" y="15"/>
                  </a:lnTo>
                  <a:lnTo>
                    <a:pt x="90" y="15"/>
                  </a:lnTo>
                  <a:lnTo>
                    <a:pt x="45" y="0"/>
                  </a:lnTo>
                  <a:lnTo>
                    <a:pt x="15" y="0"/>
                  </a:lnTo>
                  <a:lnTo>
                    <a:pt x="0"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2" name="Freeform 26"/>
            <p:cNvSpPr>
              <a:spLocks/>
            </p:cNvSpPr>
            <p:nvPr/>
          </p:nvSpPr>
          <p:spPr bwMode="auto">
            <a:xfrm>
              <a:off x="1010039" y="2231138"/>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3" name="Freeform 27"/>
            <p:cNvSpPr>
              <a:spLocks/>
            </p:cNvSpPr>
            <p:nvPr/>
          </p:nvSpPr>
          <p:spPr bwMode="auto">
            <a:xfrm>
              <a:off x="1061508" y="2269898"/>
              <a:ext cx="17608" cy="8019"/>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w 30"/>
                <a:gd name="T11" fmla="*/ 0 h 17"/>
                <a:gd name="T12" fmla="*/ 0 60000 65536"/>
                <a:gd name="T13" fmla="*/ 0 60000 65536"/>
                <a:gd name="T14" fmla="*/ 0 60000 65536"/>
                <a:gd name="T15" fmla="*/ 0 60000 65536"/>
                <a:gd name="T16" fmla="*/ 0 60000 65536"/>
                <a:gd name="T17" fmla="*/ 0 60000 65536"/>
                <a:gd name="T18" fmla="*/ 0 w 30"/>
                <a:gd name="T19" fmla="*/ 0 h 17"/>
                <a:gd name="T20" fmla="*/ 30 w 3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0" h="17">
                  <a:moveTo>
                    <a:pt x="0" y="16"/>
                  </a:moveTo>
                  <a:lnTo>
                    <a:pt x="15" y="16"/>
                  </a:lnTo>
                  <a:lnTo>
                    <a:pt x="29" y="16"/>
                  </a:lnTo>
                  <a:lnTo>
                    <a:pt x="29"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4" name="Freeform 28"/>
            <p:cNvSpPr>
              <a:spLocks/>
            </p:cNvSpPr>
            <p:nvPr/>
          </p:nvSpPr>
          <p:spPr bwMode="auto">
            <a:xfrm>
              <a:off x="1096723" y="2253859"/>
              <a:ext cx="35216" cy="32077"/>
            </a:xfrm>
            <a:custGeom>
              <a:avLst/>
              <a:gdLst>
                <a:gd name="T0" fmla="*/ 0 w 61"/>
                <a:gd name="T1" fmla="*/ 0 h 63"/>
                <a:gd name="T2" fmla="*/ 0 w 61"/>
                <a:gd name="T3" fmla="*/ 0 h 63"/>
                <a:gd name="T4" fmla="*/ 0 w 61"/>
                <a:gd name="T5" fmla="*/ 0 h 63"/>
                <a:gd name="T6" fmla="*/ 0 w 61"/>
                <a:gd name="T7" fmla="*/ 0 h 63"/>
                <a:gd name="T8" fmla="*/ 0 w 61"/>
                <a:gd name="T9" fmla="*/ 0 h 63"/>
                <a:gd name="T10" fmla="*/ 0 w 61"/>
                <a:gd name="T11" fmla="*/ 0 h 63"/>
                <a:gd name="T12" fmla="*/ 0 w 61"/>
                <a:gd name="T13" fmla="*/ 0 h 63"/>
                <a:gd name="T14" fmla="*/ 0 w 61"/>
                <a:gd name="T15" fmla="*/ 0 h 63"/>
                <a:gd name="T16" fmla="*/ 0 w 61"/>
                <a:gd name="T17" fmla="*/ 0 h 63"/>
                <a:gd name="T18" fmla="*/ 0 w 61"/>
                <a:gd name="T19" fmla="*/ 0 h 63"/>
                <a:gd name="T20" fmla="*/ 0 w 61"/>
                <a:gd name="T21" fmla="*/ 0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63"/>
                <a:gd name="T35" fmla="*/ 61 w 61"/>
                <a:gd name="T36" fmla="*/ 63 h 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63">
                  <a:moveTo>
                    <a:pt x="60" y="62"/>
                  </a:moveTo>
                  <a:lnTo>
                    <a:pt x="60" y="31"/>
                  </a:lnTo>
                  <a:lnTo>
                    <a:pt x="60" y="16"/>
                  </a:lnTo>
                  <a:lnTo>
                    <a:pt x="45" y="16"/>
                  </a:lnTo>
                  <a:lnTo>
                    <a:pt x="30" y="0"/>
                  </a:lnTo>
                  <a:lnTo>
                    <a:pt x="30" y="16"/>
                  </a:lnTo>
                  <a:lnTo>
                    <a:pt x="45" y="31"/>
                  </a:lnTo>
                  <a:lnTo>
                    <a:pt x="0" y="31"/>
                  </a:lnTo>
                  <a:lnTo>
                    <a:pt x="15" y="47"/>
                  </a:lnTo>
                  <a:lnTo>
                    <a:pt x="45" y="47"/>
                  </a:lnTo>
                  <a:lnTo>
                    <a:pt x="60" y="6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5" name="Freeform 29"/>
            <p:cNvSpPr>
              <a:spLocks/>
            </p:cNvSpPr>
            <p:nvPr/>
          </p:nvSpPr>
          <p:spPr bwMode="auto">
            <a:xfrm>
              <a:off x="1061508" y="2199060"/>
              <a:ext cx="10836"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6" name="Line 30"/>
            <p:cNvSpPr>
              <a:spLocks noChangeShapeType="1"/>
            </p:cNvSpPr>
            <p:nvPr/>
          </p:nvSpPr>
          <p:spPr bwMode="auto">
            <a:xfrm>
              <a:off x="1114331" y="2239157"/>
              <a:ext cx="0" cy="8019"/>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7" name="Freeform 31"/>
            <p:cNvSpPr>
              <a:spLocks/>
            </p:cNvSpPr>
            <p:nvPr/>
          </p:nvSpPr>
          <p:spPr bwMode="auto">
            <a:xfrm>
              <a:off x="653819" y="1493362"/>
              <a:ext cx="694831" cy="497197"/>
            </a:xfrm>
            <a:custGeom>
              <a:avLst/>
              <a:gdLst>
                <a:gd name="T0" fmla="*/ 0 w 1193"/>
                <a:gd name="T1" fmla="*/ 0 h 985"/>
                <a:gd name="T2" fmla="*/ 0 w 1193"/>
                <a:gd name="T3" fmla="*/ 0 h 985"/>
                <a:gd name="T4" fmla="*/ 0 w 1193"/>
                <a:gd name="T5" fmla="*/ 0 h 985"/>
                <a:gd name="T6" fmla="*/ 0 w 1193"/>
                <a:gd name="T7" fmla="*/ 0 h 985"/>
                <a:gd name="T8" fmla="*/ 0 w 1193"/>
                <a:gd name="T9" fmla="*/ 0 h 985"/>
                <a:gd name="T10" fmla="*/ 0 w 1193"/>
                <a:gd name="T11" fmla="*/ 0 h 985"/>
                <a:gd name="T12" fmla="*/ 0 w 1193"/>
                <a:gd name="T13" fmla="*/ 0 h 985"/>
                <a:gd name="T14" fmla="*/ 0 w 1193"/>
                <a:gd name="T15" fmla="*/ 0 h 985"/>
                <a:gd name="T16" fmla="*/ 0 w 1193"/>
                <a:gd name="T17" fmla="*/ 0 h 985"/>
                <a:gd name="T18" fmla="*/ 0 w 1193"/>
                <a:gd name="T19" fmla="*/ 0 h 985"/>
                <a:gd name="T20" fmla="*/ 0 w 1193"/>
                <a:gd name="T21" fmla="*/ 0 h 985"/>
                <a:gd name="T22" fmla="*/ 0 w 1193"/>
                <a:gd name="T23" fmla="*/ 0 h 985"/>
                <a:gd name="T24" fmla="*/ 0 w 1193"/>
                <a:gd name="T25" fmla="*/ 0 h 985"/>
                <a:gd name="T26" fmla="*/ 0 w 1193"/>
                <a:gd name="T27" fmla="*/ 0 h 985"/>
                <a:gd name="T28" fmla="*/ 0 w 1193"/>
                <a:gd name="T29" fmla="*/ 0 h 985"/>
                <a:gd name="T30" fmla="*/ 0 w 1193"/>
                <a:gd name="T31" fmla="*/ 0 h 985"/>
                <a:gd name="T32" fmla="*/ 0 w 1193"/>
                <a:gd name="T33" fmla="*/ 0 h 985"/>
                <a:gd name="T34" fmla="*/ 0 w 1193"/>
                <a:gd name="T35" fmla="*/ 0 h 985"/>
                <a:gd name="T36" fmla="*/ 0 w 1193"/>
                <a:gd name="T37" fmla="*/ 0 h 985"/>
                <a:gd name="T38" fmla="*/ 0 w 1193"/>
                <a:gd name="T39" fmla="*/ 0 h 985"/>
                <a:gd name="T40" fmla="*/ 0 w 1193"/>
                <a:gd name="T41" fmla="*/ 0 h 985"/>
                <a:gd name="T42" fmla="*/ 0 w 1193"/>
                <a:gd name="T43" fmla="*/ 0 h 985"/>
                <a:gd name="T44" fmla="*/ 0 w 1193"/>
                <a:gd name="T45" fmla="*/ 0 h 985"/>
                <a:gd name="T46" fmla="*/ 0 w 1193"/>
                <a:gd name="T47" fmla="*/ 0 h 985"/>
                <a:gd name="T48" fmla="*/ 0 w 1193"/>
                <a:gd name="T49" fmla="*/ 0 h 985"/>
                <a:gd name="T50" fmla="*/ 0 w 1193"/>
                <a:gd name="T51" fmla="*/ 0 h 985"/>
                <a:gd name="T52" fmla="*/ 0 w 1193"/>
                <a:gd name="T53" fmla="*/ 0 h 985"/>
                <a:gd name="T54" fmla="*/ 0 w 1193"/>
                <a:gd name="T55" fmla="*/ 0 h 985"/>
                <a:gd name="T56" fmla="*/ 0 w 1193"/>
                <a:gd name="T57" fmla="*/ 0 h 985"/>
                <a:gd name="T58" fmla="*/ 0 w 1193"/>
                <a:gd name="T59" fmla="*/ 0 h 985"/>
                <a:gd name="T60" fmla="*/ 0 w 1193"/>
                <a:gd name="T61" fmla="*/ 0 h 985"/>
                <a:gd name="T62" fmla="*/ 0 w 1193"/>
                <a:gd name="T63" fmla="*/ 0 h 985"/>
                <a:gd name="T64" fmla="*/ 0 w 1193"/>
                <a:gd name="T65" fmla="*/ 0 h 985"/>
                <a:gd name="T66" fmla="*/ 0 w 1193"/>
                <a:gd name="T67" fmla="*/ 0 h 985"/>
                <a:gd name="T68" fmla="*/ 0 w 1193"/>
                <a:gd name="T69" fmla="*/ 0 h 985"/>
                <a:gd name="T70" fmla="*/ 0 w 1193"/>
                <a:gd name="T71" fmla="*/ 0 h 985"/>
                <a:gd name="T72" fmla="*/ 0 w 1193"/>
                <a:gd name="T73" fmla="*/ 0 h 985"/>
                <a:gd name="T74" fmla="*/ 0 w 1193"/>
                <a:gd name="T75" fmla="*/ 0 h 985"/>
                <a:gd name="T76" fmla="*/ 0 w 1193"/>
                <a:gd name="T77" fmla="*/ 0 h 985"/>
                <a:gd name="T78" fmla="*/ 0 w 1193"/>
                <a:gd name="T79" fmla="*/ 0 h 985"/>
                <a:gd name="T80" fmla="*/ 0 w 1193"/>
                <a:gd name="T81" fmla="*/ 0 h 985"/>
                <a:gd name="T82" fmla="*/ 0 w 1193"/>
                <a:gd name="T83" fmla="*/ 0 h 985"/>
                <a:gd name="T84" fmla="*/ 0 w 1193"/>
                <a:gd name="T85" fmla="*/ 0 h 985"/>
                <a:gd name="T86" fmla="*/ 0 w 1193"/>
                <a:gd name="T87" fmla="*/ 0 h 985"/>
                <a:gd name="T88" fmla="*/ 0 w 1193"/>
                <a:gd name="T89" fmla="*/ 0 h 985"/>
                <a:gd name="T90" fmla="*/ 0 w 1193"/>
                <a:gd name="T91" fmla="*/ 0 h 985"/>
                <a:gd name="T92" fmla="*/ 0 w 1193"/>
                <a:gd name="T93" fmla="*/ 0 h 985"/>
                <a:gd name="T94" fmla="*/ 0 w 1193"/>
                <a:gd name="T95" fmla="*/ 0 h 985"/>
                <a:gd name="T96" fmla="*/ 0 w 1193"/>
                <a:gd name="T97" fmla="*/ 0 h 985"/>
                <a:gd name="T98" fmla="*/ 0 w 1193"/>
                <a:gd name="T99" fmla="*/ 0 h 985"/>
                <a:gd name="T100" fmla="*/ 0 w 1193"/>
                <a:gd name="T101" fmla="*/ 0 h 985"/>
                <a:gd name="T102" fmla="*/ 0 w 1193"/>
                <a:gd name="T103" fmla="*/ 0 h 985"/>
                <a:gd name="T104" fmla="*/ 0 w 1193"/>
                <a:gd name="T105" fmla="*/ 0 h 985"/>
                <a:gd name="T106" fmla="*/ 0 w 1193"/>
                <a:gd name="T107" fmla="*/ 0 h 985"/>
                <a:gd name="T108" fmla="*/ 0 w 1193"/>
                <a:gd name="T109" fmla="*/ 0 h 985"/>
                <a:gd name="T110" fmla="*/ 0 w 1193"/>
                <a:gd name="T111" fmla="*/ 0 h 985"/>
                <a:gd name="T112" fmla="*/ 0 w 1193"/>
                <a:gd name="T113" fmla="*/ 0 h 9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3"/>
                <a:gd name="T172" fmla="*/ 0 h 985"/>
                <a:gd name="T173" fmla="*/ 1193 w 1193"/>
                <a:gd name="T174" fmla="*/ 985 h 9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3" h="985">
                  <a:moveTo>
                    <a:pt x="765" y="939"/>
                  </a:moveTo>
                  <a:lnTo>
                    <a:pt x="765" y="954"/>
                  </a:lnTo>
                  <a:lnTo>
                    <a:pt x="765" y="969"/>
                  </a:lnTo>
                  <a:lnTo>
                    <a:pt x="751" y="969"/>
                  </a:lnTo>
                  <a:lnTo>
                    <a:pt x="736" y="969"/>
                  </a:lnTo>
                  <a:lnTo>
                    <a:pt x="692" y="984"/>
                  </a:lnTo>
                  <a:lnTo>
                    <a:pt x="706" y="954"/>
                  </a:lnTo>
                  <a:lnTo>
                    <a:pt x="721" y="954"/>
                  </a:lnTo>
                  <a:lnTo>
                    <a:pt x="736" y="939"/>
                  </a:lnTo>
                  <a:lnTo>
                    <a:pt x="736" y="908"/>
                  </a:lnTo>
                  <a:lnTo>
                    <a:pt x="736" y="923"/>
                  </a:lnTo>
                  <a:lnTo>
                    <a:pt x="765" y="923"/>
                  </a:lnTo>
                  <a:lnTo>
                    <a:pt x="751" y="893"/>
                  </a:lnTo>
                  <a:lnTo>
                    <a:pt x="736" y="878"/>
                  </a:lnTo>
                  <a:lnTo>
                    <a:pt x="706" y="878"/>
                  </a:lnTo>
                  <a:lnTo>
                    <a:pt x="706" y="833"/>
                  </a:lnTo>
                  <a:lnTo>
                    <a:pt x="692" y="833"/>
                  </a:lnTo>
                  <a:lnTo>
                    <a:pt x="692" y="802"/>
                  </a:lnTo>
                  <a:lnTo>
                    <a:pt x="648" y="802"/>
                  </a:lnTo>
                  <a:lnTo>
                    <a:pt x="633" y="802"/>
                  </a:lnTo>
                  <a:lnTo>
                    <a:pt x="618" y="817"/>
                  </a:lnTo>
                  <a:lnTo>
                    <a:pt x="530" y="787"/>
                  </a:lnTo>
                  <a:lnTo>
                    <a:pt x="500" y="787"/>
                  </a:lnTo>
                  <a:lnTo>
                    <a:pt x="368" y="757"/>
                  </a:lnTo>
                  <a:lnTo>
                    <a:pt x="221" y="742"/>
                  </a:lnTo>
                  <a:lnTo>
                    <a:pt x="118" y="712"/>
                  </a:lnTo>
                  <a:lnTo>
                    <a:pt x="103" y="696"/>
                  </a:lnTo>
                  <a:lnTo>
                    <a:pt x="59" y="651"/>
                  </a:lnTo>
                  <a:lnTo>
                    <a:pt x="74" y="606"/>
                  </a:lnTo>
                  <a:lnTo>
                    <a:pt x="59" y="545"/>
                  </a:lnTo>
                  <a:lnTo>
                    <a:pt x="88" y="500"/>
                  </a:lnTo>
                  <a:lnTo>
                    <a:pt x="88" y="484"/>
                  </a:lnTo>
                  <a:lnTo>
                    <a:pt x="74" y="454"/>
                  </a:lnTo>
                  <a:lnTo>
                    <a:pt x="74" y="394"/>
                  </a:lnTo>
                  <a:lnTo>
                    <a:pt x="59" y="363"/>
                  </a:lnTo>
                  <a:lnTo>
                    <a:pt x="29" y="363"/>
                  </a:lnTo>
                  <a:lnTo>
                    <a:pt x="15" y="318"/>
                  </a:lnTo>
                  <a:lnTo>
                    <a:pt x="0" y="318"/>
                  </a:lnTo>
                  <a:lnTo>
                    <a:pt x="0" y="303"/>
                  </a:lnTo>
                  <a:lnTo>
                    <a:pt x="206" y="0"/>
                  </a:lnTo>
                  <a:lnTo>
                    <a:pt x="280" y="45"/>
                  </a:lnTo>
                  <a:lnTo>
                    <a:pt x="338" y="45"/>
                  </a:lnTo>
                  <a:lnTo>
                    <a:pt x="353" y="45"/>
                  </a:lnTo>
                  <a:lnTo>
                    <a:pt x="368" y="61"/>
                  </a:lnTo>
                  <a:lnTo>
                    <a:pt x="397" y="45"/>
                  </a:lnTo>
                  <a:lnTo>
                    <a:pt x="412" y="76"/>
                  </a:lnTo>
                  <a:lnTo>
                    <a:pt x="427" y="91"/>
                  </a:lnTo>
                  <a:lnTo>
                    <a:pt x="456" y="91"/>
                  </a:lnTo>
                  <a:lnTo>
                    <a:pt x="530" y="167"/>
                  </a:lnTo>
                  <a:lnTo>
                    <a:pt x="515" y="167"/>
                  </a:lnTo>
                  <a:lnTo>
                    <a:pt x="559" y="197"/>
                  </a:lnTo>
                  <a:lnTo>
                    <a:pt x="574" y="242"/>
                  </a:lnTo>
                  <a:lnTo>
                    <a:pt x="589" y="212"/>
                  </a:lnTo>
                  <a:lnTo>
                    <a:pt x="633" y="197"/>
                  </a:lnTo>
                  <a:lnTo>
                    <a:pt x="603" y="182"/>
                  </a:lnTo>
                  <a:lnTo>
                    <a:pt x="648" y="182"/>
                  </a:lnTo>
                  <a:lnTo>
                    <a:pt x="648" y="197"/>
                  </a:lnTo>
                  <a:lnTo>
                    <a:pt x="692" y="242"/>
                  </a:lnTo>
                  <a:lnTo>
                    <a:pt x="692" y="227"/>
                  </a:lnTo>
                  <a:lnTo>
                    <a:pt x="706" y="242"/>
                  </a:lnTo>
                  <a:lnTo>
                    <a:pt x="736" y="227"/>
                  </a:lnTo>
                  <a:lnTo>
                    <a:pt x="736" y="288"/>
                  </a:lnTo>
                  <a:lnTo>
                    <a:pt x="751" y="288"/>
                  </a:lnTo>
                  <a:lnTo>
                    <a:pt x="751" y="257"/>
                  </a:lnTo>
                  <a:lnTo>
                    <a:pt x="795" y="242"/>
                  </a:lnTo>
                  <a:lnTo>
                    <a:pt x="795" y="167"/>
                  </a:lnTo>
                  <a:lnTo>
                    <a:pt x="839" y="121"/>
                  </a:lnTo>
                  <a:lnTo>
                    <a:pt x="854" y="151"/>
                  </a:lnTo>
                  <a:lnTo>
                    <a:pt x="854" y="167"/>
                  </a:lnTo>
                  <a:lnTo>
                    <a:pt x="854" y="197"/>
                  </a:lnTo>
                  <a:lnTo>
                    <a:pt x="839" y="197"/>
                  </a:lnTo>
                  <a:lnTo>
                    <a:pt x="854" y="227"/>
                  </a:lnTo>
                  <a:lnTo>
                    <a:pt x="868" y="227"/>
                  </a:lnTo>
                  <a:lnTo>
                    <a:pt x="868" y="242"/>
                  </a:lnTo>
                  <a:lnTo>
                    <a:pt x="854" y="272"/>
                  </a:lnTo>
                  <a:lnTo>
                    <a:pt x="868" y="288"/>
                  </a:lnTo>
                  <a:lnTo>
                    <a:pt x="912" y="257"/>
                  </a:lnTo>
                  <a:lnTo>
                    <a:pt x="927" y="227"/>
                  </a:lnTo>
                  <a:lnTo>
                    <a:pt x="957" y="257"/>
                  </a:lnTo>
                  <a:lnTo>
                    <a:pt x="927" y="318"/>
                  </a:lnTo>
                  <a:lnTo>
                    <a:pt x="898" y="318"/>
                  </a:lnTo>
                  <a:lnTo>
                    <a:pt x="854" y="318"/>
                  </a:lnTo>
                  <a:lnTo>
                    <a:pt x="868" y="333"/>
                  </a:lnTo>
                  <a:lnTo>
                    <a:pt x="824" y="348"/>
                  </a:lnTo>
                  <a:lnTo>
                    <a:pt x="809" y="378"/>
                  </a:lnTo>
                  <a:lnTo>
                    <a:pt x="765" y="378"/>
                  </a:lnTo>
                  <a:lnTo>
                    <a:pt x="751" y="409"/>
                  </a:lnTo>
                  <a:lnTo>
                    <a:pt x="736" y="409"/>
                  </a:lnTo>
                  <a:lnTo>
                    <a:pt x="706" y="424"/>
                  </a:lnTo>
                  <a:lnTo>
                    <a:pt x="662" y="469"/>
                  </a:lnTo>
                  <a:lnTo>
                    <a:pt x="648" y="515"/>
                  </a:lnTo>
                  <a:lnTo>
                    <a:pt x="662" y="530"/>
                  </a:lnTo>
                  <a:lnTo>
                    <a:pt x="662" y="575"/>
                  </a:lnTo>
                  <a:lnTo>
                    <a:pt x="692" y="575"/>
                  </a:lnTo>
                  <a:lnTo>
                    <a:pt x="751" y="636"/>
                  </a:lnTo>
                  <a:lnTo>
                    <a:pt x="765" y="636"/>
                  </a:lnTo>
                  <a:lnTo>
                    <a:pt x="795" y="666"/>
                  </a:lnTo>
                  <a:lnTo>
                    <a:pt x="780" y="681"/>
                  </a:lnTo>
                  <a:lnTo>
                    <a:pt x="795" y="696"/>
                  </a:lnTo>
                  <a:lnTo>
                    <a:pt x="765" y="712"/>
                  </a:lnTo>
                  <a:lnTo>
                    <a:pt x="795" y="757"/>
                  </a:lnTo>
                  <a:lnTo>
                    <a:pt x="809" y="757"/>
                  </a:lnTo>
                  <a:lnTo>
                    <a:pt x="824" y="757"/>
                  </a:lnTo>
                  <a:lnTo>
                    <a:pt x="839" y="727"/>
                  </a:lnTo>
                  <a:lnTo>
                    <a:pt x="854" y="696"/>
                  </a:lnTo>
                  <a:lnTo>
                    <a:pt x="839" y="681"/>
                  </a:lnTo>
                  <a:lnTo>
                    <a:pt x="883" y="651"/>
                  </a:lnTo>
                  <a:lnTo>
                    <a:pt x="898" y="590"/>
                  </a:lnTo>
                  <a:lnTo>
                    <a:pt x="868" y="575"/>
                  </a:lnTo>
                  <a:lnTo>
                    <a:pt x="883" y="560"/>
                  </a:lnTo>
                  <a:lnTo>
                    <a:pt x="898" y="560"/>
                  </a:lnTo>
                  <a:lnTo>
                    <a:pt x="927" y="454"/>
                  </a:lnTo>
                  <a:lnTo>
                    <a:pt x="957" y="454"/>
                  </a:lnTo>
                  <a:lnTo>
                    <a:pt x="1001" y="484"/>
                  </a:lnTo>
                  <a:lnTo>
                    <a:pt x="1015" y="530"/>
                  </a:lnTo>
                  <a:lnTo>
                    <a:pt x="1030" y="530"/>
                  </a:lnTo>
                  <a:lnTo>
                    <a:pt x="1015" y="590"/>
                  </a:lnTo>
                  <a:lnTo>
                    <a:pt x="1060" y="606"/>
                  </a:lnTo>
                  <a:lnTo>
                    <a:pt x="1104" y="575"/>
                  </a:lnTo>
                  <a:lnTo>
                    <a:pt x="1118" y="651"/>
                  </a:lnTo>
                  <a:lnTo>
                    <a:pt x="1118" y="666"/>
                  </a:lnTo>
                  <a:lnTo>
                    <a:pt x="1118" y="681"/>
                  </a:lnTo>
                  <a:lnTo>
                    <a:pt x="1163" y="712"/>
                  </a:lnTo>
                  <a:lnTo>
                    <a:pt x="1163" y="727"/>
                  </a:lnTo>
                  <a:lnTo>
                    <a:pt x="1192" y="742"/>
                  </a:lnTo>
                  <a:lnTo>
                    <a:pt x="1177" y="787"/>
                  </a:lnTo>
                  <a:lnTo>
                    <a:pt x="1163" y="802"/>
                  </a:lnTo>
                  <a:lnTo>
                    <a:pt x="1133" y="802"/>
                  </a:lnTo>
                  <a:lnTo>
                    <a:pt x="1118" y="833"/>
                  </a:lnTo>
                  <a:lnTo>
                    <a:pt x="1089" y="833"/>
                  </a:lnTo>
                  <a:lnTo>
                    <a:pt x="1074" y="833"/>
                  </a:lnTo>
                  <a:lnTo>
                    <a:pt x="1089" y="833"/>
                  </a:lnTo>
                  <a:lnTo>
                    <a:pt x="1074" y="833"/>
                  </a:lnTo>
                  <a:lnTo>
                    <a:pt x="1030" y="817"/>
                  </a:lnTo>
                  <a:lnTo>
                    <a:pt x="986" y="833"/>
                  </a:lnTo>
                  <a:lnTo>
                    <a:pt x="971" y="833"/>
                  </a:lnTo>
                  <a:lnTo>
                    <a:pt x="927" y="878"/>
                  </a:lnTo>
                  <a:lnTo>
                    <a:pt x="898" y="893"/>
                  </a:lnTo>
                  <a:lnTo>
                    <a:pt x="927" y="878"/>
                  </a:lnTo>
                  <a:lnTo>
                    <a:pt x="971" y="848"/>
                  </a:lnTo>
                  <a:lnTo>
                    <a:pt x="986" y="848"/>
                  </a:lnTo>
                  <a:lnTo>
                    <a:pt x="1015" y="833"/>
                  </a:lnTo>
                  <a:lnTo>
                    <a:pt x="1030" y="848"/>
                  </a:lnTo>
                  <a:lnTo>
                    <a:pt x="1015" y="863"/>
                  </a:lnTo>
                  <a:lnTo>
                    <a:pt x="1001" y="863"/>
                  </a:lnTo>
                  <a:lnTo>
                    <a:pt x="1001" y="878"/>
                  </a:lnTo>
                  <a:lnTo>
                    <a:pt x="1015" y="878"/>
                  </a:lnTo>
                  <a:lnTo>
                    <a:pt x="1001" y="893"/>
                  </a:lnTo>
                  <a:lnTo>
                    <a:pt x="1015" y="908"/>
                  </a:lnTo>
                  <a:lnTo>
                    <a:pt x="1015" y="923"/>
                  </a:lnTo>
                  <a:lnTo>
                    <a:pt x="1060" y="923"/>
                  </a:lnTo>
                  <a:lnTo>
                    <a:pt x="1060" y="939"/>
                  </a:lnTo>
                  <a:lnTo>
                    <a:pt x="1015" y="954"/>
                  </a:lnTo>
                  <a:lnTo>
                    <a:pt x="986" y="984"/>
                  </a:lnTo>
                  <a:lnTo>
                    <a:pt x="986" y="969"/>
                  </a:lnTo>
                  <a:lnTo>
                    <a:pt x="1015" y="939"/>
                  </a:lnTo>
                  <a:lnTo>
                    <a:pt x="1001" y="923"/>
                  </a:lnTo>
                  <a:lnTo>
                    <a:pt x="971" y="939"/>
                  </a:lnTo>
                  <a:lnTo>
                    <a:pt x="957" y="908"/>
                  </a:lnTo>
                  <a:lnTo>
                    <a:pt x="957" y="893"/>
                  </a:lnTo>
                  <a:lnTo>
                    <a:pt x="942" y="878"/>
                  </a:lnTo>
                  <a:lnTo>
                    <a:pt x="942" y="893"/>
                  </a:lnTo>
                  <a:lnTo>
                    <a:pt x="927" y="908"/>
                  </a:lnTo>
                  <a:lnTo>
                    <a:pt x="898" y="939"/>
                  </a:lnTo>
                  <a:lnTo>
                    <a:pt x="883" y="923"/>
                  </a:lnTo>
                  <a:lnTo>
                    <a:pt x="868" y="939"/>
                  </a:lnTo>
                  <a:lnTo>
                    <a:pt x="854" y="923"/>
                  </a:lnTo>
                  <a:lnTo>
                    <a:pt x="824" y="939"/>
                  </a:lnTo>
                  <a:lnTo>
                    <a:pt x="809" y="939"/>
                  </a:lnTo>
                  <a:lnTo>
                    <a:pt x="780" y="939"/>
                  </a:lnTo>
                  <a:lnTo>
                    <a:pt x="765" y="93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8" name="Freeform 32"/>
            <p:cNvSpPr>
              <a:spLocks/>
            </p:cNvSpPr>
            <p:nvPr/>
          </p:nvSpPr>
          <p:spPr bwMode="auto">
            <a:xfrm>
              <a:off x="653819" y="1493362"/>
              <a:ext cx="702957" cy="505216"/>
            </a:xfrm>
            <a:custGeom>
              <a:avLst/>
              <a:gdLst>
                <a:gd name="T0" fmla="*/ 0 w 1208"/>
                <a:gd name="T1" fmla="*/ 0 h 1000"/>
                <a:gd name="T2" fmla="*/ 0 w 1208"/>
                <a:gd name="T3" fmla="*/ 0 h 1000"/>
                <a:gd name="T4" fmla="*/ 0 w 1208"/>
                <a:gd name="T5" fmla="*/ 0 h 1000"/>
                <a:gd name="T6" fmla="*/ 0 w 1208"/>
                <a:gd name="T7" fmla="*/ 0 h 1000"/>
                <a:gd name="T8" fmla="*/ 0 w 1208"/>
                <a:gd name="T9" fmla="*/ 0 h 1000"/>
                <a:gd name="T10" fmla="*/ 0 w 1208"/>
                <a:gd name="T11" fmla="*/ 0 h 1000"/>
                <a:gd name="T12" fmla="*/ 0 w 1208"/>
                <a:gd name="T13" fmla="*/ 0 h 1000"/>
                <a:gd name="T14" fmla="*/ 0 w 1208"/>
                <a:gd name="T15" fmla="*/ 0 h 1000"/>
                <a:gd name="T16" fmla="*/ 0 w 1208"/>
                <a:gd name="T17" fmla="*/ 0 h 1000"/>
                <a:gd name="T18" fmla="*/ 0 w 1208"/>
                <a:gd name="T19" fmla="*/ 0 h 1000"/>
                <a:gd name="T20" fmla="*/ 0 w 1208"/>
                <a:gd name="T21" fmla="*/ 0 h 1000"/>
                <a:gd name="T22" fmla="*/ 0 w 1208"/>
                <a:gd name="T23" fmla="*/ 0 h 1000"/>
                <a:gd name="T24" fmla="*/ 0 w 1208"/>
                <a:gd name="T25" fmla="*/ 0 h 1000"/>
                <a:gd name="T26" fmla="*/ 0 w 1208"/>
                <a:gd name="T27" fmla="*/ 0 h 1000"/>
                <a:gd name="T28" fmla="*/ 0 w 1208"/>
                <a:gd name="T29" fmla="*/ 0 h 1000"/>
                <a:gd name="T30" fmla="*/ 0 w 1208"/>
                <a:gd name="T31" fmla="*/ 0 h 1000"/>
                <a:gd name="T32" fmla="*/ 0 w 1208"/>
                <a:gd name="T33" fmla="*/ 0 h 1000"/>
                <a:gd name="T34" fmla="*/ 0 w 1208"/>
                <a:gd name="T35" fmla="*/ 0 h 1000"/>
                <a:gd name="T36" fmla="*/ 0 w 1208"/>
                <a:gd name="T37" fmla="*/ 0 h 1000"/>
                <a:gd name="T38" fmla="*/ 0 w 1208"/>
                <a:gd name="T39" fmla="*/ 0 h 1000"/>
                <a:gd name="T40" fmla="*/ 0 w 1208"/>
                <a:gd name="T41" fmla="*/ 0 h 1000"/>
                <a:gd name="T42" fmla="*/ 0 w 1208"/>
                <a:gd name="T43" fmla="*/ 0 h 1000"/>
                <a:gd name="T44" fmla="*/ 0 w 1208"/>
                <a:gd name="T45" fmla="*/ 0 h 1000"/>
                <a:gd name="T46" fmla="*/ 0 w 1208"/>
                <a:gd name="T47" fmla="*/ 0 h 1000"/>
                <a:gd name="T48" fmla="*/ 0 w 1208"/>
                <a:gd name="T49" fmla="*/ 0 h 1000"/>
                <a:gd name="T50" fmla="*/ 0 w 1208"/>
                <a:gd name="T51" fmla="*/ 0 h 1000"/>
                <a:gd name="T52" fmla="*/ 0 w 1208"/>
                <a:gd name="T53" fmla="*/ 0 h 1000"/>
                <a:gd name="T54" fmla="*/ 0 w 1208"/>
                <a:gd name="T55" fmla="*/ 0 h 1000"/>
                <a:gd name="T56" fmla="*/ 0 w 1208"/>
                <a:gd name="T57" fmla="*/ 0 h 1000"/>
                <a:gd name="T58" fmla="*/ 0 w 1208"/>
                <a:gd name="T59" fmla="*/ 0 h 1000"/>
                <a:gd name="T60" fmla="*/ 0 w 1208"/>
                <a:gd name="T61" fmla="*/ 0 h 1000"/>
                <a:gd name="T62" fmla="*/ 0 w 1208"/>
                <a:gd name="T63" fmla="*/ 0 h 1000"/>
                <a:gd name="T64" fmla="*/ 0 w 1208"/>
                <a:gd name="T65" fmla="*/ 0 h 1000"/>
                <a:gd name="T66" fmla="*/ 0 w 1208"/>
                <a:gd name="T67" fmla="*/ 0 h 1000"/>
                <a:gd name="T68" fmla="*/ 0 w 1208"/>
                <a:gd name="T69" fmla="*/ 0 h 1000"/>
                <a:gd name="T70" fmla="*/ 0 w 1208"/>
                <a:gd name="T71" fmla="*/ 0 h 1000"/>
                <a:gd name="T72" fmla="*/ 0 w 1208"/>
                <a:gd name="T73" fmla="*/ 0 h 1000"/>
                <a:gd name="T74" fmla="*/ 0 w 1208"/>
                <a:gd name="T75" fmla="*/ 0 h 1000"/>
                <a:gd name="T76" fmla="*/ 0 w 1208"/>
                <a:gd name="T77" fmla="*/ 0 h 1000"/>
                <a:gd name="T78" fmla="*/ 0 w 1208"/>
                <a:gd name="T79" fmla="*/ 0 h 1000"/>
                <a:gd name="T80" fmla="*/ 0 w 1208"/>
                <a:gd name="T81" fmla="*/ 0 h 1000"/>
                <a:gd name="T82" fmla="*/ 0 w 1208"/>
                <a:gd name="T83" fmla="*/ 0 h 1000"/>
                <a:gd name="T84" fmla="*/ 0 w 1208"/>
                <a:gd name="T85" fmla="*/ 0 h 1000"/>
                <a:gd name="T86" fmla="*/ 0 w 1208"/>
                <a:gd name="T87" fmla="*/ 0 h 1000"/>
                <a:gd name="T88" fmla="*/ 0 w 1208"/>
                <a:gd name="T89" fmla="*/ 0 h 1000"/>
                <a:gd name="T90" fmla="*/ 0 w 1208"/>
                <a:gd name="T91" fmla="*/ 0 h 1000"/>
                <a:gd name="T92" fmla="*/ 0 w 1208"/>
                <a:gd name="T93" fmla="*/ 0 h 1000"/>
                <a:gd name="T94" fmla="*/ 0 w 1208"/>
                <a:gd name="T95" fmla="*/ 0 h 1000"/>
                <a:gd name="T96" fmla="*/ 0 w 1208"/>
                <a:gd name="T97" fmla="*/ 0 h 1000"/>
                <a:gd name="T98" fmla="*/ 0 w 1208"/>
                <a:gd name="T99" fmla="*/ 0 h 1000"/>
                <a:gd name="T100" fmla="*/ 0 w 1208"/>
                <a:gd name="T101" fmla="*/ 0 h 1000"/>
                <a:gd name="T102" fmla="*/ 0 w 1208"/>
                <a:gd name="T103" fmla="*/ 0 h 1000"/>
                <a:gd name="T104" fmla="*/ 0 w 1208"/>
                <a:gd name="T105" fmla="*/ 0 h 1000"/>
                <a:gd name="T106" fmla="*/ 0 w 1208"/>
                <a:gd name="T107" fmla="*/ 0 h 1000"/>
                <a:gd name="T108" fmla="*/ 0 w 1208"/>
                <a:gd name="T109" fmla="*/ 0 h 1000"/>
                <a:gd name="T110" fmla="*/ 0 w 1208"/>
                <a:gd name="T111" fmla="*/ 0 h 1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8"/>
                <a:gd name="T169" fmla="*/ 0 h 1000"/>
                <a:gd name="T170" fmla="*/ 1208 w 1208"/>
                <a:gd name="T171" fmla="*/ 1000 h 1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8" h="1000">
                  <a:moveTo>
                    <a:pt x="775" y="953"/>
                  </a:moveTo>
                  <a:lnTo>
                    <a:pt x="775" y="968"/>
                  </a:lnTo>
                  <a:lnTo>
                    <a:pt x="775" y="984"/>
                  </a:lnTo>
                  <a:lnTo>
                    <a:pt x="760" y="984"/>
                  </a:lnTo>
                  <a:lnTo>
                    <a:pt x="745" y="984"/>
                  </a:lnTo>
                  <a:lnTo>
                    <a:pt x="700" y="999"/>
                  </a:lnTo>
                  <a:lnTo>
                    <a:pt x="715" y="968"/>
                  </a:lnTo>
                  <a:lnTo>
                    <a:pt x="730" y="968"/>
                  </a:lnTo>
                  <a:lnTo>
                    <a:pt x="745" y="953"/>
                  </a:lnTo>
                  <a:lnTo>
                    <a:pt x="745" y="922"/>
                  </a:lnTo>
                  <a:lnTo>
                    <a:pt x="745" y="938"/>
                  </a:lnTo>
                  <a:lnTo>
                    <a:pt x="775" y="938"/>
                  </a:lnTo>
                  <a:lnTo>
                    <a:pt x="760" y="907"/>
                  </a:lnTo>
                  <a:lnTo>
                    <a:pt x="745" y="891"/>
                  </a:lnTo>
                  <a:lnTo>
                    <a:pt x="715" y="891"/>
                  </a:lnTo>
                  <a:lnTo>
                    <a:pt x="715" y="845"/>
                  </a:lnTo>
                  <a:lnTo>
                    <a:pt x="700" y="845"/>
                  </a:lnTo>
                  <a:lnTo>
                    <a:pt x="700" y="815"/>
                  </a:lnTo>
                  <a:lnTo>
                    <a:pt x="656" y="815"/>
                  </a:lnTo>
                  <a:lnTo>
                    <a:pt x="641" y="815"/>
                  </a:lnTo>
                  <a:lnTo>
                    <a:pt x="626" y="830"/>
                  </a:lnTo>
                  <a:lnTo>
                    <a:pt x="536" y="799"/>
                  </a:lnTo>
                  <a:lnTo>
                    <a:pt x="507" y="799"/>
                  </a:lnTo>
                  <a:lnTo>
                    <a:pt x="373" y="768"/>
                  </a:lnTo>
                  <a:lnTo>
                    <a:pt x="224" y="753"/>
                  </a:lnTo>
                  <a:lnTo>
                    <a:pt x="119" y="722"/>
                  </a:lnTo>
                  <a:lnTo>
                    <a:pt x="104" y="707"/>
                  </a:lnTo>
                  <a:lnTo>
                    <a:pt x="60" y="661"/>
                  </a:lnTo>
                  <a:lnTo>
                    <a:pt x="75" y="615"/>
                  </a:lnTo>
                  <a:lnTo>
                    <a:pt x="60" y="553"/>
                  </a:lnTo>
                  <a:lnTo>
                    <a:pt x="89" y="507"/>
                  </a:lnTo>
                  <a:lnTo>
                    <a:pt x="89" y="492"/>
                  </a:lnTo>
                  <a:lnTo>
                    <a:pt x="75" y="461"/>
                  </a:lnTo>
                  <a:lnTo>
                    <a:pt x="75" y="400"/>
                  </a:lnTo>
                  <a:lnTo>
                    <a:pt x="60" y="369"/>
                  </a:lnTo>
                  <a:lnTo>
                    <a:pt x="30" y="369"/>
                  </a:lnTo>
                  <a:lnTo>
                    <a:pt x="15" y="323"/>
                  </a:lnTo>
                  <a:lnTo>
                    <a:pt x="0" y="323"/>
                  </a:lnTo>
                  <a:lnTo>
                    <a:pt x="0" y="307"/>
                  </a:lnTo>
                  <a:lnTo>
                    <a:pt x="209" y="0"/>
                  </a:lnTo>
                  <a:lnTo>
                    <a:pt x="283" y="46"/>
                  </a:lnTo>
                  <a:lnTo>
                    <a:pt x="343" y="46"/>
                  </a:lnTo>
                  <a:lnTo>
                    <a:pt x="358" y="46"/>
                  </a:lnTo>
                  <a:lnTo>
                    <a:pt x="373" y="61"/>
                  </a:lnTo>
                  <a:lnTo>
                    <a:pt x="402" y="46"/>
                  </a:lnTo>
                  <a:lnTo>
                    <a:pt x="417" y="77"/>
                  </a:lnTo>
                  <a:lnTo>
                    <a:pt x="432" y="92"/>
                  </a:lnTo>
                  <a:lnTo>
                    <a:pt x="462" y="92"/>
                  </a:lnTo>
                  <a:lnTo>
                    <a:pt x="536" y="169"/>
                  </a:lnTo>
                  <a:lnTo>
                    <a:pt x="522" y="169"/>
                  </a:lnTo>
                  <a:lnTo>
                    <a:pt x="566" y="200"/>
                  </a:lnTo>
                  <a:lnTo>
                    <a:pt x="581" y="246"/>
                  </a:lnTo>
                  <a:lnTo>
                    <a:pt x="596" y="215"/>
                  </a:lnTo>
                  <a:lnTo>
                    <a:pt x="641" y="200"/>
                  </a:lnTo>
                  <a:lnTo>
                    <a:pt x="611" y="184"/>
                  </a:lnTo>
                  <a:lnTo>
                    <a:pt x="656" y="184"/>
                  </a:lnTo>
                  <a:lnTo>
                    <a:pt x="656" y="200"/>
                  </a:lnTo>
                  <a:lnTo>
                    <a:pt x="700" y="246"/>
                  </a:lnTo>
                  <a:lnTo>
                    <a:pt x="700" y="231"/>
                  </a:lnTo>
                  <a:lnTo>
                    <a:pt x="715" y="246"/>
                  </a:lnTo>
                  <a:lnTo>
                    <a:pt x="745" y="231"/>
                  </a:lnTo>
                  <a:lnTo>
                    <a:pt x="745" y="292"/>
                  </a:lnTo>
                  <a:lnTo>
                    <a:pt x="760" y="292"/>
                  </a:lnTo>
                  <a:lnTo>
                    <a:pt x="760" y="261"/>
                  </a:lnTo>
                  <a:lnTo>
                    <a:pt x="805" y="246"/>
                  </a:lnTo>
                  <a:lnTo>
                    <a:pt x="805" y="169"/>
                  </a:lnTo>
                  <a:lnTo>
                    <a:pt x="849" y="123"/>
                  </a:lnTo>
                  <a:lnTo>
                    <a:pt x="864" y="154"/>
                  </a:lnTo>
                  <a:lnTo>
                    <a:pt x="864" y="169"/>
                  </a:lnTo>
                  <a:lnTo>
                    <a:pt x="864" y="200"/>
                  </a:lnTo>
                  <a:lnTo>
                    <a:pt x="849" y="200"/>
                  </a:lnTo>
                  <a:lnTo>
                    <a:pt x="864" y="231"/>
                  </a:lnTo>
                  <a:lnTo>
                    <a:pt x="879" y="231"/>
                  </a:lnTo>
                  <a:lnTo>
                    <a:pt x="879" y="246"/>
                  </a:lnTo>
                  <a:lnTo>
                    <a:pt x="864" y="277"/>
                  </a:lnTo>
                  <a:lnTo>
                    <a:pt x="879" y="292"/>
                  </a:lnTo>
                  <a:lnTo>
                    <a:pt x="924" y="261"/>
                  </a:lnTo>
                  <a:lnTo>
                    <a:pt x="939" y="231"/>
                  </a:lnTo>
                  <a:lnTo>
                    <a:pt x="969" y="261"/>
                  </a:lnTo>
                  <a:lnTo>
                    <a:pt x="939" y="323"/>
                  </a:lnTo>
                  <a:lnTo>
                    <a:pt x="909" y="323"/>
                  </a:lnTo>
                  <a:lnTo>
                    <a:pt x="864" y="323"/>
                  </a:lnTo>
                  <a:lnTo>
                    <a:pt x="879" y="338"/>
                  </a:lnTo>
                  <a:lnTo>
                    <a:pt x="834" y="353"/>
                  </a:lnTo>
                  <a:lnTo>
                    <a:pt x="820" y="384"/>
                  </a:lnTo>
                  <a:lnTo>
                    <a:pt x="775" y="384"/>
                  </a:lnTo>
                  <a:lnTo>
                    <a:pt x="760" y="415"/>
                  </a:lnTo>
                  <a:lnTo>
                    <a:pt x="745" y="415"/>
                  </a:lnTo>
                  <a:lnTo>
                    <a:pt x="715" y="430"/>
                  </a:lnTo>
                  <a:lnTo>
                    <a:pt x="671" y="476"/>
                  </a:lnTo>
                  <a:lnTo>
                    <a:pt x="656" y="523"/>
                  </a:lnTo>
                  <a:lnTo>
                    <a:pt x="671" y="538"/>
                  </a:lnTo>
                  <a:lnTo>
                    <a:pt x="671" y="584"/>
                  </a:lnTo>
                  <a:lnTo>
                    <a:pt x="700" y="584"/>
                  </a:lnTo>
                  <a:lnTo>
                    <a:pt x="760" y="646"/>
                  </a:lnTo>
                  <a:lnTo>
                    <a:pt x="775" y="646"/>
                  </a:lnTo>
                  <a:lnTo>
                    <a:pt x="805" y="676"/>
                  </a:lnTo>
                  <a:lnTo>
                    <a:pt x="790" y="692"/>
                  </a:lnTo>
                  <a:lnTo>
                    <a:pt x="805" y="707"/>
                  </a:lnTo>
                  <a:lnTo>
                    <a:pt x="775" y="722"/>
                  </a:lnTo>
                  <a:lnTo>
                    <a:pt x="805" y="768"/>
                  </a:lnTo>
                  <a:lnTo>
                    <a:pt x="820" y="768"/>
                  </a:lnTo>
                  <a:lnTo>
                    <a:pt x="834" y="768"/>
                  </a:lnTo>
                  <a:lnTo>
                    <a:pt x="849" y="738"/>
                  </a:lnTo>
                  <a:lnTo>
                    <a:pt x="864" y="707"/>
                  </a:lnTo>
                  <a:lnTo>
                    <a:pt x="849" y="692"/>
                  </a:lnTo>
                  <a:lnTo>
                    <a:pt x="894" y="661"/>
                  </a:lnTo>
                  <a:lnTo>
                    <a:pt x="909" y="599"/>
                  </a:lnTo>
                  <a:lnTo>
                    <a:pt x="879" y="584"/>
                  </a:lnTo>
                  <a:lnTo>
                    <a:pt x="894" y="569"/>
                  </a:lnTo>
                  <a:lnTo>
                    <a:pt x="909" y="569"/>
                  </a:lnTo>
                  <a:lnTo>
                    <a:pt x="939" y="461"/>
                  </a:lnTo>
                  <a:lnTo>
                    <a:pt x="969" y="461"/>
                  </a:lnTo>
                  <a:lnTo>
                    <a:pt x="1013" y="492"/>
                  </a:lnTo>
                  <a:lnTo>
                    <a:pt x="1028" y="538"/>
                  </a:lnTo>
                  <a:lnTo>
                    <a:pt x="1043" y="538"/>
                  </a:lnTo>
                  <a:lnTo>
                    <a:pt x="1028" y="599"/>
                  </a:lnTo>
                  <a:lnTo>
                    <a:pt x="1073" y="615"/>
                  </a:lnTo>
                  <a:lnTo>
                    <a:pt x="1118" y="584"/>
                  </a:lnTo>
                  <a:lnTo>
                    <a:pt x="1132" y="661"/>
                  </a:lnTo>
                  <a:lnTo>
                    <a:pt x="1132" y="676"/>
                  </a:lnTo>
                  <a:lnTo>
                    <a:pt x="1132" y="692"/>
                  </a:lnTo>
                  <a:lnTo>
                    <a:pt x="1177" y="722"/>
                  </a:lnTo>
                  <a:lnTo>
                    <a:pt x="1177" y="738"/>
                  </a:lnTo>
                  <a:lnTo>
                    <a:pt x="1207" y="753"/>
                  </a:lnTo>
                  <a:lnTo>
                    <a:pt x="1192" y="799"/>
                  </a:lnTo>
                  <a:lnTo>
                    <a:pt x="1177" y="815"/>
                  </a:lnTo>
                  <a:lnTo>
                    <a:pt x="1147" y="815"/>
                  </a:lnTo>
                  <a:lnTo>
                    <a:pt x="1132" y="845"/>
                  </a:lnTo>
                  <a:lnTo>
                    <a:pt x="1088" y="845"/>
                  </a:lnTo>
                  <a:lnTo>
                    <a:pt x="1043" y="830"/>
                  </a:lnTo>
                  <a:lnTo>
                    <a:pt x="998" y="845"/>
                  </a:lnTo>
                  <a:lnTo>
                    <a:pt x="983" y="845"/>
                  </a:lnTo>
                  <a:lnTo>
                    <a:pt x="939" y="891"/>
                  </a:lnTo>
                  <a:lnTo>
                    <a:pt x="909" y="907"/>
                  </a:lnTo>
                  <a:lnTo>
                    <a:pt x="939" y="891"/>
                  </a:lnTo>
                  <a:lnTo>
                    <a:pt x="983" y="861"/>
                  </a:lnTo>
                  <a:lnTo>
                    <a:pt x="998" y="861"/>
                  </a:lnTo>
                  <a:lnTo>
                    <a:pt x="1028" y="845"/>
                  </a:lnTo>
                  <a:lnTo>
                    <a:pt x="1043" y="861"/>
                  </a:lnTo>
                  <a:lnTo>
                    <a:pt x="1028" y="876"/>
                  </a:lnTo>
                  <a:lnTo>
                    <a:pt x="1013" y="876"/>
                  </a:lnTo>
                  <a:lnTo>
                    <a:pt x="1013" y="891"/>
                  </a:lnTo>
                  <a:lnTo>
                    <a:pt x="1028" y="891"/>
                  </a:lnTo>
                  <a:lnTo>
                    <a:pt x="1013" y="907"/>
                  </a:lnTo>
                  <a:lnTo>
                    <a:pt x="1028" y="922"/>
                  </a:lnTo>
                  <a:lnTo>
                    <a:pt x="1028" y="938"/>
                  </a:lnTo>
                  <a:lnTo>
                    <a:pt x="1073" y="938"/>
                  </a:lnTo>
                  <a:lnTo>
                    <a:pt x="1073" y="953"/>
                  </a:lnTo>
                  <a:lnTo>
                    <a:pt x="1028" y="968"/>
                  </a:lnTo>
                  <a:lnTo>
                    <a:pt x="998" y="999"/>
                  </a:lnTo>
                  <a:lnTo>
                    <a:pt x="998" y="984"/>
                  </a:lnTo>
                  <a:lnTo>
                    <a:pt x="1028" y="953"/>
                  </a:lnTo>
                  <a:lnTo>
                    <a:pt x="1013" y="938"/>
                  </a:lnTo>
                  <a:lnTo>
                    <a:pt x="983" y="953"/>
                  </a:lnTo>
                  <a:lnTo>
                    <a:pt x="969" y="922"/>
                  </a:lnTo>
                  <a:lnTo>
                    <a:pt x="969" y="907"/>
                  </a:lnTo>
                  <a:lnTo>
                    <a:pt x="954" y="891"/>
                  </a:lnTo>
                  <a:lnTo>
                    <a:pt x="954" y="907"/>
                  </a:lnTo>
                  <a:lnTo>
                    <a:pt x="939" y="922"/>
                  </a:lnTo>
                  <a:lnTo>
                    <a:pt x="909" y="953"/>
                  </a:lnTo>
                  <a:lnTo>
                    <a:pt x="894" y="938"/>
                  </a:lnTo>
                  <a:lnTo>
                    <a:pt x="879" y="953"/>
                  </a:lnTo>
                  <a:lnTo>
                    <a:pt x="864" y="938"/>
                  </a:lnTo>
                  <a:lnTo>
                    <a:pt x="834" y="953"/>
                  </a:lnTo>
                  <a:lnTo>
                    <a:pt x="820" y="953"/>
                  </a:lnTo>
                  <a:lnTo>
                    <a:pt x="790" y="953"/>
                  </a:lnTo>
                  <a:lnTo>
                    <a:pt x="775" y="953"/>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9" name="Line 33"/>
            <p:cNvSpPr>
              <a:spLocks noChangeShapeType="1"/>
            </p:cNvSpPr>
            <p:nvPr/>
          </p:nvSpPr>
          <p:spPr bwMode="auto">
            <a:xfrm flipH="1">
              <a:off x="1286346" y="1921058"/>
              <a:ext cx="8127"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0" name="Freeform 34"/>
            <p:cNvSpPr>
              <a:spLocks/>
            </p:cNvSpPr>
            <p:nvPr/>
          </p:nvSpPr>
          <p:spPr bwMode="auto">
            <a:xfrm>
              <a:off x="1184762" y="1554843"/>
              <a:ext cx="189622" cy="203156"/>
            </a:xfrm>
            <a:custGeom>
              <a:avLst/>
              <a:gdLst>
                <a:gd name="T0" fmla="*/ 0 w 328"/>
                <a:gd name="T1" fmla="*/ 0 h 401"/>
                <a:gd name="T2" fmla="*/ 0 w 328"/>
                <a:gd name="T3" fmla="*/ 0 h 401"/>
                <a:gd name="T4" fmla="*/ 0 w 328"/>
                <a:gd name="T5" fmla="*/ 0 h 401"/>
                <a:gd name="T6" fmla="*/ 0 w 328"/>
                <a:gd name="T7" fmla="*/ 0 h 401"/>
                <a:gd name="T8" fmla="*/ 0 w 328"/>
                <a:gd name="T9" fmla="*/ 0 h 401"/>
                <a:gd name="T10" fmla="*/ 0 w 328"/>
                <a:gd name="T11" fmla="*/ 0 h 401"/>
                <a:gd name="T12" fmla="*/ 0 w 328"/>
                <a:gd name="T13" fmla="*/ 0 h 401"/>
                <a:gd name="T14" fmla="*/ 0 w 328"/>
                <a:gd name="T15" fmla="*/ 0 h 401"/>
                <a:gd name="T16" fmla="*/ 0 w 328"/>
                <a:gd name="T17" fmla="*/ 0 h 401"/>
                <a:gd name="T18" fmla="*/ 0 w 328"/>
                <a:gd name="T19" fmla="*/ 0 h 401"/>
                <a:gd name="T20" fmla="*/ 0 w 328"/>
                <a:gd name="T21" fmla="*/ 0 h 401"/>
                <a:gd name="T22" fmla="*/ 0 w 328"/>
                <a:gd name="T23" fmla="*/ 0 h 401"/>
                <a:gd name="T24" fmla="*/ 0 w 328"/>
                <a:gd name="T25" fmla="*/ 0 h 401"/>
                <a:gd name="T26" fmla="*/ 0 w 328"/>
                <a:gd name="T27" fmla="*/ 0 h 401"/>
                <a:gd name="T28" fmla="*/ 0 w 328"/>
                <a:gd name="T29" fmla="*/ 0 h 401"/>
                <a:gd name="T30" fmla="*/ 0 w 328"/>
                <a:gd name="T31" fmla="*/ 0 h 401"/>
                <a:gd name="T32" fmla="*/ 0 w 328"/>
                <a:gd name="T33" fmla="*/ 0 h 401"/>
                <a:gd name="T34" fmla="*/ 0 w 328"/>
                <a:gd name="T35" fmla="*/ 0 h 401"/>
                <a:gd name="T36" fmla="*/ 0 w 328"/>
                <a:gd name="T37" fmla="*/ 0 h 401"/>
                <a:gd name="T38" fmla="*/ 0 w 328"/>
                <a:gd name="T39" fmla="*/ 0 h 401"/>
                <a:gd name="T40" fmla="*/ 0 w 328"/>
                <a:gd name="T41" fmla="*/ 0 h 401"/>
                <a:gd name="T42" fmla="*/ 0 w 328"/>
                <a:gd name="T43" fmla="*/ 0 h 401"/>
                <a:gd name="T44" fmla="*/ 0 w 328"/>
                <a:gd name="T45" fmla="*/ 0 h 401"/>
                <a:gd name="T46" fmla="*/ 0 w 328"/>
                <a:gd name="T47" fmla="*/ 0 h 401"/>
                <a:gd name="T48" fmla="*/ 0 w 328"/>
                <a:gd name="T49" fmla="*/ 0 h 401"/>
                <a:gd name="T50" fmla="*/ 0 w 328"/>
                <a:gd name="T51" fmla="*/ 0 h 401"/>
                <a:gd name="T52" fmla="*/ 0 w 328"/>
                <a:gd name="T53" fmla="*/ 0 h 401"/>
                <a:gd name="T54" fmla="*/ 0 w 328"/>
                <a:gd name="T55" fmla="*/ 0 h 401"/>
                <a:gd name="T56" fmla="*/ 0 w 328"/>
                <a:gd name="T57" fmla="*/ 0 h 401"/>
                <a:gd name="T58" fmla="*/ 0 w 328"/>
                <a:gd name="T59" fmla="*/ 0 h 401"/>
                <a:gd name="T60" fmla="*/ 0 w 328"/>
                <a:gd name="T61" fmla="*/ 0 h 401"/>
                <a:gd name="T62" fmla="*/ 0 w 328"/>
                <a:gd name="T63" fmla="*/ 0 h 401"/>
                <a:gd name="T64" fmla="*/ 0 w 328"/>
                <a:gd name="T65" fmla="*/ 0 h 401"/>
                <a:gd name="T66" fmla="*/ 0 w 328"/>
                <a:gd name="T67" fmla="*/ 0 h 401"/>
                <a:gd name="T68" fmla="*/ 0 w 328"/>
                <a:gd name="T69" fmla="*/ 0 h 401"/>
                <a:gd name="T70" fmla="*/ 0 w 328"/>
                <a:gd name="T71" fmla="*/ 0 h 401"/>
                <a:gd name="T72" fmla="*/ 0 w 328"/>
                <a:gd name="T73" fmla="*/ 0 h 401"/>
                <a:gd name="T74" fmla="*/ 0 w 328"/>
                <a:gd name="T75" fmla="*/ 0 h 4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8"/>
                <a:gd name="T115" fmla="*/ 0 h 401"/>
                <a:gd name="T116" fmla="*/ 328 w 328"/>
                <a:gd name="T117" fmla="*/ 401 h 4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8" h="401">
                  <a:moveTo>
                    <a:pt x="208" y="46"/>
                  </a:moveTo>
                  <a:lnTo>
                    <a:pt x="208" y="77"/>
                  </a:lnTo>
                  <a:lnTo>
                    <a:pt x="282" y="138"/>
                  </a:lnTo>
                  <a:lnTo>
                    <a:pt x="253" y="154"/>
                  </a:lnTo>
                  <a:lnTo>
                    <a:pt x="253" y="200"/>
                  </a:lnTo>
                  <a:lnTo>
                    <a:pt x="297" y="231"/>
                  </a:lnTo>
                  <a:lnTo>
                    <a:pt x="327" y="277"/>
                  </a:lnTo>
                  <a:lnTo>
                    <a:pt x="268" y="308"/>
                  </a:lnTo>
                  <a:lnTo>
                    <a:pt x="253" y="277"/>
                  </a:lnTo>
                  <a:lnTo>
                    <a:pt x="223" y="246"/>
                  </a:lnTo>
                  <a:lnTo>
                    <a:pt x="223" y="292"/>
                  </a:lnTo>
                  <a:lnTo>
                    <a:pt x="238" y="338"/>
                  </a:lnTo>
                  <a:lnTo>
                    <a:pt x="223" y="369"/>
                  </a:lnTo>
                  <a:lnTo>
                    <a:pt x="178" y="338"/>
                  </a:lnTo>
                  <a:lnTo>
                    <a:pt x="208" y="400"/>
                  </a:lnTo>
                  <a:lnTo>
                    <a:pt x="164" y="369"/>
                  </a:lnTo>
                  <a:lnTo>
                    <a:pt x="134" y="338"/>
                  </a:lnTo>
                  <a:lnTo>
                    <a:pt x="134" y="308"/>
                  </a:lnTo>
                  <a:lnTo>
                    <a:pt x="104" y="292"/>
                  </a:lnTo>
                  <a:lnTo>
                    <a:pt x="89" y="308"/>
                  </a:lnTo>
                  <a:lnTo>
                    <a:pt x="59" y="292"/>
                  </a:lnTo>
                  <a:lnTo>
                    <a:pt x="59" y="277"/>
                  </a:lnTo>
                  <a:lnTo>
                    <a:pt x="74" y="246"/>
                  </a:lnTo>
                  <a:lnTo>
                    <a:pt x="104" y="262"/>
                  </a:lnTo>
                  <a:lnTo>
                    <a:pt x="119" y="262"/>
                  </a:lnTo>
                  <a:lnTo>
                    <a:pt x="164" y="200"/>
                  </a:lnTo>
                  <a:lnTo>
                    <a:pt x="164" y="185"/>
                  </a:lnTo>
                  <a:lnTo>
                    <a:pt x="104" y="108"/>
                  </a:lnTo>
                  <a:lnTo>
                    <a:pt x="104" y="123"/>
                  </a:lnTo>
                  <a:lnTo>
                    <a:pt x="89" y="108"/>
                  </a:lnTo>
                  <a:lnTo>
                    <a:pt x="30" y="92"/>
                  </a:lnTo>
                  <a:lnTo>
                    <a:pt x="15" y="77"/>
                  </a:lnTo>
                  <a:lnTo>
                    <a:pt x="0" y="15"/>
                  </a:lnTo>
                  <a:lnTo>
                    <a:pt x="59" y="0"/>
                  </a:lnTo>
                  <a:lnTo>
                    <a:pt x="74" y="31"/>
                  </a:lnTo>
                  <a:lnTo>
                    <a:pt x="104" y="15"/>
                  </a:lnTo>
                  <a:lnTo>
                    <a:pt x="149" y="0"/>
                  </a:lnTo>
                  <a:lnTo>
                    <a:pt x="208" y="4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1" name="Freeform 35"/>
            <p:cNvSpPr>
              <a:spLocks/>
            </p:cNvSpPr>
            <p:nvPr/>
          </p:nvSpPr>
          <p:spPr bwMode="auto">
            <a:xfrm>
              <a:off x="1303953" y="1423861"/>
              <a:ext cx="184205" cy="101578"/>
            </a:xfrm>
            <a:custGeom>
              <a:avLst/>
              <a:gdLst>
                <a:gd name="T0" fmla="*/ 0 w 315"/>
                <a:gd name="T1" fmla="*/ 0 h 200"/>
                <a:gd name="T2" fmla="*/ 0 w 315"/>
                <a:gd name="T3" fmla="*/ 0 h 200"/>
                <a:gd name="T4" fmla="*/ 0 w 315"/>
                <a:gd name="T5" fmla="*/ 0 h 200"/>
                <a:gd name="T6" fmla="*/ 0 w 315"/>
                <a:gd name="T7" fmla="*/ 0 h 200"/>
                <a:gd name="T8" fmla="*/ 0 w 315"/>
                <a:gd name="T9" fmla="*/ 0 h 200"/>
                <a:gd name="T10" fmla="*/ 0 w 315"/>
                <a:gd name="T11" fmla="*/ 0 h 200"/>
                <a:gd name="T12" fmla="*/ 0 w 315"/>
                <a:gd name="T13" fmla="*/ 0 h 200"/>
                <a:gd name="T14" fmla="*/ 0 w 315"/>
                <a:gd name="T15" fmla="*/ 0 h 200"/>
                <a:gd name="T16" fmla="*/ 0 w 315"/>
                <a:gd name="T17" fmla="*/ 0 h 200"/>
                <a:gd name="T18" fmla="*/ 0 w 315"/>
                <a:gd name="T19" fmla="*/ 0 h 200"/>
                <a:gd name="T20" fmla="*/ 0 w 315"/>
                <a:gd name="T21" fmla="*/ 0 h 200"/>
                <a:gd name="T22" fmla="*/ 0 w 315"/>
                <a:gd name="T23" fmla="*/ 0 h 200"/>
                <a:gd name="T24" fmla="*/ 0 w 315"/>
                <a:gd name="T25" fmla="*/ 0 h 200"/>
                <a:gd name="T26" fmla="*/ 0 w 315"/>
                <a:gd name="T27" fmla="*/ 0 h 200"/>
                <a:gd name="T28" fmla="*/ 0 w 315"/>
                <a:gd name="T29" fmla="*/ 0 h 200"/>
                <a:gd name="T30" fmla="*/ 0 w 315"/>
                <a:gd name="T31" fmla="*/ 0 h 200"/>
                <a:gd name="T32" fmla="*/ 0 w 315"/>
                <a:gd name="T33" fmla="*/ 0 h 200"/>
                <a:gd name="T34" fmla="*/ 0 w 315"/>
                <a:gd name="T35" fmla="*/ 0 h 200"/>
                <a:gd name="T36" fmla="*/ 0 w 315"/>
                <a:gd name="T37" fmla="*/ 0 h 200"/>
                <a:gd name="T38" fmla="*/ 0 w 315"/>
                <a:gd name="T39" fmla="*/ 0 h 200"/>
                <a:gd name="T40" fmla="*/ 0 w 315"/>
                <a:gd name="T41" fmla="*/ 0 h 200"/>
                <a:gd name="T42" fmla="*/ 0 w 315"/>
                <a:gd name="T43" fmla="*/ 0 h 200"/>
                <a:gd name="T44" fmla="*/ 0 w 315"/>
                <a:gd name="T45" fmla="*/ 0 h 200"/>
                <a:gd name="T46" fmla="*/ 0 w 315"/>
                <a:gd name="T47" fmla="*/ 0 h 2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5"/>
                <a:gd name="T73" fmla="*/ 0 h 200"/>
                <a:gd name="T74" fmla="*/ 315 w 315"/>
                <a:gd name="T75" fmla="*/ 200 h 2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5" h="200">
                  <a:moveTo>
                    <a:pt x="30" y="153"/>
                  </a:moveTo>
                  <a:lnTo>
                    <a:pt x="0" y="168"/>
                  </a:lnTo>
                  <a:lnTo>
                    <a:pt x="15" y="184"/>
                  </a:lnTo>
                  <a:lnTo>
                    <a:pt x="45" y="184"/>
                  </a:lnTo>
                  <a:lnTo>
                    <a:pt x="60" y="199"/>
                  </a:lnTo>
                  <a:lnTo>
                    <a:pt x="105" y="153"/>
                  </a:lnTo>
                  <a:lnTo>
                    <a:pt x="135" y="153"/>
                  </a:lnTo>
                  <a:lnTo>
                    <a:pt x="135" y="138"/>
                  </a:lnTo>
                  <a:lnTo>
                    <a:pt x="164" y="122"/>
                  </a:lnTo>
                  <a:lnTo>
                    <a:pt x="179" y="138"/>
                  </a:lnTo>
                  <a:lnTo>
                    <a:pt x="284" y="77"/>
                  </a:lnTo>
                  <a:lnTo>
                    <a:pt x="314" y="15"/>
                  </a:lnTo>
                  <a:lnTo>
                    <a:pt x="75" y="0"/>
                  </a:lnTo>
                  <a:lnTo>
                    <a:pt x="75" y="31"/>
                  </a:lnTo>
                  <a:lnTo>
                    <a:pt x="105" y="46"/>
                  </a:lnTo>
                  <a:lnTo>
                    <a:pt x="150" y="46"/>
                  </a:lnTo>
                  <a:lnTo>
                    <a:pt x="135" y="77"/>
                  </a:lnTo>
                  <a:lnTo>
                    <a:pt x="90" y="77"/>
                  </a:lnTo>
                  <a:lnTo>
                    <a:pt x="60" y="61"/>
                  </a:lnTo>
                  <a:lnTo>
                    <a:pt x="30" y="122"/>
                  </a:lnTo>
                  <a:lnTo>
                    <a:pt x="60" y="138"/>
                  </a:lnTo>
                  <a:lnTo>
                    <a:pt x="45" y="138"/>
                  </a:lnTo>
                  <a:lnTo>
                    <a:pt x="45" y="153"/>
                  </a:lnTo>
                  <a:lnTo>
                    <a:pt x="30" y="153"/>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2" name="Freeform 36"/>
            <p:cNvSpPr>
              <a:spLocks/>
            </p:cNvSpPr>
            <p:nvPr/>
          </p:nvSpPr>
          <p:spPr bwMode="auto">
            <a:xfrm>
              <a:off x="973469" y="1501381"/>
              <a:ext cx="96166" cy="86876"/>
            </a:xfrm>
            <a:custGeom>
              <a:avLst/>
              <a:gdLst>
                <a:gd name="T0" fmla="*/ 0 w 165"/>
                <a:gd name="T1" fmla="*/ 0 h 171"/>
                <a:gd name="T2" fmla="*/ 0 w 165"/>
                <a:gd name="T3" fmla="*/ 0 h 171"/>
                <a:gd name="T4" fmla="*/ 0 w 165"/>
                <a:gd name="T5" fmla="*/ 0 h 171"/>
                <a:gd name="T6" fmla="*/ 0 w 165"/>
                <a:gd name="T7" fmla="*/ 0 h 171"/>
                <a:gd name="T8" fmla="*/ 0 w 165"/>
                <a:gd name="T9" fmla="*/ 0 h 171"/>
                <a:gd name="T10" fmla="*/ 0 w 165"/>
                <a:gd name="T11" fmla="*/ 0 h 171"/>
                <a:gd name="T12" fmla="*/ 0 w 165"/>
                <a:gd name="T13" fmla="*/ 0 h 171"/>
                <a:gd name="T14" fmla="*/ 0 w 165"/>
                <a:gd name="T15" fmla="*/ 0 h 171"/>
                <a:gd name="T16" fmla="*/ 0 w 165"/>
                <a:gd name="T17" fmla="*/ 0 h 171"/>
                <a:gd name="T18" fmla="*/ 0 w 165"/>
                <a:gd name="T19" fmla="*/ 0 h 171"/>
                <a:gd name="T20" fmla="*/ 0 w 165"/>
                <a:gd name="T21" fmla="*/ 0 h 171"/>
                <a:gd name="T22" fmla="*/ 0 w 165"/>
                <a:gd name="T23" fmla="*/ 0 h 171"/>
                <a:gd name="T24" fmla="*/ 0 w 165"/>
                <a:gd name="T25" fmla="*/ 0 h 171"/>
                <a:gd name="T26" fmla="*/ 0 w 165"/>
                <a:gd name="T27" fmla="*/ 0 h 171"/>
                <a:gd name="T28" fmla="*/ 0 w 165"/>
                <a:gd name="T29" fmla="*/ 0 h 171"/>
                <a:gd name="T30" fmla="*/ 0 w 165"/>
                <a:gd name="T31" fmla="*/ 0 h 171"/>
                <a:gd name="T32" fmla="*/ 0 w 165"/>
                <a:gd name="T33" fmla="*/ 0 h 171"/>
                <a:gd name="T34" fmla="*/ 0 w 165"/>
                <a:gd name="T35" fmla="*/ 0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1"/>
                <a:gd name="T56" fmla="*/ 165 w 165"/>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1">
                  <a:moveTo>
                    <a:pt x="45" y="0"/>
                  </a:moveTo>
                  <a:lnTo>
                    <a:pt x="89" y="0"/>
                  </a:lnTo>
                  <a:lnTo>
                    <a:pt x="89" y="15"/>
                  </a:lnTo>
                  <a:lnTo>
                    <a:pt x="104" y="0"/>
                  </a:lnTo>
                  <a:lnTo>
                    <a:pt x="134" y="31"/>
                  </a:lnTo>
                  <a:lnTo>
                    <a:pt x="164" y="31"/>
                  </a:lnTo>
                  <a:lnTo>
                    <a:pt x="164" y="62"/>
                  </a:lnTo>
                  <a:lnTo>
                    <a:pt x="164" y="155"/>
                  </a:lnTo>
                  <a:lnTo>
                    <a:pt x="104" y="170"/>
                  </a:lnTo>
                  <a:lnTo>
                    <a:pt x="60" y="124"/>
                  </a:lnTo>
                  <a:lnTo>
                    <a:pt x="15" y="108"/>
                  </a:lnTo>
                  <a:lnTo>
                    <a:pt x="0" y="77"/>
                  </a:lnTo>
                  <a:lnTo>
                    <a:pt x="60" y="93"/>
                  </a:lnTo>
                  <a:lnTo>
                    <a:pt x="60" y="62"/>
                  </a:lnTo>
                  <a:lnTo>
                    <a:pt x="30" y="46"/>
                  </a:lnTo>
                  <a:lnTo>
                    <a:pt x="30" y="31"/>
                  </a:lnTo>
                  <a:lnTo>
                    <a:pt x="45" y="31"/>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3" name="Freeform 37"/>
            <p:cNvSpPr>
              <a:spLocks/>
            </p:cNvSpPr>
            <p:nvPr/>
          </p:nvSpPr>
          <p:spPr bwMode="auto">
            <a:xfrm>
              <a:off x="1226750" y="1493362"/>
              <a:ext cx="121900" cy="69501"/>
            </a:xfrm>
            <a:custGeom>
              <a:avLst/>
              <a:gdLst>
                <a:gd name="T0" fmla="*/ 0 w 209"/>
                <a:gd name="T1" fmla="*/ 0 h 139"/>
                <a:gd name="T2" fmla="*/ 0 w 209"/>
                <a:gd name="T3" fmla="*/ 0 h 139"/>
                <a:gd name="T4" fmla="*/ 0 w 209"/>
                <a:gd name="T5" fmla="*/ 0 h 139"/>
                <a:gd name="T6" fmla="*/ 0 w 209"/>
                <a:gd name="T7" fmla="*/ 0 h 139"/>
                <a:gd name="T8" fmla="*/ 0 w 209"/>
                <a:gd name="T9" fmla="*/ 0 h 139"/>
                <a:gd name="T10" fmla="*/ 0 w 209"/>
                <a:gd name="T11" fmla="*/ 0 h 139"/>
                <a:gd name="T12" fmla="*/ 0 w 209"/>
                <a:gd name="T13" fmla="*/ 0 h 139"/>
                <a:gd name="T14" fmla="*/ 0 w 209"/>
                <a:gd name="T15" fmla="*/ 0 h 139"/>
                <a:gd name="T16" fmla="*/ 0 w 209"/>
                <a:gd name="T17" fmla="*/ 0 h 139"/>
                <a:gd name="T18" fmla="*/ 0 w 209"/>
                <a:gd name="T19" fmla="*/ 0 h 139"/>
                <a:gd name="T20" fmla="*/ 0 w 209"/>
                <a:gd name="T21" fmla="*/ 0 h 139"/>
                <a:gd name="T22" fmla="*/ 0 w 209"/>
                <a:gd name="T23" fmla="*/ 0 h 139"/>
                <a:gd name="T24" fmla="*/ 0 w 209"/>
                <a:gd name="T25" fmla="*/ 0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139"/>
                <a:gd name="T41" fmla="*/ 209 w 209"/>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139">
                  <a:moveTo>
                    <a:pt x="0" y="0"/>
                  </a:moveTo>
                  <a:lnTo>
                    <a:pt x="0" y="31"/>
                  </a:lnTo>
                  <a:lnTo>
                    <a:pt x="45" y="46"/>
                  </a:lnTo>
                  <a:lnTo>
                    <a:pt x="45" y="77"/>
                  </a:lnTo>
                  <a:lnTo>
                    <a:pt x="119" y="107"/>
                  </a:lnTo>
                  <a:lnTo>
                    <a:pt x="134" y="92"/>
                  </a:lnTo>
                  <a:lnTo>
                    <a:pt x="193" y="138"/>
                  </a:lnTo>
                  <a:lnTo>
                    <a:pt x="208" y="92"/>
                  </a:lnTo>
                  <a:lnTo>
                    <a:pt x="149" y="61"/>
                  </a:lnTo>
                  <a:lnTo>
                    <a:pt x="134" y="77"/>
                  </a:lnTo>
                  <a:lnTo>
                    <a:pt x="45" y="31"/>
                  </a:lnTo>
                  <a:lnTo>
                    <a:pt x="45"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4" name="Freeform 38"/>
            <p:cNvSpPr>
              <a:spLocks/>
            </p:cNvSpPr>
            <p:nvPr/>
          </p:nvSpPr>
          <p:spPr bwMode="auto">
            <a:xfrm>
              <a:off x="913873" y="1477323"/>
              <a:ext cx="70431" cy="48116"/>
            </a:xfrm>
            <a:custGeom>
              <a:avLst/>
              <a:gdLst>
                <a:gd name="T0" fmla="*/ 0 w 121"/>
                <a:gd name="T1" fmla="*/ 0 h 93"/>
                <a:gd name="T2" fmla="*/ 0 w 121"/>
                <a:gd name="T3" fmla="*/ 0 h 93"/>
                <a:gd name="T4" fmla="*/ 0 w 121"/>
                <a:gd name="T5" fmla="*/ 0 h 93"/>
                <a:gd name="T6" fmla="*/ 0 w 121"/>
                <a:gd name="T7" fmla="*/ 0 h 93"/>
                <a:gd name="T8" fmla="*/ 0 w 121"/>
                <a:gd name="T9" fmla="*/ 0 h 93"/>
                <a:gd name="T10" fmla="*/ 0 w 121"/>
                <a:gd name="T11" fmla="*/ 0 h 93"/>
                <a:gd name="T12" fmla="*/ 0 w 121"/>
                <a:gd name="T13" fmla="*/ 0 h 93"/>
                <a:gd name="T14" fmla="*/ 0 w 12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93"/>
                <a:gd name="T26" fmla="*/ 121 w 12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93">
                  <a:moveTo>
                    <a:pt x="0" y="92"/>
                  </a:moveTo>
                  <a:lnTo>
                    <a:pt x="45" y="92"/>
                  </a:lnTo>
                  <a:lnTo>
                    <a:pt x="75" y="31"/>
                  </a:lnTo>
                  <a:lnTo>
                    <a:pt x="120" y="31"/>
                  </a:lnTo>
                  <a:lnTo>
                    <a:pt x="105" y="0"/>
                  </a:lnTo>
                  <a:lnTo>
                    <a:pt x="60" y="0"/>
                  </a:lnTo>
                  <a:lnTo>
                    <a:pt x="15" y="31"/>
                  </a:lnTo>
                  <a:lnTo>
                    <a:pt x="0" y="92"/>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5" name="Freeform 39"/>
            <p:cNvSpPr>
              <a:spLocks/>
            </p:cNvSpPr>
            <p:nvPr/>
          </p:nvSpPr>
          <p:spPr bwMode="auto">
            <a:xfrm>
              <a:off x="1035773" y="1454602"/>
              <a:ext cx="86685" cy="46779"/>
            </a:xfrm>
            <a:custGeom>
              <a:avLst/>
              <a:gdLst>
                <a:gd name="T0" fmla="*/ 0 w 150"/>
                <a:gd name="T1" fmla="*/ 0 h 93"/>
                <a:gd name="T2" fmla="*/ 0 w 150"/>
                <a:gd name="T3" fmla="*/ 0 h 93"/>
                <a:gd name="T4" fmla="*/ 0 w 150"/>
                <a:gd name="T5" fmla="*/ 0 h 93"/>
                <a:gd name="T6" fmla="*/ 0 w 150"/>
                <a:gd name="T7" fmla="*/ 0 h 93"/>
                <a:gd name="T8" fmla="*/ 0 w 150"/>
                <a:gd name="T9" fmla="*/ 0 h 93"/>
                <a:gd name="T10" fmla="*/ 0 w 150"/>
                <a:gd name="T11" fmla="*/ 0 h 93"/>
                <a:gd name="T12" fmla="*/ 0 w 150"/>
                <a:gd name="T13" fmla="*/ 0 h 93"/>
                <a:gd name="T14" fmla="*/ 0 w 150"/>
                <a:gd name="T15" fmla="*/ 0 h 93"/>
                <a:gd name="T16" fmla="*/ 0 w 150"/>
                <a:gd name="T17" fmla="*/ 0 h 93"/>
                <a:gd name="T18" fmla="*/ 0 w 150"/>
                <a:gd name="T19" fmla="*/ 0 h 93"/>
                <a:gd name="T20" fmla="*/ 0 w 150"/>
                <a:gd name="T21" fmla="*/ 0 h 93"/>
                <a:gd name="T22" fmla="*/ 0 w 150"/>
                <a:gd name="T23" fmla="*/ 0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93"/>
                <a:gd name="T38" fmla="*/ 150 w 150"/>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93">
                  <a:moveTo>
                    <a:pt x="30" y="15"/>
                  </a:moveTo>
                  <a:lnTo>
                    <a:pt x="75" y="31"/>
                  </a:lnTo>
                  <a:lnTo>
                    <a:pt x="134" y="0"/>
                  </a:lnTo>
                  <a:lnTo>
                    <a:pt x="134" y="31"/>
                  </a:lnTo>
                  <a:lnTo>
                    <a:pt x="149" y="31"/>
                  </a:lnTo>
                  <a:lnTo>
                    <a:pt x="149" y="61"/>
                  </a:lnTo>
                  <a:lnTo>
                    <a:pt x="75" y="61"/>
                  </a:lnTo>
                  <a:lnTo>
                    <a:pt x="45" y="92"/>
                  </a:lnTo>
                  <a:lnTo>
                    <a:pt x="0" y="61"/>
                  </a:lnTo>
                  <a:lnTo>
                    <a:pt x="30" y="46"/>
                  </a:lnTo>
                  <a:lnTo>
                    <a:pt x="0" y="31"/>
                  </a:lnTo>
                  <a:lnTo>
                    <a:pt x="3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6" name="Freeform 40"/>
            <p:cNvSpPr>
              <a:spLocks/>
            </p:cNvSpPr>
            <p:nvPr/>
          </p:nvSpPr>
          <p:spPr bwMode="auto">
            <a:xfrm>
              <a:off x="1303953" y="1903683"/>
              <a:ext cx="70431" cy="64154"/>
            </a:xfrm>
            <a:custGeom>
              <a:avLst/>
              <a:gdLst>
                <a:gd name="T0" fmla="*/ 0 w 120"/>
                <a:gd name="T1" fmla="*/ 0 h 125"/>
                <a:gd name="T2" fmla="*/ 0 w 120"/>
                <a:gd name="T3" fmla="*/ 0 h 125"/>
                <a:gd name="T4" fmla="*/ 0 w 120"/>
                <a:gd name="T5" fmla="*/ 0 h 125"/>
                <a:gd name="T6" fmla="*/ 0 w 120"/>
                <a:gd name="T7" fmla="*/ 0 h 125"/>
                <a:gd name="T8" fmla="*/ 0 w 120"/>
                <a:gd name="T9" fmla="*/ 0 h 125"/>
                <a:gd name="T10" fmla="*/ 0 w 120"/>
                <a:gd name="T11" fmla="*/ 0 h 125"/>
                <a:gd name="T12" fmla="*/ 0 w 120"/>
                <a:gd name="T13" fmla="*/ 0 h 125"/>
                <a:gd name="T14" fmla="*/ 0 w 120"/>
                <a:gd name="T15" fmla="*/ 0 h 125"/>
                <a:gd name="T16" fmla="*/ 0 w 120"/>
                <a:gd name="T17" fmla="*/ 0 h 125"/>
                <a:gd name="T18" fmla="*/ 0 w 120"/>
                <a:gd name="T19" fmla="*/ 0 h 125"/>
                <a:gd name="T20" fmla="*/ 0 w 120"/>
                <a:gd name="T21" fmla="*/ 0 h 125"/>
                <a:gd name="T22" fmla="*/ 0 w 120"/>
                <a:gd name="T23" fmla="*/ 0 h 125"/>
                <a:gd name="T24" fmla="*/ 0 w 120"/>
                <a:gd name="T25" fmla="*/ 0 h 125"/>
                <a:gd name="T26" fmla="*/ 0 w 120"/>
                <a:gd name="T27" fmla="*/ 0 h 125"/>
                <a:gd name="T28" fmla="*/ 0 w 120"/>
                <a:gd name="T29" fmla="*/ 0 h 125"/>
                <a:gd name="T30" fmla="*/ 0 w 120"/>
                <a:gd name="T31" fmla="*/ 0 h 125"/>
                <a:gd name="T32" fmla="*/ 0 w 120"/>
                <a:gd name="T33" fmla="*/ 0 h 125"/>
                <a:gd name="T34" fmla="*/ 0 w 120"/>
                <a:gd name="T35" fmla="*/ 0 h 125"/>
                <a:gd name="T36" fmla="*/ 0 w 120"/>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5"/>
                <a:gd name="T59" fmla="*/ 120 w 120"/>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5">
                  <a:moveTo>
                    <a:pt x="89" y="0"/>
                  </a:moveTo>
                  <a:lnTo>
                    <a:pt x="89" y="16"/>
                  </a:lnTo>
                  <a:lnTo>
                    <a:pt x="60" y="47"/>
                  </a:lnTo>
                  <a:lnTo>
                    <a:pt x="74" y="62"/>
                  </a:lnTo>
                  <a:lnTo>
                    <a:pt x="104" y="62"/>
                  </a:lnTo>
                  <a:lnTo>
                    <a:pt x="104" y="93"/>
                  </a:lnTo>
                  <a:lnTo>
                    <a:pt x="119" y="109"/>
                  </a:lnTo>
                  <a:lnTo>
                    <a:pt x="104" y="124"/>
                  </a:lnTo>
                  <a:lnTo>
                    <a:pt x="89" y="109"/>
                  </a:lnTo>
                  <a:lnTo>
                    <a:pt x="89" y="93"/>
                  </a:lnTo>
                  <a:lnTo>
                    <a:pt x="60" y="124"/>
                  </a:lnTo>
                  <a:lnTo>
                    <a:pt x="74" y="93"/>
                  </a:lnTo>
                  <a:lnTo>
                    <a:pt x="45" y="109"/>
                  </a:lnTo>
                  <a:lnTo>
                    <a:pt x="60" y="93"/>
                  </a:lnTo>
                  <a:lnTo>
                    <a:pt x="0" y="93"/>
                  </a:lnTo>
                  <a:lnTo>
                    <a:pt x="0" y="78"/>
                  </a:lnTo>
                  <a:lnTo>
                    <a:pt x="45" y="47"/>
                  </a:lnTo>
                  <a:lnTo>
                    <a:pt x="74" y="0"/>
                  </a:lnTo>
                  <a:lnTo>
                    <a:pt x="8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7" name="Freeform 41"/>
            <p:cNvSpPr>
              <a:spLocks/>
            </p:cNvSpPr>
            <p:nvPr/>
          </p:nvSpPr>
          <p:spPr bwMode="auto">
            <a:xfrm>
              <a:off x="1270092" y="1438563"/>
              <a:ext cx="41988" cy="62818"/>
            </a:xfrm>
            <a:custGeom>
              <a:avLst/>
              <a:gdLst>
                <a:gd name="T0" fmla="*/ 0 w 75"/>
                <a:gd name="T1" fmla="*/ 0 h 123"/>
                <a:gd name="T2" fmla="*/ 0 w 75"/>
                <a:gd name="T3" fmla="*/ 0 h 123"/>
                <a:gd name="T4" fmla="*/ 0 w 75"/>
                <a:gd name="T5" fmla="*/ 0 h 123"/>
                <a:gd name="T6" fmla="*/ 0 w 75"/>
                <a:gd name="T7" fmla="*/ 0 h 123"/>
                <a:gd name="T8" fmla="*/ 0 w 75"/>
                <a:gd name="T9" fmla="*/ 0 h 123"/>
                <a:gd name="T10" fmla="*/ 0 w 75"/>
                <a:gd name="T11" fmla="*/ 0 h 123"/>
                <a:gd name="T12" fmla="*/ 0 60000 65536"/>
                <a:gd name="T13" fmla="*/ 0 60000 65536"/>
                <a:gd name="T14" fmla="*/ 0 60000 65536"/>
                <a:gd name="T15" fmla="*/ 0 60000 65536"/>
                <a:gd name="T16" fmla="*/ 0 60000 65536"/>
                <a:gd name="T17" fmla="*/ 0 60000 65536"/>
                <a:gd name="T18" fmla="*/ 0 w 75"/>
                <a:gd name="T19" fmla="*/ 0 h 123"/>
                <a:gd name="T20" fmla="*/ 75 w 75"/>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75" h="123">
                  <a:moveTo>
                    <a:pt x="30" y="0"/>
                  </a:moveTo>
                  <a:lnTo>
                    <a:pt x="74" y="76"/>
                  </a:lnTo>
                  <a:lnTo>
                    <a:pt x="59" y="122"/>
                  </a:lnTo>
                  <a:lnTo>
                    <a:pt x="0" y="107"/>
                  </a:lnTo>
                  <a:lnTo>
                    <a:pt x="15" y="46"/>
                  </a:lnTo>
                  <a:lnTo>
                    <a:pt x="3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8" name="Freeform 42"/>
            <p:cNvSpPr>
              <a:spLocks/>
            </p:cNvSpPr>
            <p:nvPr/>
          </p:nvSpPr>
          <p:spPr bwMode="auto">
            <a:xfrm>
              <a:off x="1156319" y="1522766"/>
              <a:ext cx="54178" cy="40097"/>
            </a:xfrm>
            <a:custGeom>
              <a:avLst/>
              <a:gdLst>
                <a:gd name="T0" fmla="*/ 0 w 90"/>
                <a:gd name="T1" fmla="*/ 0 h 78"/>
                <a:gd name="T2" fmla="*/ 0 w 90"/>
                <a:gd name="T3" fmla="*/ 0 h 78"/>
                <a:gd name="T4" fmla="*/ 0 w 90"/>
                <a:gd name="T5" fmla="*/ 0 h 78"/>
                <a:gd name="T6" fmla="*/ 0 w 90"/>
                <a:gd name="T7" fmla="*/ 0 h 78"/>
                <a:gd name="T8" fmla="*/ 0 w 90"/>
                <a:gd name="T9" fmla="*/ 0 h 78"/>
                <a:gd name="T10" fmla="*/ 0 w 90"/>
                <a:gd name="T11" fmla="*/ 0 h 78"/>
                <a:gd name="T12" fmla="*/ 0 w 90"/>
                <a:gd name="T13" fmla="*/ 0 h 78"/>
                <a:gd name="T14" fmla="*/ 0 60000 65536"/>
                <a:gd name="T15" fmla="*/ 0 60000 65536"/>
                <a:gd name="T16" fmla="*/ 0 60000 65536"/>
                <a:gd name="T17" fmla="*/ 0 60000 65536"/>
                <a:gd name="T18" fmla="*/ 0 60000 65536"/>
                <a:gd name="T19" fmla="*/ 0 60000 65536"/>
                <a:gd name="T20" fmla="*/ 0 60000 65536"/>
                <a:gd name="T21" fmla="*/ 0 w 90"/>
                <a:gd name="T22" fmla="*/ 0 h 78"/>
                <a:gd name="T23" fmla="*/ 90 w 90"/>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78">
                  <a:moveTo>
                    <a:pt x="0" y="46"/>
                  </a:moveTo>
                  <a:lnTo>
                    <a:pt x="15" y="0"/>
                  </a:lnTo>
                  <a:lnTo>
                    <a:pt x="89" y="0"/>
                  </a:lnTo>
                  <a:lnTo>
                    <a:pt x="74" y="46"/>
                  </a:lnTo>
                  <a:lnTo>
                    <a:pt x="30" y="46"/>
                  </a:lnTo>
                  <a:lnTo>
                    <a:pt x="15" y="77"/>
                  </a:lnTo>
                  <a:lnTo>
                    <a:pt x="0" y="4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9" name="Freeform 43"/>
            <p:cNvSpPr>
              <a:spLocks/>
            </p:cNvSpPr>
            <p:nvPr/>
          </p:nvSpPr>
          <p:spPr bwMode="auto">
            <a:xfrm>
              <a:off x="999203" y="1438563"/>
              <a:ext cx="55532" cy="32077"/>
            </a:xfrm>
            <a:custGeom>
              <a:avLst/>
              <a:gdLst>
                <a:gd name="T0" fmla="*/ 0 w 91"/>
                <a:gd name="T1" fmla="*/ 0 h 62"/>
                <a:gd name="T2" fmla="*/ 0 w 91"/>
                <a:gd name="T3" fmla="*/ 0 h 62"/>
                <a:gd name="T4" fmla="*/ 0 w 91"/>
                <a:gd name="T5" fmla="*/ 0 h 62"/>
                <a:gd name="T6" fmla="*/ 0 w 91"/>
                <a:gd name="T7" fmla="*/ 0 h 62"/>
                <a:gd name="T8" fmla="*/ 0 w 91"/>
                <a:gd name="T9" fmla="*/ 0 h 62"/>
                <a:gd name="T10" fmla="*/ 0 w 91"/>
                <a:gd name="T11" fmla="*/ 0 h 62"/>
                <a:gd name="T12" fmla="*/ 0 60000 65536"/>
                <a:gd name="T13" fmla="*/ 0 60000 65536"/>
                <a:gd name="T14" fmla="*/ 0 60000 65536"/>
                <a:gd name="T15" fmla="*/ 0 60000 65536"/>
                <a:gd name="T16" fmla="*/ 0 60000 65536"/>
                <a:gd name="T17" fmla="*/ 0 60000 65536"/>
                <a:gd name="T18" fmla="*/ 0 w 91"/>
                <a:gd name="T19" fmla="*/ 0 h 62"/>
                <a:gd name="T20" fmla="*/ 91 w 91"/>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91" h="62">
                  <a:moveTo>
                    <a:pt x="0" y="31"/>
                  </a:moveTo>
                  <a:lnTo>
                    <a:pt x="15" y="61"/>
                  </a:lnTo>
                  <a:lnTo>
                    <a:pt x="90" y="31"/>
                  </a:lnTo>
                  <a:lnTo>
                    <a:pt x="90" y="0"/>
                  </a:lnTo>
                  <a:lnTo>
                    <a:pt x="30" y="0"/>
                  </a:lnTo>
                  <a:lnTo>
                    <a:pt x="0"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0" name="Freeform 44"/>
            <p:cNvSpPr>
              <a:spLocks/>
            </p:cNvSpPr>
            <p:nvPr/>
          </p:nvSpPr>
          <p:spPr bwMode="auto">
            <a:xfrm>
              <a:off x="1140065" y="1469304"/>
              <a:ext cx="51469"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60000 65536"/>
                <a:gd name="T15" fmla="*/ 0 60000 65536"/>
                <a:gd name="T16" fmla="*/ 0 60000 65536"/>
                <a:gd name="T17" fmla="*/ 0 60000 65536"/>
                <a:gd name="T18" fmla="*/ 0 60000 65536"/>
                <a:gd name="T19" fmla="*/ 0 60000 65536"/>
                <a:gd name="T20" fmla="*/ 0 60000 65536"/>
                <a:gd name="T21" fmla="*/ 0 w 91"/>
                <a:gd name="T22" fmla="*/ 0 h 78"/>
                <a:gd name="T23" fmla="*/ 91 w 91"/>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78">
                  <a:moveTo>
                    <a:pt x="0" y="0"/>
                  </a:moveTo>
                  <a:lnTo>
                    <a:pt x="0" y="46"/>
                  </a:lnTo>
                  <a:lnTo>
                    <a:pt x="45" y="77"/>
                  </a:lnTo>
                  <a:lnTo>
                    <a:pt x="90" y="31"/>
                  </a:lnTo>
                  <a:lnTo>
                    <a:pt x="75" y="0"/>
                  </a:lnTo>
                  <a:lnTo>
                    <a:pt x="45" y="31"/>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1" name="Freeform 45"/>
            <p:cNvSpPr>
              <a:spLocks/>
            </p:cNvSpPr>
            <p:nvPr/>
          </p:nvSpPr>
          <p:spPr bwMode="auto">
            <a:xfrm>
              <a:off x="1140065" y="1672459"/>
              <a:ext cx="51469" cy="38760"/>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w 91"/>
                <a:gd name="T19" fmla="*/ 0 h 78"/>
                <a:gd name="T20" fmla="*/ 0 w 91"/>
                <a:gd name="T21" fmla="*/ 0 h 78"/>
                <a:gd name="T22" fmla="*/ 0 w 91"/>
                <a:gd name="T23" fmla="*/ 0 h 78"/>
                <a:gd name="T24" fmla="*/ 0 w 91"/>
                <a:gd name="T25" fmla="*/ 0 h 78"/>
                <a:gd name="T26" fmla="*/ 0 w 91"/>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78"/>
                <a:gd name="T44" fmla="*/ 91 w 91"/>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78">
                  <a:moveTo>
                    <a:pt x="45" y="0"/>
                  </a:moveTo>
                  <a:lnTo>
                    <a:pt x="60" y="0"/>
                  </a:lnTo>
                  <a:lnTo>
                    <a:pt x="75" y="46"/>
                  </a:lnTo>
                  <a:lnTo>
                    <a:pt x="75" y="62"/>
                  </a:lnTo>
                  <a:lnTo>
                    <a:pt x="90" y="62"/>
                  </a:lnTo>
                  <a:lnTo>
                    <a:pt x="75" y="77"/>
                  </a:lnTo>
                  <a:lnTo>
                    <a:pt x="60" y="77"/>
                  </a:lnTo>
                  <a:lnTo>
                    <a:pt x="75" y="46"/>
                  </a:lnTo>
                  <a:lnTo>
                    <a:pt x="45" y="46"/>
                  </a:lnTo>
                  <a:lnTo>
                    <a:pt x="30" y="62"/>
                  </a:lnTo>
                  <a:lnTo>
                    <a:pt x="15" y="62"/>
                  </a:lnTo>
                  <a:lnTo>
                    <a:pt x="0" y="46"/>
                  </a:lnTo>
                  <a:lnTo>
                    <a:pt x="30" y="46"/>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2" name="Freeform 46"/>
            <p:cNvSpPr>
              <a:spLocks/>
            </p:cNvSpPr>
            <p:nvPr/>
          </p:nvSpPr>
          <p:spPr bwMode="auto">
            <a:xfrm>
              <a:off x="1104850" y="1517419"/>
              <a:ext cx="27089" cy="45443"/>
            </a:xfrm>
            <a:custGeom>
              <a:avLst/>
              <a:gdLst>
                <a:gd name="T0" fmla="*/ 0 w 46"/>
                <a:gd name="T1" fmla="*/ 0 h 93"/>
                <a:gd name="T2" fmla="*/ 0 w 46"/>
                <a:gd name="T3" fmla="*/ 0 h 93"/>
                <a:gd name="T4" fmla="*/ 0 w 46"/>
                <a:gd name="T5" fmla="*/ 0 h 93"/>
                <a:gd name="T6" fmla="*/ 0 w 46"/>
                <a:gd name="T7" fmla="*/ 0 h 93"/>
                <a:gd name="T8" fmla="*/ 0 w 46"/>
                <a:gd name="T9" fmla="*/ 0 h 93"/>
                <a:gd name="T10" fmla="*/ 0 60000 65536"/>
                <a:gd name="T11" fmla="*/ 0 60000 65536"/>
                <a:gd name="T12" fmla="*/ 0 60000 65536"/>
                <a:gd name="T13" fmla="*/ 0 60000 65536"/>
                <a:gd name="T14" fmla="*/ 0 60000 65536"/>
                <a:gd name="T15" fmla="*/ 0 w 46"/>
                <a:gd name="T16" fmla="*/ 0 h 93"/>
                <a:gd name="T17" fmla="*/ 46 w 46"/>
                <a:gd name="T18" fmla="*/ 93 h 93"/>
              </a:gdLst>
              <a:ahLst/>
              <a:cxnLst>
                <a:cxn ang="T10">
                  <a:pos x="T0" y="T1"/>
                </a:cxn>
                <a:cxn ang="T11">
                  <a:pos x="T2" y="T3"/>
                </a:cxn>
                <a:cxn ang="T12">
                  <a:pos x="T4" y="T5"/>
                </a:cxn>
                <a:cxn ang="T13">
                  <a:pos x="T6" y="T7"/>
                </a:cxn>
                <a:cxn ang="T14">
                  <a:pos x="T8" y="T9"/>
                </a:cxn>
              </a:cxnLst>
              <a:rect l="T15" t="T16" r="T17" b="T18"/>
              <a:pathLst>
                <a:path w="46" h="93">
                  <a:moveTo>
                    <a:pt x="0" y="31"/>
                  </a:moveTo>
                  <a:lnTo>
                    <a:pt x="45" y="0"/>
                  </a:lnTo>
                  <a:lnTo>
                    <a:pt x="45" y="61"/>
                  </a:lnTo>
                  <a:lnTo>
                    <a:pt x="0" y="92"/>
                  </a:lnTo>
                  <a:lnTo>
                    <a:pt x="0"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3" name="Freeform 47"/>
            <p:cNvSpPr>
              <a:spLocks/>
            </p:cNvSpPr>
            <p:nvPr/>
          </p:nvSpPr>
          <p:spPr bwMode="auto">
            <a:xfrm>
              <a:off x="1079115" y="1423861"/>
              <a:ext cx="25734"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16"/>
                  </a:moveTo>
                  <a:lnTo>
                    <a:pt x="0" y="31"/>
                  </a:lnTo>
                  <a:lnTo>
                    <a:pt x="45" y="31"/>
                  </a:lnTo>
                  <a:lnTo>
                    <a:pt x="45" y="0"/>
                  </a:lnTo>
                  <a:lnTo>
                    <a:pt x="30" y="16"/>
                  </a:lnTo>
                  <a:lnTo>
                    <a:pt x="15" y="16"/>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4" name="Freeform 48"/>
            <p:cNvSpPr>
              <a:spLocks/>
            </p:cNvSpPr>
            <p:nvPr/>
          </p:nvSpPr>
          <p:spPr bwMode="auto">
            <a:xfrm>
              <a:off x="679554" y="1826163"/>
              <a:ext cx="27089" cy="32077"/>
            </a:xfrm>
            <a:custGeom>
              <a:avLst/>
              <a:gdLst>
                <a:gd name="T0" fmla="*/ 0 w 45"/>
                <a:gd name="T1" fmla="*/ 0 h 62"/>
                <a:gd name="T2" fmla="*/ 0 w 45"/>
                <a:gd name="T3" fmla="*/ 0 h 62"/>
                <a:gd name="T4" fmla="*/ 0 w 45"/>
                <a:gd name="T5" fmla="*/ 0 h 62"/>
                <a:gd name="T6" fmla="*/ 0 w 45"/>
                <a:gd name="T7" fmla="*/ 0 h 62"/>
                <a:gd name="T8" fmla="*/ 0 w 45"/>
                <a:gd name="T9" fmla="*/ 0 h 62"/>
                <a:gd name="T10" fmla="*/ 0 w 45"/>
                <a:gd name="T11" fmla="*/ 0 h 62"/>
                <a:gd name="T12" fmla="*/ 0 60000 65536"/>
                <a:gd name="T13" fmla="*/ 0 60000 65536"/>
                <a:gd name="T14" fmla="*/ 0 60000 65536"/>
                <a:gd name="T15" fmla="*/ 0 60000 65536"/>
                <a:gd name="T16" fmla="*/ 0 60000 65536"/>
                <a:gd name="T17" fmla="*/ 0 60000 65536"/>
                <a:gd name="T18" fmla="*/ 0 w 45"/>
                <a:gd name="T19" fmla="*/ 0 h 62"/>
                <a:gd name="T20" fmla="*/ 45 w 45"/>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5" h="62">
                  <a:moveTo>
                    <a:pt x="0" y="0"/>
                  </a:moveTo>
                  <a:lnTo>
                    <a:pt x="29" y="31"/>
                  </a:lnTo>
                  <a:lnTo>
                    <a:pt x="44" y="61"/>
                  </a:lnTo>
                  <a:lnTo>
                    <a:pt x="29" y="61"/>
                  </a:lnTo>
                  <a:lnTo>
                    <a:pt x="0" y="15"/>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5" name="Freeform 49"/>
            <p:cNvSpPr>
              <a:spLocks/>
            </p:cNvSpPr>
            <p:nvPr/>
          </p:nvSpPr>
          <p:spPr bwMode="auto">
            <a:xfrm>
              <a:off x="1140065" y="1423861"/>
              <a:ext cx="17608" cy="30741"/>
            </a:xfrm>
            <a:custGeom>
              <a:avLst/>
              <a:gdLst>
                <a:gd name="T0" fmla="*/ 0 w 32"/>
                <a:gd name="T1" fmla="*/ 0 h 62"/>
                <a:gd name="T2" fmla="*/ 0 w 32"/>
                <a:gd name="T3" fmla="*/ 0 h 62"/>
                <a:gd name="T4" fmla="*/ 0 w 32"/>
                <a:gd name="T5" fmla="*/ 0 h 62"/>
                <a:gd name="T6" fmla="*/ 0 w 32"/>
                <a:gd name="T7" fmla="*/ 0 h 62"/>
                <a:gd name="T8" fmla="*/ 0 w 32"/>
                <a:gd name="T9" fmla="*/ 0 h 62"/>
                <a:gd name="T10" fmla="*/ 0 60000 65536"/>
                <a:gd name="T11" fmla="*/ 0 60000 65536"/>
                <a:gd name="T12" fmla="*/ 0 60000 65536"/>
                <a:gd name="T13" fmla="*/ 0 60000 65536"/>
                <a:gd name="T14" fmla="*/ 0 60000 65536"/>
                <a:gd name="T15" fmla="*/ 0 w 32"/>
                <a:gd name="T16" fmla="*/ 0 h 62"/>
                <a:gd name="T17" fmla="*/ 32 w 32"/>
                <a:gd name="T18" fmla="*/ 62 h 62"/>
              </a:gdLst>
              <a:ahLst/>
              <a:cxnLst>
                <a:cxn ang="T10">
                  <a:pos x="T0" y="T1"/>
                </a:cxn>
                <a:cxn ang="T11">
                  <a:pos x="T2" y="T3"/>
                </a:cxn>
                <a:cxn ang="T12">
                  <a:pos x="T4" y="T5"/>
                </a:cxn>
                <a:cxn ang="T13">
                  <a:pos x="T6" y="T7"/>
                </a:cxn>
                <a:cxn ang="T14">
                  <a:pos x="T8" y="T9"/>
                </a:cxn>
              </a:cxnLst>
              <a:rect l="T15" t="T16" r="T17" b="T18"/>
              <a:pathLst>
                <a:path w="32" h="62">
                  <a:moveTo>
                    <a:pt x="0" y="15"/>
                  </a:moveTo>
                  <a:lnTo>
                    <a:pt x="16" y="61"/>
                  </a:lnTo>
                  <a:lnTo>
                    <a:pt x="31" y="31"/>
                  </a:lnTo>
                  <a:lnTo>
                    <a:pt x="31" y="0"/>
                  </a:lnTo>
                  <a:lnTo>
                    <a:pt x="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6" name="Freeform 50"/>
            <p:cNvSpPr>
              <a:spLocks/>
            </p:cNvSpPr>
            <p:nvPr/>
          </p:nvSpPr>
          <p:spPr bwMode="auto">
            <a:xfrm>
              <a:off x="1156319" y="1719239"/>
              <a:ext cx="17608" cy="16039"/>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29" y="0"/>
                  </a:moveTo>
                  <a:lnTo>
                    <a:pt x="0" y="31"/>
                  </a:lnTo>
                  <a:lnTo>
                    <a:pt x="0" y="16"/>
                  </a:lnTo>
                  <a:lnTo>
                    <a:pt x="15" y="0"/>
                  </a:lnTo>
                  <a:lnTo>
                    <a:pt x="2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7" name="Freeform 51"/>
            <p:cNvSpPr>
              <a:spLocks/>
            </p:cNvSpPr>
            <p:nvPr/>
          </p:nvSpPr>
          <p:spPr bwMode="auto">
            <a:xfrm>
              <a:off x="1287700" y="1950462"/>
              <a:ext cx="9481" cy="1737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16" y="16"/>
                  </a:lnTo>
                  <a:lnTo>
                    <a:pt x="16" y="31"/>
                  </a:lnTo>
                  <a:lnTo>
                    <a:pt x="0" y="31"/>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8" name="Freeform 52"/>
            <p:cNvSpPr>
              <a:spLocks/>
            </p:cNvSpPr>
            <p:nvPr/>
          </p:nvSpPr>
          <p:spPr bwMode="auto">
            <a:xfrm>
              <a:off x="1287700" y="1656421"/>
              <a:ext cx="17608" cy="22721"/>
            </a:xfrm>
            <a:custGeom>
              <a:avLst/>
              <a:gdLst>
                <a:gd name="T0" fmla="*/ 0 w 31"/>
                <a:gd name="T1" fmla="*/ 0 h 47"/>
                <a:gd name="T2" fmla="*/ 0 w 31"/>
                <a:gd name="T3" fmla="*/ 0 h 47"/>
                <a:gd name="T4" fmla="*/ 0 w 31"/>
                <a:gd name="T5" fmla="*/ 0 h 47"/>
                <a:gd name="T6" fmla="*/ 0 w 31"/>
                <a:gd name="T7" fmla="*/ 0 h 47"/>
                <a:gd name="T8" fmla="*/ 0 w 31"/>
                <a:gd name="T9" fmla="*/ 0 h 47"/>
                <a:gd name="T10" fmla="*/ 0 60000 65536"/>
                <a:gd name="T11" fmla="*/ 0 60000 65536"/>
                <a:gd name="T12" fmla="*/ 0 60000 65536"/>
                <a:gd name="T13" fmla="*/ 0 60000 65536"/>
                <a:gd name="T14" fmla="*/ 0 60000 65536"/>
                <a:gd name="T15" fmla="*/ 0 w 31"/>
                <a:gd name="T16" fmla="*/ 0 h 47"/>
                <a:gd name="T17" fmla="*/ 31 w 31"/>
                <a:gd name="T18" fmla="*/ 47 h 47"/>
              </a:gdLst>
              <a:ahLst/>
              <a:cxnLst>
                <a:cxn ang="T10">
                  <a:pos x="T0" y="T1"/>
                </a:cxn>
                <a:cxn ang="T11">
                  <a:pos x="T2" y="T3"/>
                </a:cxn>
                <a:cxn ang="T12">
                  <a:pos x="T4" y="T5"/>
                </a:cxn>
                <a:cxn ang="T13">
                  <a:pos x="T6" y="T7"/>
                </a:cxn>
                <a:cxn ang="T14">
                  <a:pos x="T8" y="T9"/>
                </a:cxn>
              </a:cxnLst>
              <a:rect l="T15" t="T16" r="T17" b="T18"/>
              <a:pathLst>
                <a:path w="31" h="47">
                  <a:moveTo>
                    <a:pt x="15" y="0"/>
                  </a:moveTo>
                  <a:lnTo>
                    <a:pt x="0" y="31"/>
                  </a:lnTo>
                  <a:lnTo>
                    <a:pt x="0" y="46"/>
                  </a:lnTo>
                  <a:lnTo>
                    <a:pt x="30" y="31"/>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9" name="Freeform 53"/>
            <p:cNvSpPr>
              <a:spLocks/>
            </p:cNvSpPr>
            <p:nvPr/>
          </p:nvSpPr>
          <p:spPr bwMode="auto">
            <a:xfrm>
              <a:off x="1270092" y="2400880"/>
              <a:ext cx="41988" cy="40097"/>
            </a:xfrm>
            <a:custGeom>
              <a:avLst/>
              <a:gdLst>
                <a:gd name="T0" fmla="*/ 0 w 75"/>
                <a:gd name="T1" fmla="*/ 0 h 78"/>
                <a:gd name="T2" fmla="*/ 0 w 75"/>
                <a:gd name="T3" fmla="*/ 0 h 78"/>
                <a:gd name="T4" fmla="*/ 0 w 75"/>
                <a:gd name="T5" fmla="*/ 0 h 78"/>
                <a:gd name="T6" fmla="*/ 0 w 75"/>
                <a:gd name="T7" fmla="*/ 0 h 78"/>
                <a:gd name="T8" fmla="*/ 0 w 75"/>
                <a:gd name="T9" fmla="*/ 0 h 78"/>
                <a:gd name="T10" fmla="*/ 0 w 75"/>
                <a:gd name="T11" fmla="*/ 0 h 78"/>
                <a:gd name="T12" fmla="*/ 0 w 75"/>
                <a:gd name="T13" fmla="*/ 0 h 78"/>
                <a:gd name="T14" fmla="*/ 0 w 75"/>
                <a:gd name="T15" fmla="*/ 0 h 78"/>
                <a:gd name="T16" fmla="*/ 0 w 75"/>
                <a:gd name="T17" fmla="*/ 0 h 78"/>
                <a:gd name="T18" fmla="*/ 0 w 75"/>
                <a:gd name="T19" fmla="*/ 0 h 78"/>
                <a:gd name="T20" fmla="*/ 0 w 75"/>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78"/>
                <a:gd name="T35" fmla="*/ 75 w 75"/>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78">
                  <a:moveTo>
                    <a:pt x="15" y="0"/>
                  </a:moveTo>
                  <a:lnTo>
                    <a:pt x="15" y="15"/>
                  </a:lnTo>
                  <a:lnTo>
                    <a:pt x="0" y="31"/>
                  </a:lnTo>
                  <a:lnTo>
                    <a:pt x="0" y="62"/>
                  </a:lnTo>
                  <a:lnTo>
                    <a:pt x="30" y="77"/>
                  </a:lnTo>
                  <a:lnTo>
                    <a:pt x="30" y="62"/>
                  </a:lnTo>
                  <a:lnTo>
                    <a:pt x="74" y="77"/>
                  </a:lnTo>
                  <a:lnTo>
                    <a:pt x="74" y="46"/>
                  </a:lnTo>
                  <a:lnTo>
                    <a:pt x="59" y="31"/>
                  </a:lnTo>
                  <a:lnTo>
                    <a:pt x="74" y="15"/>
                  </a:lnTo>
                  <a:lnTo>
                    <a:pt x="15"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0" name="Freeform 54"/>
            <p:cNvSpPr>
              <a:spLocks/>
            </p:cNvSpPr>
            <p:nvPr/>
          </p:nvSpPr>
          <p:spPr bwMode="auto">
            <a:xfrm>
              <a:off x="1043900" y="2332715"/>
              <a:ext cx="130027" cy="171078"/>
            </a:xfrm>
            <a:custGeom>
              <a:avLst/>
              <a:gdLst>
                <a:gd name="T0" fmla="*/ 0 w 224"/>
                <a:gd name="T1" fmla="*/ 0 h 339"/>
                <a:gd name="T2" fmla="*/ 0 w 224"/>
                <a:gd name="T3" fmla="*/ 0 h 339"/>
                <a:gd name="T4" fmla="*/ 0 w 224"/>
                <a:gd name="T5" fmla="*/ 0 h 339"/>
                <a:gd name="T6" fmla="*/ 0 w 224"/>
                <a:gd name="T7" fmla="*/ 0 h 339"/>
                <a:gd name="T8" fmla="*/ 0 w 224"/>
                <a:gd name="T9" fmla="*/ 0 h 339"/>
                <a:gd name="T10" fmla="*/ 0 w 224"/>
                <a:gd name="T11" fmla="*/ 0 h 339"/>
                <a:gd name="T12" fmla="*/ 0 w 224"/>
                <a:gd name="T13" fmla="*/ 0 h 339"/>
                <a:gd name="T14" fmla="*/ 0 w 224"/>
                <a:gd name="T15" fmla="*/ 0 h 339"/>
                <a:gd name="T16" fmla="*/ 0 w 224"/>
                <a:gd name="T17" fmla="*/ 0 h 339"/>
                <a:gd name="T18" fmla="*/ 0 w 224"/>
                <a:gd name="T19" fmla="*/ 0 h 339"/>
                <a:gd name="T20" fmla="*/ 0 w 224"/>
                <a:gd name="T21" fmla="*/ 0 h 339"/>
                <a:gd name="T22" fmla="*/ 0 w 224"/>
                <a:gd name="T23" fmla="*/ 0 h 339"/>
                <a:gd name="T24" fmla="*/ 0 w 224"/>
                <a:gd name="T25" fmla="*/ 0 h 339"/>
                <a:gd name="T26" fmla="*/ 0 w 224"/>
                <a:gd name="T27" fmla="*/ 0 h 339"/>
                <a:gd name="T28" fmla="*/ 0 w 224"/>
                <a:gd name="T29" fmla="*/ 0 h 339"/>
                <a:gd name="T30" fmla="*/ 0 w 224"/>
                <a:gd name="T31" fmla="*/ 0 h 339"/>
                <a:gd name="T32" fmla="*/ 0 w 224"/>
                <a:gd name="T33" fmla="*/ 0 h 339"/>
                <a:gd name="T34" fmla="*/ 0 w 224"/>
                <a:gd name="T35" fmla="*/ 0 h 339"/>
                <a:gd name="T36" fmla="*/ 0 w 224"/>
                <a:gd name="T37" fmla="*/ 0 h 339"/>
                <a:gd name="T38" fmla="*/ 0 w 224"/>
                <a:gd name="T39" fmla="*/ 0 h 339"/>
                <a:gd name="T40" fmla="*/ 0 w 224"/>
                <a:gd name="T41" fmla="*/ 0 h 339"/>
                <a:gd name="T42" fmla="*/ 0 w 224"/>
                <a:gd name="T43" fmla="*/ 0 h 339"/>
                <a:gd name="T44" fmla="*/ 0 w 224"/>
                <a:gd name="T45" fmla="*/ 0 h 339"/>
                <a:gd name="T46" fmla="*/ 0 w 224"/>
                <a:gd name="T47" fmla="*/ 0 h 339"/>
                <a:gd name="T48" fmla="*/ 0 w 224"/>
                <a:gd name="T49" fmla="*/ 0 h 339"/>
                <a:gd name="T50" fmla="*/ 0 w 224"/>
                <a:gd name="T51" fmla="*/ 0 h 339"/>
                <a:gd name="T52" fmla="*/ 0 w 224"/>
                <a:gd name="T53" fmla="*/ 0 h 339"/>
                <a:gd name="T54" fmla="*/ 0 w 224"/>
                <a:gd name="T55" fmla="*/ 0 h 339"/>
                <a:gd name="T56" fmla="*/ 0 w 224"/>
                <a:gd name="T57" fmla="*/ 0 h 339"/>
                <a:gd name="T58" fmla="*/ 0 w 224"/>
                <a:gd name="T59" fmla="*/ 0 h 339"/>
                <a:gd name="T60" fmla="*/ 0 w 224"/>
                <a:gd name="T61" fmla="*/ 0 h 339"/>
                <a:gd name="T62" fmla="*/ 0 w 224"/>
                <a:gd name="T63" fmla="*/ 0 h 339"/>
                <a:gd name="T64" fmla="*/ 0 w 224"/>
                <a:gd name="T65" fmla="*/ 0 h 339"/>
                <a:gd name="T66" fmla="*/ 0 w 224"/>
                <a:gd name="T67" fmla="*/ 0 h 339"/>
                <a:gd name="T68" fmla="*/ 0 w 224"/>
                <a:gd name="T69" fmla="*/ 0 h 339"/>
                <a:gd name="T70" fmla="*/ 0 w 224"/>
                <a:gd name="T71" fmla="*/ 0 h 339"/>
                <a:gd name="T72" fmla="*/ 0 w 224"/>
                <a:gd name="T73" fmla="*/ 0 h 339"/>
                <a:gd name="T74" fmla="*/ 0 w 224"/>
                <a:gd name="T75" fmla="*/ 0 h 339"/>
                <a:gd name="T76" fmla="*/ 0 w 224"/>
                <a:gd name="T77" fmla="*/ 0 h 3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4"/>
                <a:gd name="T118" fmla="*/ 0 h 339"/>
                <a:gd name="T119" fmla="*/ 224 w 224"/>
                <a:gd name="T120" fmla="*/ 339 h 3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4" h="339">
                  <a:moveTo>
                    <a:pt x="15" y="200"/>
                  </a:moveTo>
                  <a:lnTo>
                    <a:pt x="0" y="230"/>
                  </a:lnTo>
                  <a:lnTo>
                    <a:pt x="59" y="246"/>
                  </a:lnTo>
                  <a:lnTo>
                    <a:pt x="74" y="261"/>
                  </a:lnTo>
                  <a:lnTo>
                    <a:pt x="89" y="261"/>
                  </a:lnTo>
                  <a:lnTo>
                    <a:pt x="104" y="292"/>
                  </a:lnTo>
                  <a:lnTo>
                    <a:pt x="119" y="292"/>
                  </a:lnTo>
                  <a:lnTo>
                    <a:pt x="134" y="292"/>
                  </a:lnTo>
                  <a:lnTo>
                    <a:pt x="164" y="307"/>
                  </a:lnTo>
                  <a:lnTo>
                    <a:pt x="178" y="338"/>
                  </a:lnTo>
                  <a:lnTo>
                    <a:pt x="178" y="292"/>
                  </a:lnTo>
                  <a:lnTo>
                    <a:pt x="178" y="277"/>
                  </a:lnTo>
                  <a:lnTo>
                    <a:pt x="178" y="261"/>
                  </a:lnTo>
                  <a:lnTo>
                    <a:pt x="193" y="246"/>
                  </a:lnTo>
                  <a:lnTo>
                    <a:pt x="164" y="246"/>
                  </a:lnTo>
                  <a:lnTo>
                    <a:pt x="164" y="230"/>
                  </a:lnTo>
                  <a:lnTo>
                    <a:pt x="193" y="230"/>
                  </a:lnTo>
                  <a:lnTo>
                    <a:pt x="193" y="215"/>
                  </a:lnTo>
                  <a:lnTo>
                    <a:pt x="208" y="215"/>
                  </a:lnTo>
                  <a:lnTo>
                    <a:pt x="223" y="230"/>
                  </a:lnTo>
                  <a:lnTo>
                    <a:pt x="208" y="184"/>
                  </a:lnTo>
                  <a:lnTo>
                    <a:pt x="208" y="138"/>
                  </a:lnTo>
                  <a:lnTo>
                    <a:pt x="178" y="138"/>
                  </a:lnTo>
                  <a:lnTo>
                    <a:pt x="119" y="108"/>
                  </a:lnTo>
                  <a:lnTo>
                    <a:pt x="119" y="77"/>
                  </a:lnTo>
                  <a:lnTo>
                    <a:pt x="104" y="77"/>
                  </a:lnTo>
                  <a:lnTo>
                    <a:pt x="119" y="31"/>
                  </a:lnTo>
                  <a:lnTo>
                    <a:pt x="149" y="15"/>
                  </a:lnTo>
                  <a:lnTo>
                    <a:pt x="149" y="0"/>
                  </a:lnTo>
                  <a:lnTo>
                    <a:pt x="134" y="0"/>
                  </a:lnTo>
                  <a:lnTo>
                    <a:pt x="119" y="15"/>
                  </a:lnTo>
                  <a:lnTo>
                    <a:pt x="74" y="31"/>
                  </a:lnTo>
                  <a:lnTo>
                    <a:pt x="74" y="61"/>
                  </a:lnTo>
                  <a:lnTo>
                    <a:pt x="45" y="77"/>
                  </a:lnTo>
                  <a:lnTo>
                    <a:pt x="30" y="92"/>
                  </a:lnTo>
                  <a:lnTo>
                    <a:pt x="30" y="108"/>
                  </a:lnTo>
                  <a:lnTo>
                    <a:pt x="30" y="123"/>
                  </a:lnTo>
                  <a:lnTo>
                    <a:pt x="30" y="184"/>
                  </a:lnTo>
                  <a:lnTo>
                    <a:pt x="15" y="20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1" name="Freeform 55"/>
            <p:cNvSpPr>
              <a:spLocks/>
            </p:cNvSpPr>
            <p:nvPr/>
          </p:nvSpPr>
          <p:spPr bwMode="auto">
            <a:xfrm>
              <a:off x="1104850" y="2332715"/>
              <a:ext cx="147635" cy="116280"/>
            </a:xfrm>
            <a:custGeom>
              <a:avLst/>
              <a:gdLst>
                <a:gd name="T0" fmla="*/ 0 w 255"/>
                <a:gd name="T1" fmla="*/ 0 h 231"/>
                <a:gd name="T2" fmla="*/ 0 w 255"/>
                <a:gd name="T3" fmla="*/ 0 h 231"/>
                <a:gd name="T4" fmla="*/ 0 w 255"/>
                <a:gd name="T5" fmla="*/ 0 h 231"/>
                <a:gd name="T6" fmla="*/ 0 w 255"/>
                <a:gd name="T7" fmla="*/ 0 h 231"/>
                <a:gd name="T8" fmla="*/ 0 w 255"/>
                <a:gd name="T9" fmla="*/ 0 h 231"/>
                <a:gd name="T10" fmla="*/ 0 w 255"/>
                <a:gd name="T11" fmla="*/ 0 h 231"/>
                <a:gd name="T12" fmla="*/ 0 w 255"/>
                <a:gd name="T13" fmla="*/ 0 h 231"/>
                <a:gd name="T14" fmla="*/ 0 w 255"/>
                <a:gd name="T15" fmla="*/ 0 h 231"/>
                <a:gd name="T16" fmla="*/ 0 w 255"/>
                <a:gd name="T17" fmla="*/ 0 h 231"/>
                <a:gd name="T18" fmla="*/ 0 w 255"/>
                <a:gd name="T19" fmla="*/ 0 h 231"/>
                <a:gd name="T20" fmla="*/ 0 w 255"/>
                <a:gd name="T21" fmla="*/ 0 h 231"/>
                <a:gd name="T22" fmla="*/ 0 w 255"/>
                <a:gd name="T23" fmla="*/ 0 h 231"/>
                <a:gd name="T24" fmla="*/ 0 w 255"/>
                <a:gd name="T25" fmla="*/ 0 h 231"/>
                <a:gd name="T26" fmla="*/ 0 w 255"/>
                <a:gd name="T27" fmla="*/ 0 h 231"/>
                <a:gd name="T28" fmla="*/ 0 w 255"/>
                <a:gd name="T29" fmla="*/ 0 h 231"/>
                <a:gd name="T30" fmla="*/ 0 w 255"/>
                <a:gd name="T31" fmla="*/ 0 h 231"/>
                <a:gd name="T32" fmla="*/ 0 w 255"/>
                <a:gd name="T33" fmla="*/ 0 h 231"/>
                <a:gd name="T34" fmla="*/ 0 w 255"/>
                <a:gd name="T35" fmla="*/ 0 h 231"/>
                <a:gd name="T36" fmla="*/ 0 w 255"/>
                <a:gd name="T37" fmla="*/ 0 h 231"/>
                <a:gd name="T38" fmla="*/ 0 w 255"/>
                <a:gd name="T39" fmla="*/ 0 h 231"/>
                <a:gd name="T40" fmla="*/ 0 w 255"/>
                <a:gd name="T41" fmla="*/ 0 h 231"/>
                <a:gd name="T42" fmla="*/ 0 w 255"/>
                <a:gd name="T43" fmla="*/ 0 h 231"/>
                <a:gd name="T44" fmla="*/ 0 w 255"/>
                <a:gd name="T45" fmla="*/ 0 h 231"/>
                <a:gd name="T46" fmla="*/ 0 w 255"/>
                <a:gd name="T47" fmla="*/ 0 h 231"/>
                <a:gd name="T48" fmla="*/ 0 w 255"/>
                <a:gd name="T49" fmla="*/ 0 h 231"/>
                <a:gd name="T50" fmla="*/ 0 w 255"/>
                <a:gd name="T51" fmla="*/ 0 h 231"/>
                <a:gd name="T52" fmla="*/ 0 w 255"/>
                <a:gd name="T53" fmla="*/ 0 h 231"/>
                <a:gd name="T54" fmla="*/ 0 w 255"/>
                <a:gd name="T55" fmla="*/ 0 h 231"/>
                <a:gd name="T56" fmla="*/ 0 w 255"/>
                <a:gd name="T57" fmla="*/ 0 h 231"/>
                <a:gd name="T58" fmla="*/ 0 w 255"/>
                <a:gd name="T59" fmla="*/ 0 h 231"/>
                <a:gd name="T60" fmla="*/ 0 w 255"/>
                <a:gd name="T61" fmla="*/ 0 h 231"/>
                <a:gd name="T62" fmla="*/ 0 w 255"/>
                <a:gd name="T63" fmla="*/ 0 h 231"/>
                <a:gd name="T64" fmla="*/ 0 w 255"/>
                <a:gd name="T65" fmla="*/ 0 h 231"/>
                <a:gd name="T66" fmla="*/ 0 w 255"/>
                <a:gd name="T67" fmla="*/ 0 h 231"/>
                <a:gd name="T68" fmla="*/ 0 w 255"/>
                <a:gd name="T69" fmla="*/ 0 h 231"/>
                <a:gd name="T70" fmla="*/ 0 w 255"/>
                <a:gd name="T71" fmla="*/ 0 h 231"/>
                <a:gd name="T72" fmla="*/ 0 w 255"/>
                <a:gd name="T73" fmla="*/ 0 h 231"/>
                <a:gd name="T74" fmla="*/ 0 w 255"/>
                <a:gd name="T75" fmla="*/ 0 h 2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5"/>
                <a:gd name="T115" fmla="*/ 0 h 231"/>
                <a:gd name="T116" fmla="*/ 255 w 255"/>
                <a:gd name="T117" fmla="*/ 231 h 2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5" h="231">
                  <a:moveTo>
                    <a:pt x="209" y="31"/>
                  </a:moveTo>
                  <a:lnTo>
                    <a:pt x="179" y="46"/>
                  </a:lnTo>
                  <a:lnTo>
                    <a:pt x="164" y="46"/>
                  </a:lnTo>
                  <a:lnTo>
                    <a:pt x="134" y="31"/>
                  </a:lnTo>
                  <a:lnTo>
                    <a:pt x="105" y="31"/>
                  </a:lnTo>
                  <a:lnTo>
                    <a:pt x="90" y="15"/>
                  </a:lnTo>
                  <a:lnTo>
                    <a:pt x="75" y="0"/>
                  </a:lnTo>
                  <a:lnTo>
                    <a:pt x="75" y="15"/>
                  </a:lnTo>
                  <a:lnTo>
                    <a:pt x="45" y="31"/>
                  </a:lnTo>
                  <a:lnTo>
                    <a:pt x="45" y="61"/>
                  </a:lnTo>
                  <a:lnTo>
                    <a:pt x="45" y="77"/>
                  </a:lnTo>
                  <a:lnTo>
                    <a:pt x="45" y="61"/>
                  </a:lnTo>
                  <a:lnTo>
                    <a:pt x="30" y="61"/>
                  </a:lnTo>
                  <a:lnTo>
                    <a:pt x="45" y="31"/>
                  </a:lnTo>
                  <a:lnTo>
                    <a:pt x="45" y="15"/>
                  </a:lnTo>
                  <a:lnTo>
                    <a:pt x="15" y="31"/>
                  </a:lnTo>
                  <a:lnTo>
                    <a:pt x="0" y="77"/>
                  </a:lnTo>
                  <a:lnTo>
                    <a:pt x="15" y="77"/>
                  </a:lnTo>
                  <a:lnTo>
                    <a:pt x="15" y="107"/>
                  </a:lnTo>
                  <a:lnTo>
                    <a:pt x="75" y="138"/>
                  </a:lnTo>
                  <a:lnTo>
                    <a:pt x="105" y="138"/>
                  </a:lnTo>
                  <a:lnTo>
                    <a:pt x="105" y="184"/>
                  </a:lnTo>
                  <a:lnTo>
                    <a:pt x="120" y="230"/>
                  </a:lnTo>
                  <a:lnTo>
                    <a:pt x="134" y="230"/>
                  </a:lnTo>
                  <a:lnTo>
                    <a:pt x="164" y="230"/>
                  </a:lnTo>
                  <a:lnTo>
                    <a:pt x="179" y="199"/>
                  </a:lnTo>
                  <a:lnTo>
                    <a:pt x="149" y="184"/>
                  </a:lnTo>
                  <a:lnTo>
                    <a:pt x="164" y="169"/>
                  </a:lnTo>
                  <a:lnTo>
                    <a:pt x="194" y="184"/>
                  </a:lnTo>
                  <a:lnTo>
                    <a:pt x="224" y="169"/>
                  </a:lnTo>
                  <a:lnTo>
                    <a:pt x="239" y="153"/>
                  </a:lnTo>
                  <a:lnTo>
                    <a:pt x="224" y="138"/>
                  </a:lnTo>
                  <a:lnTo>
                    <a:pt x="239" y="107"/>
                  </a:lnTo>
                  <a:lnTo>
                    <a:pt x="224" y="107"/>
                  </a:lnTo>
                  <a:lnTo>
                    <a:pt x="254" y="92"/>
                  </a:lnTo>
                  <a:lnTo>
                    <a:pt x="209" y="61"/>
                  </a:lnTo>
                  <a:lnTo>
                    <a:pt x="194" y="46"/>
                  </a:lnTo>
                  <a:lnTo>
                    <a:pt x="209"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2" name="Freeform 56"/>
            <p:cNvSpPr>
              <a:spLocks/>
            </p:cNvSpPr>
            <p:nvPr/>
          </p:nvSpPr>
          <p:spPr bwMode="auto">
            <a:xfrm>
              <a:off x="1234877" y="2379495"/>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w 91"/>
                <a:gd name="T25" fmla="*/ 0 h 139"/>
                <a:gd name="T26" fmla="*/ 0 w 91"/>
                <a:gd name="T27" fmla="*/ 0 h 139"/>
                <a:gd name="T28" fmla="*/ 0 w 91"/>
                <a:gd name="T29" fmla="*/ 0 h 139"/>
                <a:gd name="T30" fmla="*/ 0 w 91"/>
                <a:gd name="T31" fmla="*/ 0 h 139"/>
                <a:gd name="T32" fmla="*/ 0 w 91"/>
                <a:gd name="T33" fmla="*/ 0 h 139"/>
                <a:gd name="T34" fmla="*/ 0 w 91"/>
                <a:gd name="T35" fmla="*/ 0 h 1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139"/>
                <a:gd name="T56" fmla="*/ 91 w 91"/>
                <a:gd name="T57" fmla="*/ 139 h 1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139">
                  <a:moveTo>
                    <a:pt x="45" y="15"/>
                  </a:moveTo>
                  <a:lnTo>
                    <a:pt x="45" y="0"/>
                  </a:lnTo>
                  <a:lnTo>
                    <a:pt x="30" y="0"/>
                  </a:lnTo>
                  <a:lnTo>
                    <a:pt x="0" y="15"/>
                  </a:lnTo>
                  <a:lnTo>
                    <a:pt x="15" y="15"/>
                  </a:lnTo>
                  <a:lnTo>
                    <a:pt x="0" y="46"/>
                  </a:lnTo>
                  <a:lnTo>
                    <a:pt x="15" y="61"/>
                  </a:lnTo>
                  <a:lnTo>
                    <a:pt x="30" y="107"/>
                  </a:lnTo>
                  <a:lnTo>
                    <a:pt x="30" y="123"/>
                  </a:lnTo>
                  <a:lnTo>
                    <a:pt x="45" y="138"/>
                  </a:lnTo>
                  <a:lnTo>
                    <a:pt x="75" y="123"/>
                  </a:lnTo>
                  <a:lnTo>
                    <a:pt x="90" y="123"/>
                  </a:lnTo>
                  <a:lnTo>
                    <a:pt x="60" y="107"/>
                  </a:lnTo>
                  <a:lnTo>
                    <a:pt x="60" y="77"/>
                  </a:lnTo>
                  <a:lnTo>
                    <a:pt x="75" y="61"/>
                  </a:lnTo>
                  <a:lnTo>
                    <a:pt x="75" y="46"/>
                  </a:lnTo>
                  <a:lnTo>
                    <a:pt x="60" y="31"/>
                  </a:lnTo>
                  <a:lnTo>
                    <a:pt x="45" y="15"/>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3" name="Freeform 57"/>
            <p:cNvSpPr>
              <a:spLocks/>
            </p:cNvSpPr>
            <p:nvPr/>
          </p:nvSpPr>
          <p:spPr bwMode="auto">
            <a:xfrm>
              <a:off x="999203" y="2363456"/>
              <a:ext cx="70431" cy="24058"/>
            </a:xfrm>
            <a:custGeom>
              <a:avLst/>
              <a:gdLst>
                <a:gd name="T0" fmla="*/ 0 w 120"/>
                <a:gd name="T1" fmla="*/ 0 h 47"/>
                <a:gd name="T2" fmla="*/ 0 w 120"/>
                <a:gd name="T3" fmla="*/ 0 h 47"/>
                <a:gd name="T4" fmla="*/ 0 w 120"/>
                <a:gd name="T5" fmla="*/ 0 h 47"/>
                <a:gd name="T6" fmla="*/ 0 w 120"/>
                <a:gd name="T7" fmla="*/ 0 h 47"/>
                <a:gd name="T8" fmla="*/ 0 w 120"/>
                <a:gd name="T9" fmla="*/ 0 h 47"/>
                <a:gd name="T10" fmla="*/ 0 w 120"/>
                <a:gd name="T11" fmla="*/ 0 h 47"/>
                <a:gd name="T12" fmla="*/ 0 w 120"/>
                <a:gd name="T13" fmla="*/ 0 h 47"/>
                <a:gd name="T14" fmla="*/ 0 w 120"/>
                <a:gd name="T15" fmla="*/ 0 h 47"/>
                <a:gd name="T16" fmla="*/ 0 w 120"/>
                <a:gd name="T17" fmla="*/ 0 h 47"/>
                <a:gd name="T18" fmla="*/ 0 w 120"/>
                <a:gd name="T19" fmla="*/ 0 h 47"/>
                <a:gd name="T20" fmla="*/ 0 w 120"/>
                <a:gd name="T21" fmla="*/ 0 h 47"/>
                <a:gd name="T22" fmla="*/ 0 w 120"/>
                <a:gd name="T23" fmla="*/ 0 h 47"/>
                <a:gd name="T24" fmla="*/ 0 w 120"/>
                <a:gd name="T25" fmla="*/ 0 h 47"/>
                <a:gd name="T26" fmla="*/ 0 w 120"/>
                <a:gd name="T27" fmla="*/ 0 h 47"/>
                <a:gd name="T28" fmla="*/ 0 w 120"/>
                <a:gd name="T29" fmla="*/ 0 h 47"/>
                <a:gd name="T30" fmla="*/ 0 w 120"/>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47"/>
                <a:gd name="T50" fmla="*/ 120 w 120"/>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47">
                  <a:moveTo>
                    <a:pt x="60" y="15"/>
                  </a:moveTo>
                  <a:lnTo>
                    <a:pt x="89" y="31"/>
                  </a:lnTo>
                  <a:lnTo>
                    <a:pt x="104" y="46"/>
                  </a:lnTo>
                  <a:lnTo>
                    <a:pt x="104" y="31"/>
                  </a:lnTo>
                  <a:lnTo>
                    <a:pt x="119" y="15"/>
                  </a:lnTo>
                  <a:lnTo>
                    <a:pt x="89" y="0"/>
                  </a:lnTo>
                  <a:lnTo>
                    <a:pt x="74" y="0"/>
                  </a:lnTo>
                  <a:lnTo>
                    <a:pt x="60" y="0"/>
                  </a:lnTo>
                  <a:lnTo>
                    <a:pt x="30" y="0"/>
                  </a:lnTo>
                  <a:lnTo>
                    <a:pt x="15" y="0"/>
                  </a:lnTo>
                  <a:lnTo>
                    <a:pt x="0" y="31"/>
                  </a:lnTo>
                  <a:lnTo>
                    <a:pt x="30" y="31"/>
                  </a:lnTo>
                  <a:lnTo>
                    <a:pt x="45" y="46"/>
                  </a:lnTo>
                  <a:lnTo>
                    <a:pt x="60" y="46"/>
                  </a:lnTo>
                  <a:lnTo>
                    <a:pt x="60" y="31"/>
                  </a:lnTo>
                  <a:lnTo>
                    <a:pt x="6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4" name="Line 58"/>
            <p:cNvSpPr>
              <a:spLocks noChangeShapeType="1"/>
            </p:cNvSpPr>
            <p:nvPr/>
          </p:nvSpPr>
          <p:spPr bwMode="auto">
            <a:xfrm>
              <a:off x="1234877" y="233271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5" name="Line 59"/>
            <p:cNvSpPr>
              <a:spLocks noChangeShapeType="1"/>
            </p:cNvSpPr>
            <p:nvPr/>
          </p:nvSpPr>
          <p:spPr bwMode="auto">
            <a:xfrm>
              <a:off x="1217269"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6" name="Line 60"/>
            <p:cNvSpPr>
              <a:spLocks noChangeShapeType="1"/>
            </p:cNvSpPr>
            <p:nvPr/>
          </p:nvSpPr>
          <p:spPr bwMode="auto">
            <a:xfrm>
              <a:off x="1217269" y="22698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7" name="Freeform 61"/>
            <p:cNvSpPr>
              <a:spLocks/>
            </p:cNvSpPr>
            <p:nvPr/>
          </p:nvSpPr>
          <p:spPr bwMode="auto">
            <a:xfrm>
              <a:off x="1131939" y="2261878"/>
              <a:ext cx="33861"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7"/>
                <a:gd name="T32" fmla="*/ 60 w 60"/>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7">
                  <a:moveTo>
                    <a:pt x="0" y="0"/>
                  </a:moveTo>
                  <a:lnTo>
                    <a:pt x="0" y="15"/>
                  </a:lnTo>
                  <a:lnTo>
                    <a:pt x="0" y="46"/>
                  </a:lnTo>
                  <a:lnTo>
                    <a:pt x="15" y="31"/>
                  </a:lnTo>
                  <a:lnTo>
                    <a:pt x="44" y="31"/>
                  </a:lnTo>
                  <a:lnTo>
                    <a:pt x="59" y="15"/>
                  </a:lnTo>
                  <a:lnTo>
                    <a:pt x="44" y="15"/>
                  </a:lnTo>
                  <a:lnTo>
                    <a:pt x="44" y="0"/>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8" name="Freeform 62"/>
            <p:cNvSpPr>
              <a:spLocks/>
            </p:cNvSpPr>
            <p:nvPr/>
          </p:nvSpPr>
          <p:spPr bwMode="auto">
            <a:xfrm>
              <a:off x="1234877" y="2347417"/>
              <a:ext cx="9481" cy="9356"/>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9" name="Freeform 63"/>
            <p:cNvSpPr>
              <a:spLocks/>
            </p:cNvSpPr>
            <p:nvPr/>
          </p:nvSpPr>
          <p:spPr bwMode="auto">
            <a:xfrm>
              <a:off x="1173927" y="2269898"/>
              <a:ext cx="10836" cy="8019"/>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0" y="0"/>
                  </a:lnTo>
                  <a:lnTo>
                    <a:pt x="0" y="16"/>
                  </a:lnTo>
                  <a:lnTo>
                    <a:pt x="16" y="16"/>
                  </a:lnTo>
                  <a:lnTo>
                    <a:pt x="16"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0" name="Freeform 64"/>
            <p:cNvSpPr>
              <a:spLocks/>
            </p:cNvSpPr>
            <p:nvPr/>
          </p:nvSpPr>
          <p:spPr bwMode="auto">
            <a:xfrm>
              <a:off x="1234877" y="230865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1" name="Line 65"/>
            <p:cNvSpPr>
              <a:spLocks noChangeShapeType="1"/>
            </p:cNvSpPr>
            <p:nvPr/>
          </p:nvSpPr>
          <p:spPr bwMode="auto">
            <a:xfrm flipH="1">
              <a:off x="1226750" y="23086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2" name="Line 66"/>
            <p:cNvSpPr>
              <a:spLocks noChangeShapeType="1"/>
            </p:cNvSpPr>
            <p:nvPr/>
          </p:nvSpPr>
          <p:spPr bwMode="auto">
            <a:xfrm>
              <a:off x="1226750" y="2301975"/>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3" name="Freeform 67"/>
            <p:cNvSpPr>
              <a:spLocks/>
            </p:cNvSpPr>
            <p:nvPr/>
          </p:nvSpPr>
          <p:spPr bwMode="auto">
            <a:xfrm>
              <a:off x="1209142" y="227791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4" name="Line 68"/>
            <p:cNvSpPr>
              <a:spLocks noChangeShapeType="1"/>
            </p:cNvSpPr>
            <p:nvPr/>
          </p:nvSpPr>
          <p:spPr bwMode="auto">
            <a:xfrm>
              <a:off x="1191534"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5" name="Freeform 69"/>
            <p:cNvSpPr>
              <a:spLocks/>
            </p:cNvSpPr>
            <p:nvPr/>
          </p:nvSpPr>
          <p:spPr bwMode="auto">
            <a:xfrm>
              <a:off x="1217269" y="2285936"/>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6" name="Freeform 70"/>
            <p:cNvSpPr>
              <a:spLocks/>
            </p:cNvSpPr>
            <p:nvPr/>
          </p:nvSpPr>
          <p:spPr bwMode="auto">
            <a:xfrm>
              <a:off x="1312080" y="3015693"/>
              <a:ext cx="17608" cy="16039"/>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60000 65536"/>
                <a:gd name="T13" fmla="*/ 0 60000 65536"/>
                <a:gd name="T14" fmla="*/ 0 60000 65536"/>
                <a:gd name="T15" fmla="*/ 0 60000 65536"/>
                <a:gd name="T16" fmla="*/ 0 60000 65536"/>
                <a:gd name="T17" fmla="*/ 0 60000 65536"/>
                <a:gd name="T18" fmla="*/ 0 w 31"/>
                <a:gd name="T19" fmla="*/ 0 h 32"/>
                <a:gd name="T20" fmla="*/ 31 w 31"/>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1" h="32">
                  <a:moveTo>
                    <a:pt x="15" y="0"/>
                  </a:moveTo>
                  <a:lnTo>
                    <a:pt x="0" y="31"/>
                  </a:lnTo>
                  <a:lnTo>
                    <a:pt x="15" y="31"/>
                  </a:lnTo>
                  <a:lnTo>
                    <a:pt x="15" y="16"/>
                  </a:lnTo>
                  <a:lnTo>
                    <a:pt x="30" y="16"/>
                  </a:lnTo>
                  <a:lnTo>
                    <a:pt x="15"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7" name="Freeform 71"/>
            <p:cNvSpPr>
              <a:spLocks/>
            </p:cNvSpPr>
            <p:nvPr/>
          </p:nvSpPr>
          <p:spPr bwMode="auto">
            <a:xfrm>
              <a:off x="1303953" y="3015693"/>
              <a:ext cx="10836" cy="8019"/>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17" y="0"/>
                  </a:moveTo>
                  <a:lnTo>
                    <a:pt x="0" y="0"/>
                  </a:lnTo>
                  <a:lnTo>
                    <a:pt x="0" y="16"/>
                  </a:lnTo>
                  <a:lnTo>
                    <a:pt x="17" y="16"/>
                  </a:lnTo>
                  <a:lnTo>
                    <a:pt x="17"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8" name="Freeform 72"/>
            <p:cNvSpPr>
              <a:spLocks/>
            </p:cNvSpPr>
            <p:nvPr/>
          </p:nvSpPr>
          <p:spPr bwMode="auto">
            <a:xfrm>
              <a:off x="1164445" y="2681555"/>
              <a:ext cx="165242" cy="358196"/>
            </a:xfrm>
            <a:custGeom>
              <a:avLst/>
              <a:gdLst>
                <a:gd name="T0" fmla="*/ 0 w 284"/>
                <a:gd name="T1" fmla="*/ 0 h 708"/>
                <a:gd name="T2" fmla="*/ 0 w 284"/>
                <a:gd name="T3" fmla="*/ 0 h 708"/>
                <a:gd name="T4" fmla="*/ 0 w 284"/>
                <a:gd name="T5" fmla="*/ 0 h 708"/>
                <a:gd name="T6" fmla="*/ 0 w 284"/>
                <a:gd name="T7" fmla="*/ 0 h 708"/>
                <a:gd name="T8" fmla="*/ 0 w 284"/>
                <a:gd name="T9" fmla="*/ 0 h 708"/>
                <a:gd name="T10" fmla="*/ 0 w 284"/>
                <a:gd name="T11" fmla="*/ 0 h 708"/>
                <a:gd name="T12" fmla="*/ 0 w 284"/>
                <a:gd name="T13" fmla="*/ 0 h 708"/>
                <a:gd name="T14" fmla="*/ 0 w 284"/>
                <a:gd name="T15" fmla="*/ 0 h 708"/>
                <a:gd name="T16" fmla="*/ 0 w 284"/>
                <a:gd name="T17" fmla="*/ 0 h 708"/>
                <a:gd name="T18" fmla="*/ 0 w 284"/>
                <a:gd name="T19" fmla="*/ 0 h 708"/>
                <a:gd name="T20" fmla="*/ 0 w 284"/>
                <a:gd name="T21" fmla="*/ 0 h 708"/>
                <a:gd name="T22" fmla="*/ 0 w 284"/>
                <a:gd name="T23" fmla="*/ 0 h 708"/>
                <a:gd name="T24" fmla="*/ 0 w 284"/>
                <a:gd name="T25" fmla="*/ 0 h 708"/>
                <a:gd name="T26" fmla="*/ 0 w 284"/>
                <a:gd name="T27" fmla="*/ 0 h 708"/>
                <a:gd name="T28" fmla="*/ 0 w 284"/>
                <a:gd name="T29" fmla="*/ 0 h 708"/>
                <a:gd name="T30" fmla="*/ 0 w 284"/>
                <a:gd name="T31" fmla="*/ 0 h 708"/>
                <a:gd name="T32" fmla="*/ 0 w 284"/>
                <a:gd name="T33" fmla="*/ 0 h 708"/>
                <a:gd name="T34" fmla="*/ 0 w 284"/>
                <a:gd name="T35" fmla="*/ 0 h 708"/>
                <a:gd name="T36" fmla="*/ 0 w 284"/>
                <a:gd name="T37" fmla="*/ 0 h 708"/>
                <a:gd name="T38" fmla="*/ 0 w 284"/>
                <a:gd name="T39" fmla="*/ 0 h 708"/>
                <a:gd name="T40" fmla="*/ 0 w 284"/>
                <a:gd name="T41" fmla="*/ 0 h 708"/>
                <a:gd name="T42" fmla="*/ 0 w 284"/>
                <a:gd name="T43" fmla="*/ 0 h 708"/>
                <a:gd name="T44" fmla="*/ 0 w 284"/>
                <a:gd name="T45" fmla="*/ 0 h 708"/>
                <a:gd name="T46" fmla="*/ 0 w 284"/>
                <a:gd name="T47" fmla="*/ 0 h 708"/>
                <a:gd name="T48" fmla="*/ 0 w 284"/>
                <a:gd name="T49" fmla="*/ 0 h 708"/>
                <a:gd name="T50" fmla="*/ 0 w 284"/>
                <a:gd name="T51" fmla="*/ 0 h 708"/>
                <a:gd name="T52" fmla="*/ 0 w 284"/>
                <a:gd name="T53" fmla="*/ 0 h 708"/>
                <a:gd name="T54" fmla="*/ 0 w 284"/>
                <a:gd name="T55" fmla="*/ 0 h 708"/>
                <a:gd name="T56" fmla="*/ 0 w 284"/>
                <a:gd name="T57" fmla="*/ 0 h 708"/>
                <a:gd name="T58" fmla="*/ 0 w 284"/>
                <a:gd name="T59" fmla="*/ 0 h 708"/>
                <a:gd name="T60" fmla="*/ 0 w 284"/>
                <a:gd name="T61" fmla="*/ 0 h 708"/>
                <a:gd name="T62" fmla="*/ 0 w 284"/>
                <a:gd name="T63" fmla="*/ 0 h 708"/>
                <a:gd name="T64" fmla="*/ 0 w 284"/>
                <a:gd name="T65" fmla="*/ 0 h 708"/>
                <a:gd name="T66" fmla="*/ 0 w 284"/>
                <a:gd name="T67" fmla="*/ 0 h 708"/>
                <a:gd name="T68" fmla="*/ 0 w 284"/>
                <a:gd name="T69" fmla="*/ 0 h 708"/>
                <a:gd name="T70" fmla="*/ 0 w 284"/>
                <a:gd name="T71" fmla="*/ 0 h 708"/>
                <a:gd name="T72" fmla="*/ 0 w 284"/>
                <a:gd name="T73" fmla="*/ 0 h 708"/>
                <a:gd name="T74" fmla="*/ 0 w 284"/>
                <a:gd name="T75" fmla="*/ 0 h 708"/>
                <a:gd name="T76" fmla="*/ 0 w 284"/>
                <a:gd name="T77" fmla="*/ 0 h 708"/>
                <a:gd name="T78" fmla="*/ 0 w 284"/>
                <a:gd name="T79" fmla="*/ 0 h 708"/>
                <a:gd name="T80" fmla="*/ 0 w 284"/>
                <a:gd name="T81" fmla="*/ 0 h 708"/>
                <a:gd name="T82" fmla="*/ 0 w 284"/>
                <a:gd name="T83" fmla="*/ 0 h 708"/>
                <a:gd name="T84" fmla="*/ 0 w 284"/>
                <a:gd name="T85" fmla="*/ 0 h 708"/>
                <a:gd name="T86" fmla="*/ 0 w 284"/>
                <a:gd name="T87" fmla="*/ 0 h 708"/>
                <a:gd name="T88" fmla="*/ 0 w 284"/>
                <a:gd name="T89" fmla="*/ 0 h 708"/>
                <a:gd name="T90" fmla="*/ 0 w 284"/>
                <a:gd name="T91" fmla="*/ 0 h 708"/>
                <a:gd name="T92" fmla="*/ 0 w 284"/>
                <a:gd name="T93" fmla="*/ 0 h 708"/>
                <a:gd name="T94" fmla="*/ 0 w 284"/>
                <a:gd name="T95" fmla="*/ 0 h 708"/>
                <a:gd name="T96" fmla="*/ 0 w 284"/>
                <a:gd name="T97" fmla="*/ 0 h 708"/>
                <a:gd name="T98" fmla="*/ 0 w 284"/>
                <a:gd name="T99" fmla="*/ 0 h 708"/>
                <a:gd name="T100" fmla="*/ 0 w 284"/>
                <a:gd name="T101" fmla="*/ 0 h 708"/>
                <a:gd name="T102" fmla="*/ 0 w 284"/>
                <a:gd name="T103" fmla="*/ 0 h 708"/>
                <a:gd name="T104" fmla="*/ 0 w 284"/>
                <a:gd name="T105" fmla="*/ 0 h 708"/>
                <a:gd name="T106" fmla="*/ 0 w 284"/>
                <a:gd name="T107" fmla="*/ 0 h 708"/>
                <a:gd name="T108" fmla="*/ 0 w 284"/>
                <a:gd name="T109" fmla="*/ 0 h 708"/>
                <a:gd name="T110" fmla="*/ 0 w 284"/>
                <a:gd name="T111" fmla="*/ 0 h 708"/>
                <a:gd name="T112" fmla="*/ 0 w 284"/>
                <a:gd name="T113" fmla="*/ 0 h 708"/>
                <a:gd name="T114" fmla="*/ 0 w 284"/>
                <a:gd name="T115" fmla="*/ 0 h 708"/>
                <a:gd name="T116" fmla="*/ 0 w 284"/>
                <a:gd name="T117" fmla="*/ 0 h 708"/>
                <a:gd name="T118" fmla="*/ 0 w 284"/>
                <a:gd name="T119" fmla="*/ 0 h 708"/>
                <a:gd name="T120" fmla="*/ 0 w 284"/>
                <a:gd name="T121" fmla="*/ 0 h 708"/>
                <a:gd name="T122" fmla="*/ 0 w 284"/>
                <a:gd name="T123" fmla="*/ 0 h 7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708"/>
                <a:gd name="T188" fmla="*/ 284 w 284"/>
                <a:gd name="T189" fmla="*/ 708 h 7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708">
                  <a:moveTo>
                    <a:pt x="134" y="569"/>
                  </a:moveTo>
                  <a:lnTo>
                    <a:pt x="119" y="569"/>
                  </a:lnTo>
                  <a:lnTo>
                    <a:pt x="104" y="538"/>
                  </a:lnTo>
                  <a:lnTo>
                    <a:pt x="119" y="523"/>
                  </a:lnTo>
                  <a:lnTo>
                    <a:pt x="134" y="523"/>
                  </a:lnTo>
                  <a:lnTo>
                    <a:pt x="134" y="476"/>
                  </a:lnTo>
                  <a:lnTo>
                    <a:pt x="164" y="476"/>
                  </a:lnTo>
                  <a:lnTo>
                    <a:pt x="164" y="461"/>
                  </a:lnTo>
                  <a:lnTo>
                    <a:pt x="134" y="461"/>
                  </a:lnTo>
                  <a:lnTo>
                    <a:pt x="134" y="446"/>
                  </a:lnTo>
                  <a:lnTo>
                    <a:pt x="134" y="430"/>
                  </a:lnTo>
                  <a:lnTo>
                    <a:pt x="149" y="430"/>
                  </a:lnTo>
                  <a:lnTo>
                    <a:pt x="164" y="415"/>
                  </a:lnTo>
                  <a:lnTo>
                    <a:pt x="164" y="400"/>
                  </a:lnTo>
                  <a:lnTo>
                    <a:pt x="164" y="384"/>
                  </a:lnTo>
                  <a:lnTo>
                    <a:pt x="209" y="384"/>
                  </a:lnTo>
                  <a:lnTo>
                    <a:pt x="238" y="369"/>
                  </a:lnTo>
                  <a:lnTo>
                    <a:pt x="253" y="323"/>
                  </a:lnTo>
                  <a:lnTo>
                    <a:pt x="238" y="307"/>
                  </a:lnTo>
                  <a:lnTo>
                    <a:pt x="238" y="292"/>
                  </a:lnTo>
                  <a:lnTo>
                    <a:pt x="223" y="277"/>
                  </a:lnTo>
                  <a:lnTo>
                    <a:pt x="223" y="184"/>
                  </a:lnTo>
                  <a:lnTo>
                    <a:pt x="223" y="169"/>
                  </a:lnTo>
                  <a:lnTo>
                    <a:pt x="283" y="108"/>
                  </a:lnTo>
                  <a:lnTo>
                    <a:pt x="268" y="92"/>
                  </a:lnTo>
                  <a:lnTo>
                    <a:pt x="253" y="77"/>
                  </a:lnTo>
                  <a:lnTo>
                    <a:pt x="253" y="108"/>
                  </a:lnTo>
                  <a:lnTo>
                    <a:pt x="223" y="123"/>
                  </a:lnTo>
                  <a:lnTo>
                    <a:pt x="194" y="108"/>
                  </a:lnTo>
                  <a:lnTo>
                    <a:pt x="209" y="77"/>
                  </a:lnTo>
                  <a:lnTo>
                    <a:pt x="149" y="31"/>
                  </a:lnTo>
                  <a:lnTo>
                    <a:pt x="134" y="46"/>
                  </a:lnTo>
                  <a:lnTo>
                    <a:pt x="104" y="15"/>
                  </a:lnTo>
                  <a:lnTo>
                    <a:pt x="74" y="31"/>
                  </a:lnTo>
                  <a:lnTo>
                    <a:pt x="74" y="15"/>
                  </a:lnTo>
                  <a:lnTo>
                    <a:pt x="60" y="15"/>
                  </a:lnTo>
                  <a:lnTo>
                    <a:pt x="45" y="0"/>
                  </a:lnTo>
                  <a:lnTo>
                    <a:pt x="30" y="46"/>
                  </a:lnTo>
                  <a:lnTo>
                    <a:pt x="30" y="61"/>
                  </a:lnTo>
                  <a:lnTo>
                    <a:pt x="15" y="77"/>
                  </a:lnTo>
                  <a:lnTo>
                    <a:pt x="30" y="108"/>
                  </a:lnTo>
                  <a:lnTo>
                    <a:pt x="15" y="138"/>
                  </a:lnTo>
                  <a:lnTo>
                    <a:pt x="0" y="184"/>
                  </a:lnTo>
                  <a:lnTo>
                    <a:pt x="0" y="215"/>
                  </a:lnTo>
                  <a:lnTo>
                    <a:pt x="15" y="277"/>
                  </a:lnTo>
                  <a:lnTo>
                    <a:pt x="15" y="323"/>
                  </a:lnTo>
                  <a:lnTo>
                    <a:pt x="0" y="323"/>
                  </a:lnTo>
                  <a:lnTo>
                    <a:pt x="15" y="384"/>
                  </a:lnTo>
                  <a:lnTo>
                    <a:pt x="0" y="400"/>
                  </a:lnTo>
                  <a:lnTo>
                    <a:pt x="30" y="523"/>
                  </a:lnTo>
                  <a:lnTo>
                    <a:pt x="30" y="538"/>
                  </a:lnTo>
                  <a:lnTo>
                    <a:pt x="45" y="553"/>
                  </a:lnTo>
                  <a:lnTo>
                    <a:pt x="45" y="676"/>
                  </a:lnTo>
                  <a:lnTo>
                    <a:pt x="60" y="676"/>
                  </a:lnTo>
                  <a:lnTo>
                    <a:pt x="74" y="707"/>
                  </a:lnTo>
                  <a:lnTo>
                    <a:pt x="119" y="707"/>
                  </a:lnTo>
                  <a:lnTo>
                    <a:pt x="119" y="692"/>
                  </a:lnTo>
                  <a:lnTo>
                    <a:pt x="104" y="676"/>
                  </a:lnTo>
                  <a:lnTo>
                    <a:pt x="119" y="646"/>
                  </a:lnTo>
                  <a:lnTo>
                    <a:pt x="119" y="630"/>
                  </a:lnTo>
                  <a:lnTo>
                    <a:pt x="149" y="599"/>
                  </a:lnTo>
                  <a:lnTo>
                    <a:pt x="134" y="56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9" name="Freeform 73"/>
            <p:cNvSpPr>
              <a:spLocks/>
            </p:cNvSpPr>
            <p:nvPr/>
          </p:nvSpPr>
          <p:spPr bwMode="auto">
            <a:xfrm>
              <a:off x="1244358" y="3054453"/>
              <a:ext cx="33861"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60000 65536"/>
                <a:gd name="T13" fmla="*/ 0 60000 65536"/>
                <a:gd name="T14" fmla="*/ 0 60000 65536"/>
                <a:gd name="T15" fmla="*/ 0 60000 65536"/>
                <a:gd name="T16" fmla="*/ 0 60000 65536"/>
                <a:gd name="T17" fmla="*/ 0 60000 65536"/>
                <a:gd name="T18" fmla="*/ 0 w 61"/>
                <a:gd name="T19" fmla="*/ 0 h 47"/>
                <a:gd name="T20" fmla="*/ 61 w 6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1" h="47">
                  <a:moveTo>
                    <a:pt x="0" y="0"/>
                  </a:moveTo>
                  <a:lnTo>
                    <a:pt x="0" y="46"/>
                  </a:lnTo>
                  <a:lnTo>
                    <a:pt x="30" y="46"/>
                  </a:lnTo>
                  <a:lnTo>
                    <a:pt x="60" y="31"/>
                  </a:lnTo>
                  <a:lnTo>
                    <a:pt x="30" y="31"/>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0" name="Freeform 74"/>
            <p:cNvSpPr>
              <a:spLocks/>
            </p:cNvSpPr>
            <p:nvPr/>
          </p:nvSpPr>
          <p:spPr bwMode="auto">
            <a:xfrm>
              <a:off x="1295827" y="2767094"/>
              <a:ext cx="44697" cy="54799"/>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9"/>
                <a:gd name="T29" fmla="*/ 75 w 75"/>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9">
                  <a:moveTo>
                    <a:pt x="74" y="77"/>
                  </a:moveTo>
                  <a:lnTo>
                    <a:pt x="59" y="62"/>
                  </a:lnTo>
                  <a:lnTo>
                    <a:pt x="30" y="15"/>
                  </a:lnTo>
                  <a:lnTo>
                    <a:pt x="0" y="0"/>
                  </a:lnTo>
                  <a:lnTo>
                    <a:pt x="0" y="15"/>
                  </a:lnTo>
                  <a:lnTo>
                    <a:pt x="0" y="108"/>
                  </a:lnTo>
                  <a:lnTo>
                    <a:pt x="44" y="108"/>
                  </a:lnTo>
                  <a:lnTo>
                    <a:pt x="74" y="108"/>
                  </a:lnTo>
                  <a:lnTo>
                    <a:pt x="74" y="7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1" name="Freeform 75"/>
            <p:cNvSpPr>
              <a:spLocks/>
            </p:cNvSpPr>
            <p:nvPr/>
          </p:nvSpPr>
          <p:spPr bwMode="auto">
            <a:xfrm>
              <a:off x="1226750" y="2657497"/>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89" y="15"/>
                  </a:moveTo>
                  <a:lnTo>
                    <a:pt x="75" y="0"/>
                  </a:lnTo>
                  <a:lnTo>
                    <a:pt x="15" y="15"/>
                  </a:lnTo>
                  <a:lnTo>
                    <a:pt x="0" y="61"/>
                  </a:lnTo>
                  <a:lnTo>
                    <a:pt x="30" y="92"/>
                  </a:lnTo>
                  <a:lnTo>
                    <a:pt x="45" y="77"/>
                  </a:lnTo>
                  <a:lnTo>
                    <a:pt x="104" y="123"/>
                  </a:lnTo>
                  <a:lnTo>
                    <a:pt x="89" y="154"/>
                  </a:lnTo>
                  <a:lnTo>
                    <a:pt x="119" y="169"/>
                  </a:lnTo>
                  <a:lnTo>
                    <a:pt x="149" y="154"/>
                  </a:lnTo>
                  <a:lnTo>
                    <a:pt x="149" y="123"/>
                  </a:lnTo>
                  <a:lnTo>
                    <a:pt x="164" y="92"/>
                  </a:lnTo>
                  <a:lnTo>
                    <a:pt x="134" y="92"/>
                  </a:lnTo>
                  <a:lnTo>
                    <a:pt x="134" y="61"/>
                  </a:lnTo>
                  <a:lnTo>
                    <a:pt x="119" y="46"/>
                  </a:lnTo>
                  <a:lnTo>
                    <a:pt x="119" y="61"/>
                  </a:lnTo>
                  <a:lnTo>
                    <a:pt x="89" y="61"/>
                  </a:lnTo>
                  <a:lnTo>
                    <a:pt x="89"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2" name="Freeform 76"/>
            <p:cNvSpPr>
              <a:spLocks/>
            </p:cNvSpPr>
            <p:nvPr/>
          </p:nvSpPr>
          <p:spPr bwMode="auto">
            <a:xfrm>
              <a:off x="1140065" y="2642795"/>
              <a:ext cx="94811" cy="421013"/>
            </a:xfrm>
            <a:custGeom>
              <a:avLst/>
              <a:gdLst>
                <a:gd name="T0" fmla="*/ 0 w 165"/>
                <a:gd name="T1" fmla="*/ 0 h 830"/>
                <a:gd name="T2" fmla="*/ 0 w 165"/>
                <a:gd name="T3" fmla="*/ 0 h 830"/>
                <a:gd name="T4" fmla="*/ 0 w 165"/>
                <a:gd name="T5" fmla="*/ 0 h 830"/>
                <a:gd name="T6" fmla="*/ 0 w 165"/>
                <a:gd name="T7" fmla="*/ 0 h 830"/>
                <a:gd name="T8" fmla="*/ 0 w 165"/>
                <a:gd name="T9" fmla="*/ 0 h 830"/>
                <a:gd name="T10" fmla="*/ 0 w 165"/>
                <a:gd name="T11" fmla="*/ 0 h 830"/>
                <a:gd name="T12" fmla="*/ 0 w 165"/>
                <a:gd name="T13" fmla="*/ 0 h 830"/>
                <a:gd name="T14" fmla="*/ 0 w 165"/>
                <a:gd name="T15" fmla="*/ 0 h 830"/>
                <a:gd name="T16" fmla="*/ 0 w 165"/>
                <a:gd name="T17" fmla="*/ 0 h 830"/>
                <a:gd name="T18" fmla="*/ 0 w 165"/>
                <a:gd name="T19" fmla="*/ 0 h 830"/>
                <a:gd name="T20" fmla="*/ 0 w 165"/>
                <a:gd name="T21" fmla="*/ 0 h 830"/>
                <a:gd name="T22" fmla="*/ 0 w 165"/>
                <a:gd name="T23" fmla="*/ 0 h 830"/>
                <a:gd name="T24" fmla="*/ 0 w 165"/>
                <a:gd name="T25" fmla="*/ 0 h 830"/>
                <a:gd name="T26" fmla="*/ 0 w 165"/>
                <a:gd name="T27" fmla="*/ 0 h 830"/>
                <a:gd name="T28" fmla="*/ 0 w 165"/>
                <a:gd name="T29" fmla="*/ 0 h 830"/>
                <a:gd name="T30" fmla="*/ 0 w 165"/>
                <a:gd name="T31" fmla="*/ 0 h 830"/>
                <a:gd name="T32" fmla="*/ 0 w 165"/>
                <a:gd name="T33" fmla="*/ 0 h 830"/>
                <a:gd name="T34" fmla="*/ 0 w 165"/>
                <a:gd name="T35" fmla="*/ 0 h 830"/>
                <a:gd name="T36" fmla="*/ 0 w 165"/>
                <a:gd name="T37" fmla="*/ 0 h 830"/>
                <a:gd name="T38" fmla="*/ 0 w 165"/>
                <a:gd name="T39" fmla="*/ 0 h 830"/>
                <a:gd name="T40" fmla="*/ 0 w 165"/>
                <a:gd name="T41" fmla="*/ 0 h 830"/>
                <a:gd name="T42" fmla="*/ 0 w 165"/>
                <a:gd name="T43" fmla="*/ 0 h 830"/>
                <a:gd name="T44" fmla="*/ 0 w 165"/>
                <a:gd name="T45" fmla="*/ 0 h 830"/>
                <a:gd name="T46" fmla="*/ 0 w 165"/>
                <a:gd name="T47" fmla="*/ 0 h 830"/>
                <a:gd name="T48" fmla="*/ 0 w 165"/>
                <a:gd name="T49" fmla="*/ 0 h 830"/>
                <a:gd name="T50" fmla="*/ 0 w 165"/>
                <a:gd name="T51" fmla="*/ 0 h 830"/>
                <a:gd name="T52" fmla="*/ 0 w 165"/>
                <a:gd name="T53" fmla="*/ 0 h 830"/>
                <a:gd name="T54" fmla="*/ 0 w 165"/>
                <a:gd name="T55" fmla="*/ 0 h 830"/>
                <a:gd name="T56" fmla="*/ 0 w 165"/>
                <a:gd name="T57" fmla="*/ 0 h 830"/>
                <a:gd name="T58" fmla="*/ 0 w 165"/>
                <a:gd name="T59" fmla="*/ 0 h 830"/>
                <a:gd name="T60" fmla="*/ 0 w 165"/>
                <a:gd name="T61" fmla="*/ 0 h 830"/>
                <a:gd name="T62" fmla="*/ 0 w 165"/>
                <a:gd name="T63" fmla="*/ 0 h 830"/>
                <a:gd name="T64" fmla="*/ 0 w 165"/>
                <a:gd name="T65" fmla="*/ 0 h 830"/>
                <a:gd name="T66" fmla="*/ 0 w 165"/>
                <a:gd name="T67" fmla="*/ 0 h 830"/>
                <a:gd name="T68" fmla="*/ 0 w 165"/>
                <a:gd name="T69" fmla="*/ 0 h 830"/>
                <a:gd name="T70" fmla="*/ 0 w 165"/>
                <a:gd name="T71" fmla="*/ 0 h 830"/>
                <a:gd name="T72" fmla="*/ 0 w 165"/>
                <a:gd name="T73" fmla="*/ 0 h 830"/>
                <a:gd name="T74" fmla="*/ 0 w 165"/>
                <a:gd name="T75" fmla="*/ 0 h 830"/>
                <a:gd name="T76" fmla="*/ 0 w 165"/>
                <a:gd name="T77" fmla="*/ 0 h 830"/>
                <a:gd name="T78" fmla="*/ 0 w 165"/>
                <a:gd name="T79" fmla="*/ 0 h 830"/>
                <a:gd name="T80" fmla="*/ 0 w 165"/>
                <a:gd name="T81" fmla="*/ 0 h 830"/>
                <a:gd name="T82" fmla="*/ 0 w 165"/>
                <a:gd name="T83" fmla="*/ 0 h 830"/>
                <a:gd name="T84" fmla="*/ 0 w 165"/>
                <a:gd name="T85" fmla="*/ 0 h 830"/>
                <a:gd name="T86" fmla="*/ 0 w 165"/>
                <a:gd name="T87" fmla="*/ 0 h 830"/>
                <a:gd name="T88" fmla="*/ 0 w 165"/>
                <a:gd name="T89" fmla="*/ 0 h 8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5"/>
                <a:gd name="T136" fmla="*/ 0 h 830"/>
                <a:gd name="T137" fmla="*/ 165 w 165"/>
                <a:gd name="T138" fmla="*/ 830 h 8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5" h="830">
                  <a:moveTo>
                    <a:pt x="30" y="660"/>
                  </a:moveTo>
                  <a:lnTo>
                    <a:pt x="45" y="660"/>
                  </a:lnTo>
                  <a:lnTo>
                    <a:pt x="45" y="691"/>
                  </a:lnTo>
                  <a:lnTo>
                    <a:pt x="89" y="783"/>
                  </a:lnTo>
                  <a:lnTo>
                    <a:pt x="104" y="829"/>
                  </a:lnTo>
                  <a:lnTo>
                    <a:pt x="149" y="829"/>
                  </a:lnTo>
                  <a:lnTo>
                    <a:pt x="134" y="798"/>
                  </a:lnTo>
                  <a:lnTo>
                    <a:pt x="164" y="783"/>
                  </a:lnTo>
                  <a:lnTo>
                    <a:pt x="119" y="783"/>
                  </a:lnTo>
                  <a:lnTo>
                    <a:pt x="104" y="752"/>
                  </a:lnTo>
                  <a:lnTo>
                    <a:pt x="89" y="752"/>
                  </a:lnTo>
                  <a:lnTo>
                    <a:pt x="89" y="629"/>
                  </a:lnTo>
                  <a:lnTo>
                    <a:pt x="75" y="614"/>
                  </a:lnTo>
                  <a:lnTo>
                    <a:pt x="75" y="599"/>
                  </a:lnTo>
                  <a:lnTo>
                    <a:pt x="45" y="476"/>
                  </a:lnTo>
                  <a:lnTo>
                    <a:pt x="60" y="461"/>
                  </a:lnTo>
                  <a:lnTo>
                    <a:pt x="45" y="399"/>
                  </a:lnTo>
                  <a:lnTo>
                    <a:pt x="60" y="399"/>
                  </a:lnTo>
                  <a:lnTo>
                    <a:pt x="60" y="353"/>
                  </a:lnTo>
                  <a:lnTo>
                    <a:pt x="45" y="292"/>
                  </a:lnTo>
                  <a:lnTo>
                    <a:pt x="45" y="261"/>
                  </a:lnTo>
                  <a:lnTo>
                    <a:pt x="60" y="215"/>
                  </a:lnTo>
                  <a:lnTo>
                    <a:pt x="75" y="184"/>
                  </a:lnTo>
                  <a:lnTo>
                    <a:pt x="60" y="154"/>
                  </a:lnTo>
                  <a:lnTo>
                    <a:pt x="75" y="138"/>
                  </a:lnTo>
                  <a:lnTo>
                    <a:pt x="75" y="123"/>
                  </a:lnTo>
                  <a:lnTo>
                    <a:pt x="75" y="107"/>
                  </a:lnTo>
                  <a:lnTo>
                    <a:pt x="45" y="46"/>
                  </a:lnTo>
                  <a:lnTo>
                    <a:pt x="30" y="0"/>
                  </a:lnTo>
                  <a:lnTo>
                    <a:pt x="15" y="0"/>
                  </a:lnTo>
                  <a:lnTo>
                    <a:pt x="0" y="15"/>
                  </a:lnTo>
                  <a:lnTo>
                    <a:pt x="15" y="61"/>
                  </a:lnTo>
                  <a:lnTo>
                    <a:pt x="15" y="184"/>
                  </a:lnTo>
                  <a:lnTo>
                    <a:pt x="15" y="261"/>
                  </a:lnTo>
                  <a:lnTo>
                    <a:pt x="30" y="261"/>
                  </a:lnTo>
                  <a:lnTo>
                    <a:pt x="30" y="276"/>
                  </a:lnTo>
                  <a:lnTo>
                    <a:pt x="30" y="338"/>
                  </a:lnTo>
                  <a:lnTo>
                    <a:pt x="0" y="430"/>
                  </a:lnTo>
                  <a:lnTo>
                    <a:pt x="15" y="491"/>
                  </a:lnTo>
                  <a:lnTo>
                    <a:pt x="15" y="507"/>
                  </a:lnTo>
                  <a:lnTo>
                    <a:pt x="30" y="522"/>
                  </a:lnTo>
                  <a:lnTo>
                    <a:pt x="45" y="537"/>
                  </a:lnTo>
                  <a:lnTo>
                    <a:pt x="60" y="645"/>
                  </a:lnTo>
                  <a:lnTo>
                    <a:pt x="30" y="645"/>
                  </a:lnTo>
                  <a:lnTo>
                    <a:pt x="30" y="66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3" name="Freeform 77"/>
            <p:cNvSpPr>
              <a:spLocks/>
            </p:cNvSpPr>
            <p:nvPr/>
          </p:nvSpPr>
          <p:spPr bwMode="auto">
            <a:xfrm>
              <a:off x="1226750" y="3047770"/>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29" y="15"/>
                  </a:moveTo>
                  <a:lnTo>
                    <a:pt x="15" y="0"/>
                  </a:lnTo>
                  <a:lnTo>
                    <a:pt x="0" y="15"/>
                  </a:lnTo>
                  <a:lnTo>
                    <a:pt x="0" y="31"/>
                  </a:lnTo>
                  <a:lnTo>
                    <a:pt x="0" y="46"/>
                  </a:lnTo>
                  <a:lnTo>
                    <a:pt x="0" y="61"/>
                  </a:lnTo>
                  <a:lnTo>
                    <a:pt x="29" y="61"/>
                  </a:lnTo>
                  <a:lnTo>
                    <a:pt x="29" y="15"/>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4" name="Freeform 78"/>
            <p:cNvSpPr>
              <a:spLocks/>
            </p:cNvSpPr>
            <p:nvPr/>
          </p:nvSpPr>
          <p:spPr bwMode="auto">
            <a:xfrm>
              <a:off x="1201015" y="3069155"/>
              <a:ext cx="25734" cy="16039"/>
            </a:xfrm>
            <a:custGeom>
              <a:avLst/>
              <a:gdLst>
                <a:gd name="T0" fmla="*/ 0 w 45"/>
                <a:gd name="T1" fmla="*/ 0 h 31"/>
                <a:gd name="T2" fmla="*/ 0 w 45"/>
                <a:gd name="T3" fmla="*/ 0 h 31"/>
                <a:gd name="T4" fmla="*/ 0 w 45"/>
                <a:gd name="T5" fmla="*/ 0 h 31"/>
                <a:gd name="T6" fmla="*/ 0 w 45"/>
                <a:gd name="T7" fmla="*/ 0 h 31"/>
                <a:gd name="T8" fmla="*/ 0 w 45"/>
                <a:gd name="T9" fmla="*/ 0 h 31"/>
                <a:gd name="T10" fmla="*/ 0 w 45"/>
                <a:gd name="T11" fmla="*/ 0 h 31"/>
                <a:gd name="T12" fmla="*/ 0 w 45"/>
                <a:gd name="T13" fmla="*/ 0 h 31"/>
                <a:gd name="T14" fmla="*/ 0 60000 65536"/>
                <a:gd name="T15" fmla="*/ 0 60000 65536"/>
                <a:gd name="T16" fmla="*/ 0 60000 65536"/>
                <a:gd name="T17" fmla="*/ 0 60000 65536"/>
                <a:gd name="T18" fmla="*/ 0 60000 65536"/>
                <a:gd name="T19" fmla="*/ 0 60000 65536"/>
                <a:gd name="T20" fmla="*/ 0 60000 65536"/>
                <a:gd name="T21" fmla="*/ 0 w 45"/>
                <a:gd name="T22" fmla="*/ 0 h 31"/>
                <a:gd name="T23" fmla="*/ 45 w 4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1">
                  <a:moveTo>
                    <a:pt x="29" y="0"/>
                  </a:moveTo>
                  <a:lnTo>
                    <a:pt x="0" y="0"/>
                  </a:lnTo>
                  <a:lnTo>
                    <a:pt x="29" y="30"/>
                  </a:lnTo>
                  <a:lnTo>
                    <a:pt x="44" y="30"/>
                  </a:lnTo>
                  <a:lnTo>
                    <a:pt x="44" y="15"/>
                  </a:lnTo>
                  <a:lnTo>
                    <a:pt x="44" y="0"/>
                  </a:lnTo>
                  <a:lnTo>
                    <a:pt x="29"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5" name="Freeform 79"/>
            <p:cNvSpPr>
              <a:spLocks/>
            </p:cNvSpPr>
            <p:nvPr/>
          </p:nvSpPr>
          <p:spPr bwMode="auto">
            <a:xfrm>
              <a:off x="1156319" y="2992971"/>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0"/>
                  </a:moveTo>
                  <a:lnTo>
                    <a:pt x="0" y="31"/>
                  </a:lnTo>
                  <a:lnTo>
                    <a:pt x="16" y="31"/>
                  </a:lnTo>
                  <a:lnTo>
                    <a:pt x="16" y="0"/>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6" name="Freeform 80"/>
            <p:cNvSpPr>
              <a:spLocks/>
            </p:cNvSpPr>
            <p:nvPr/>
          </p:nvSpPr>
          <p:spPr bwMode="auto">
            <a:xfrm>
              <a:off x="1156319" y="2938173"/>
              <a:ext cx="10836"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0" y="31"/>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7" name="Freeform 81"/>
            <p:cNvSpPr>
              <a:spLocks/>
            </p:cNvSpPr>
            <p:nvPr/>
          </p:nvSpPr>
          <p:spPr bwMode="auto">
            <a:xfrm>
              <a:off x="1149547" y="2915452"/>
              <a:ext cx="9481" cy="14702"/>
            </a:xfrm>
            <a:custGeom>
              <a:avLst/>
              <a:gdLst>
                <a:gd name="T0" fmla="*/ 0 w 17"/>
                <a:gd name="T1" fmla="*/ 0 h 31"/>
                <a:gd name="T2" fmla="*/ 0 w 17"/>
                <a:gd name="T3" fmla="*/ 0 h 31"/>
                <a:gd name="T4" fmla="*/ 0 w 17"/>
                <a:gd name="T5" fmla="*/ 0 h 31"/>
                <a:gd name="T6" fmla="*/ 0 w 17"/>
                <a:gd name="T7" fmla="*/ 0 h 31"/>
                <a:gd name="T8" fmla="*/ 0 w 17"/>
                <a:gd name="T9" fmla="*/ 0 h 31"/>
                <a:gd name="T10" fmla="*/ 0 60000 65536"/>
                <a:gd name="T11" fmla="*/ 0 60000 65536"/>
                <a:gd name="T12" fmla="*/ 0 60000 65536"/>
                <a:gd name="T13" fmla="*/ 0 60000 65536"/>
                <a:gd name="T14" fmla="*/ 0 60000 65536"/>
                <a:gd name="T15" fmla="*/ 0 w 17"/>
                <a:gd name="T16" fmla="*/ 0 h 31"/>
                <a:gd name="T17" fmla="*/ 17 w 17"/>
                <a:gd name="T18" fmla="*/ 31 h 31"/>
              </a:gdLst>
              <a:ahLst/>
              <a:cxnLst>
                <a:cxn ang="T10">
                  <a:pos x="T0" y="T1"/>
                </a:cxn>
                <a:cxn ang="T11">
                  <a:pos x="T2" y="T3"/>
                </a:cxn>
                <a:cxn ang="T12">
                  <a:pos x="T4" y="T5"/>
                </a:cxn>
                <a:cxn ang="T13">
                  <a:pos x="T6" y="T7"/>
                </a:cxn>
                <a:cxn ang="T14">
                  <a:pos x="T8" y="T9"/>
                </a:cxn>
              </a:cxnLst>
              <a:rect l="T15" t="T16" r="T17" b="T18"/>
              <a:pathLst>
                <a:path w="17" h="31">
                  <a:moveTo>
                    <a:pt x="0" y="0"/>
                  </a:moveTo>
                  <a:lnTo>
                    <a:pt x="0" y="30"/>
                  </a:lnTo>
                  <a:lnTo>
                    <a:pt x="16" y="30"/>
                  </a:lnTo>
                  <a:lnTo>
                    <a:pt x="16" y="15"/>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8" name="Freeform 82"/>
            <p:cNvSpPr>
              <a:spLocks/>
            </p:cNvSpPr>
            <p:nvPr/>
          </p:nvSpPr>
          <p:spPr bwMode="auto">
            <a:xfrm>
              <a:off x="1184762" y="3047770"/>
              <a:ext cx="8127"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9" name="Freeform 83"/>
            <p:cNvSpPr>
              <a:spLocks/>
            </p:cNvSpPr>
            <p:nvPr/>
          </p:nvSpPr>
          <p:spPr bwMode="auto">
            <a:xfrm>
              <a:off x="1244358" y="3085193"/>
              <a:ext cx="8127"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0" name="Freeform 84"/>
            <p:cNvSpPr>
              <a:spLocks/>
            </p:cNvSpPr>
            <p:nvPr/>
          </p:nvSpPr>
          <p:spPr bwMode="auto">
            <a:xfrm>
              <a:off x="1677780" y="1725921"/>
              <a:ext cx="86685" cy="54799"/>
            </a:xfrm>
            <a:custGeom>
              <a:avLst/>
              <a:gdLst>
                <a:gd name="T0" fmla="*/ 0 w 150"/>
                <a:gd name="T1" fmla="*/ 0 h 109"/>
                <a:gd name="T2" fmla="*/ 0 w 150"/>
                <a:gd name="T3" fmla="*/ 0 h 109"/>
                <a:gd name="T4" fmla="*/ 0 w 150"/>
                <a:gd name="T5" fmla="*/ 0 h 109"/>
                <a:gd name="T6" fmla="*/ 0 w 150"/>
                <a:gd name="T7" fmla="*/ 0 h 109"/>
                <a:gd name="T8" fmla="*/ 0 w 150"/>
                <a:gd name="T9" fmla="*/ 0 h 109"/>
                <a:gd name="T10" fmla="*/ 0 w 150"/>
                <a:gd name="T11" fmla="*/ 0 h 109"/>
                <a:gd name="T12" fmla="*/ 0 w 150"/>
                <a:gd name="T13" fmla="*/ 0 h 109"/>
                <a:gd name="T14" fmla="*/ 0 w 150"/>
                <a:gd name="T15" fmla="*/ 0 h 109"/>
                <a:gd name="T16" fmla="*/ 0 w 150"/>
                <a:gd name="T17" fmla="*/ 0 h 109"/>
                <a:gd name="T18" fmla="*/ 0 w 150"/>
                <a:gd name="T19" fmla="*/ 0 h 109"/>
                <a:gd name="T20" fmla="*/ 0 w 150"/>
                <a:gd name="T21" fmla="*/ 0 h 109"/>
                <a:gd name="T22" fmla="*/ 0 w 150"/>
                <a:gd name="T23" fmla="*/ 0 h 109"/>
                <a:gd name="T24" fmla="*/ 0 w 150"/>
                <a:gd name="T25" fmla="*/ 0 h 109"/>
                <a:gd name="T26" fmla="*/ 0 w 150"/>
                <a:gd name="T27" fmla="*/ 0 h 109"/>
                <a:gd name="T28" fmla="*/ 0 w 150"/>
                <a:gd name="T29" fmla="*/ 0 h 109"/>
                <a:gd name="T30" fmla="*/ 0 w 150"/>
                <a:gd name="T31" fmla="*/ 0 h 109"/>
                <a:gd name="T32" fmla="*/ 0 w 150"/>
                <a:gd name="T33" fmla="*/ 0 h 109"/>
                <a:gd name="T34" fmla="*/ 0 w 150"/>
                <a:gd name="T35" fmla="*/ 0 h 109"/>
                <a:gd name="T36" fmla="*/ 0 w 150"/>
                <a:gd name="T37" fmla="*/ 0 h 109"/>
                <a:gd name="T38" fmla="*/ 0 w 150"/>
                <a:gd name="T39" fmla="*/ 0 h 109"/>
                <a:gd name="T40" fmla="*/ 0 w 150"/>
                <a:gd name="T41" fmla="*/ 0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109"/>
                <a:gd name="T65" fmla="*/ 150 w 150"/>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109">
                  <a:moveTo>
                    <a:pt x="119" y="0"/>
                  </a:moveTo>
                  <a:lnTo>
                    <a:pt x="119" y="31"/>
                  </a:lnTo>
                  <a:lnTo>
                    <a:pt x="75" y="15"/>
                  </a:lnTo>
                  <a:lnTo>
                    <a:pt x="45" y="31"/>
                  </a:lnTo>
                  <a:lnTo>
                    <a:pt x="45" y="15"/>
                  </a:lnTo>
                  <a:lnTo>
                    <a:pt x="15" y="0"/>
                  </a:lnTo>
                  <a:lnTo>
                    <a:pt x="0" y="31"/>
                  </a:lnTo>
                  <a:lnTo>
                    <a:pt x="15" y="31"/>
                  </a:lnTo>
                  <a:lnTo>
                    <a:pt x="30" y="31"/>
                  </a:lnTo>
                  <a:lnTo>
                    <a:pt x="15" y="46"/>
                  </a:lnTo>
                  <a:lnTo>
                    <a:pt x="0" y="62"/>
                  </a:lnTo>
                  <a:lnTo>
                    <a:pt x="30" y="77"/>
                  </a:lnTo>
                  <a:lnTo>
                    <a:pt x="15" y="93"/>
                  </a:lnTo>
                  <a:lnTo>
                    <a:pt x="45" y="93"/>
                  </a:lnTo>
                  <a:lnTo>
                    <a:pt x="75" y="108"/>
                  </a:lnTo>
                  <a:lnTo>
                    <a:pt x="104" y="93"/>
                  </a:lnTo>
                  <a:lnTo>
                    <a:pt x="134" y="77"/>
                  </a:lnTo>
                  <a:lnTo>
                    <a:pt x="149" y="46"/>
                  </a:lnTo>
                  <a:lnTo>
                    <a:pt x="149" y="31"/>
                  </a:lnTo>
                  <a:lnTo>
                    <a:pt x="134" y="31"/>
                  </a:lnTo>
                  <a:lnTo>
                    <a:pt x="11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1" name="Freeform 85"/>
            <p:cNvSpPr>
              <a:spLocks/>
            </p:cNvSpPr>
            <p:nvPr/>
          </p:nvSpPr>
          <p:spPr bwMode="auto">
            <a:xfrm>
              <a:off x="1687262" y="2301975"/>
              <a:ext cx="69077" cy="46779"/>
            </a:xfrm>
            <a:custGeom>
              <a:avLst/>
              <a:gdLst>
                <a:gd name="T0" fmla="*/ 0 w 120"/>
                <a:gd name="T1" fmla="*/ 0 h 93"/>
                <a:gd name="T2" fmla="*/ 0 w 120"/>
                <a:gd name="T3" fmla="*/ 0 h 93"/>
                <a:gd name="T4" fmla="*/ 0 w 120"/>
                <a:gd name="T5" fmla="*/ 0 h 93"/>
                <a:gd name="T6" fmla="*/ 0 w 120"/>
                <a:gd name="T7" fmla="*/ 0 h 93"/>
                <a:gd name="T8" fmla="*/ 0 w 120"/>
                <a:gd name="T9" fmla="*/ 0 h 93"/>
                <a:gd name="T10" fmla="*/ 0 w 120"/>
                <a:gd name="T11" fmla="*/ 0 h 93"/>
                <a:gd name="T12" fmla="*/ 0 w 120"/>
                <a:gd name="T13" fmla="*/ 0 h 93"/>
                <a:gd name="T14" fmla="*/ 0 w 120"/>
                <a:gd name="T15" fmla="*/ 0 h 93"/>
                <a:gd name="T16" fmla="*/ 0 w 120"/>
                <a:gd name="T17" fmla="*/ 0 h 93"/>
                <a:gd name="T18" fmla="*/ 0 w 120"/>
                <a:gd name="T19" fmla="*/ 0 h 93"/>
                <a:gd name="T20" fmla="*/ 0 w 120"/>
                <a:gd name="T21" fmla="*/ 0 h 93"/>
                <a:gd name="T22" fmla="*/ 0 w 120"/>
                <a:gd name="T23" fmla="*/ 0 h 93"/>
                <a:gd name="T24" fmla="*/ 0 w 120"/>
                <a:gd name="T25" fmla="*/ 0 h 93"/>
                <a:gd name="T26" fmla="*/ 0 w 120"/>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93"/>
                <a:gd name="T44" fmla="*/ 120 w 120"/>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93">
                  <a:moveTo>
                    <a:pt x="15" y="46"/>
                  </a:moveTo>
                  <a:lnTo>
                    <a:pt x="45" y="46"/>
                  </a:lnTo>
                  <a:lnTo>
                    <a:pt x="60" y="61"/>
                  </a:lnTo>
                  <a:lnTo>
                    <a:pt x="15" y="61"/>
                  </a:lnTo>
                  <a:lnTo>
                    <a:pt x="15" y="77"/>
                  </a:lnTo>
                  <a:lnTo>
                    <a:pt x="45" y="77"/>
                  </a:lnTo>
                  <a:lnTo>
                    <a:pt x="74" y="77"/>
                  </a:lnTo>
                  <a:lnTo>
                    <a:pt x="119" y="92"/>
                  </a:lnTo>
                  <a:lnTo>
                    <a:pt x="104" y="46"/>
                  </a:lnTo>
                  <a:lnTo>
                    <a:pt x="89" y="15"/>
                  </a:lnTo>
                  <a:lnTo>
                    <a:pt x="60" y="0"/>
                  </a:lnTo>
                  <a:lnTo>
                    <a:pt x="30" y="15"/>
                  </a:lnTo>
                  <a:lnTo>
                    <a:pt x="0" y="46"/>
                  </a:lnTo>
                  <a:lnTo>
                    <a:pt x="15" y="4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2" name="Freeform 86"/>
            <p:cNvSpPr>
              <a:spLocks/>
            </p:cNvSpPr>
            <p:nvPr/>
          </p:nvSpPr>
          <p:spPr bwMode="auto">
            <a:xfrm>
              <a:off x="1756338" y="2379495"/>
              <a:ext cx="35216" cy="45443"/>
            </a:xfrm>
            <a:custGeom>
              <a:avLst/>
              <a:gdLst>
                <a:gd name="T0" fmla="*/ 0 w 61"/>
                <a:gd name="T1" fmla="*/ 0 h 93"/>
                <a:gd name="T2" fmla="*/ 0 w 61"/>
                <a:gd name="T3" fmla="*/ 0 h 93"/>
                <a:gd name="T4" fmla="*/ 0 w 61"/>
                <a:gd name="T5" fmla="*/ 0 h 93"/>
                <a:gd name="T6" fmla="*/ 0 w 61"/>
                <a:gd name="T7" fmla="*/ 0 h 93"/>
                <a:gd name="T8" fmla="*/ 0 w 61"/>
                <a:gd name="T9" fmla="*/ 0 h 93"/>
                <a:gd name="T10" fmla="*/ 0 w 61"/>
                <a:gd name="T11" fmla="*/ 0 h 93"/>
                <a:gd name="T12" fmla="*/ 0 w 61"/>
                <a:gd name="T13" fmla="*/ 0 h 93"/>
                <a:gd name="T14" fmla="*/ 0 w 61"/>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61"/>
                <a:gd name="T25" fmla="*/ 0 h 93"/>
                <a:gd name="T26" fmla="*/ 61 w 61"/>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 h="93">
                  <a:moveTo>
                    <a:pt x="60" y="92"/>
                  </a:moveTo>
                  <a:lnTo>
                    <a:pt x="60" y="46"/>
                  </a:lnTo>
                  <a:lnTo>
                    <a:pt x="60" y="15"/>
                  </a:lnTo>
                  <a:lnTo>
                    <a:pt x="45" y="31"/>
                  </a:lnTo>
                  <a:lnTo>
                    <a:pt x="30" y="15"/>
                  </a:lnTo>
                  <a:lnTo>
                    <a:pt x="15" y="0"/>
                  </a:lnTo>
                  <a:lnTo>
                    <a:pt x="0" y="46"/>
                  </a:lnTo>
                  <a:lnTo>
                    <a:pt x="60"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3" name="Freeform 87"/>
            <p:cNvSpPr>
              <a:spLocks/>
            </p:cNvSpPr>
            <p:nvPr/>
          </p:nvSpPr>
          <p:spPr bwMode="auto">
            <a:xfrm>
              <a:off x="1791554" y="2355437"/>
              <a:ext cx="52823" cy="69501"/>
            </a:xfrm>
            <a:custGeom>
              <a:avLst/>
              <a:gdLst>
                <a:gd name="T0" fmla="*/ 0 w 91"/>
                <a:gd name="T1" fmla="*/ 0 h 139"/>
                <a:gd name="T2" fmla="*/ 0 w 91"/>
                <a:gd name="T3" fmla="*/ 0 h 139"/>
                <a:gd name="T4" fmla="*/ 0 w 91"/>
                <a:gd name="T5" fmla="*/ 0 h 139"/>
                <a:gd name="T6" fmla="*/ 0 w 91"/>
                <a:gd name="T7" fmla="*/ 0 h 139"/>
                <a:gd name="T8" fmla="*/ 0 w 91"/>
                <a:gd name="T9" fmla="*/ 0 h 139"/>
                <a:gd name="T10" fmla="*/ 0 w 91"/>
                <a:gd name="T11" fmla="*/ 0 h 139"/>
                <a:gd name="T12" fmla="*/ 0 w 91"/>
                <a:gd name="T13" fmla="*/ 0 h 139"/>
                <a:gd name="T14" fmla="*/ 0 w 91"/>
                <a:gd name="T15" fmla="*/ 0 h 139"/>
                <a:gd name="T16" fmla="*/ 0 w 91"/>
                <a:gd name="T17" fmla="*/ 0 h 139"/>
                <a:gd name="T18" fmla="*/ 0 w 91"/>
                <a:gd name="T19" fmla="*/ 0 h 139"/>
                <a:gd name="T20" fmla="*/ 0 w 91"/>
                <a:gd name="T21" fmla="*/ 0 h 139"/>
                <a:gd name="T22" fmla="*/ 0 w 91"/>
                <a:gd name="T23" fmla="*/ 0 h 1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39"/>
                <a:gd name="T38" fmla="*/ 91 w 91"/>
                <a:gd name="T39" fmla="*/ 139 h 1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39">
                  <a:moveTo>
                    <a:pt x="90" y="123"/>
                  </a:moveTo>
                  <a:lnTo>
                    <a:pt x="90" y="92"/>
                  </a:lnTo>
                  <a:lnTo>
                    <a:pt x="90" y="46"/>
                  </a:lnTo>
                  <a:lnTo>
                    <a:pt x="60" y="46"/>
                  </a:lnTo>
                  <a:lnTo>
                    <a:pt x="45" y="15"/>
                  </a:lnTo>
                  <a:lnTo>
                    <a:pt x="30" y="0"/>
                  </a:lnTo>
                  <a:lnTo>
                    <a:pt x="0" y="15"/>
                  </a:lnTo>
                  <a:lnTo>
                    <a:pt x="0" y="61"/>
                  </a:lnTo>
                  <a:lnTo>
                    <a:pt x="0" y="92"/>
                  </a:lnTo>
                  <a:lnTo>
                    <a:pt x="0" y="138"/>
                  </a:lnTo>
                  <a:lnTo>
                    <a:pt x="75" y="107"/>
                  </a:lnTo>
                  <a:lnTo>
                    <a:pt x="90" y="123"/>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4" name="Freeform 88"/>
            <p:cNvSpPr>
              <a:spLocks/>
            </p:cNvSpPr>
            <p:nvPr/>
          </p:nvSpPr>
          <p:spPr bwMode="auto">
            <a:xfrm>
              <a:off x="1737376" y="2371475"/>
              <a:ext cx="27089" cy="32077"/>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w 47"/>
                <a:gd name="T13" fmla="*/ 0 h 62"/>
                <a:gd name="T14" fmla="*/ 0 60000 65536"/>
                <a:gd name="T15" fmla="*/ 0 60000 65536"/>
                <a:gd name="T16" fmla="*/ 0 60000 65536"/>
                <a:gd name="T17" fmla="*/ 0 60000 65536"/>
                <a:gd name="T18" fmla="*/ 0 60000 65536"/>
                <a:gd name="T19" fmla="*/ 0 60000 65536"/>
                <a:gd name="T20" fmla="*/ 0 60000 65536"/>
                <a:gd name="T21" fmla="*/ 0 w 47"/>
                <a:gd name="T22" fmla="*/ 0 h 62"/>
                <a:gd name="T23" fmla="*/ 47 w 47"/>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62">
                  <a:moveTo>
                    <a:pt x="30" y="61"/>
                  </a:moveTo>
                  <a:lnTo>
                    <a:pt x="46" y="15"/>
                  </a:lnTo>
                  <a:lnTo>
                    <a:pt x="30" y="0"/>
                  </a:lnTo>
                  <a:lnTo>
                    <a:pt x="0" y="0"/>
                  </a:lnTo>
                  <a:lnTo>
                    <a:pt x="0" y="15"/>
                  </a:lnTo>
                  <a:lnTo>
                    <a:pt x="0" y="46"/>
                  </a:lnTo>
                  <a:lnTo>
                    <a:pt x="30" y="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5" name="Freeform 89"/>
            <p:cNvSpPr>
              <a:spLocks/>
            </p:cNvSpPr>
            <p:nvPr/>
          </p:nvSpPr>
          <p:spPr bwMode="auto">
            <a:xfrm>
              <a:off x="1711642" y="2340735"/>
              <a:ext cx="79912" cy="54799"/>
            </a:xfrm>
            <a:custGeom>
              <a:avLst/>
              <a:gdLst>
                <a:gd name="T0" fmla="*/ 0 w 136"/>
                <a:gd name="T1" fmla="*/ 0 h 109"/>
                <a:gd name="T2" fmla="*/ 0 w 136"/>
                <a:gd name="T3" fmla="*/ 0 h 109"/>
                <a:gd name="T4" fmla="*/ 0 w 136"/>
                <a:gd name="T5" fmla="*/ 0 h 109"/>
                <a:gd name="T6" fmla="*/ 0 w 136"/>
                <a:gd name="T7" fmla="*/ 0 h 109"/>
                <a:gd name="T8" fmla="*/ 0 w 136"/>
                <a:gd name="T9" fmla="*/ 0 h 109"/>
                <a:gd name="T10" fmla="*/ 0 w 136"/>
                <a:gd name="T11" fmla="*/ 0 h 109"/>
                <a:gd name="T12" fmla="*/ 0 w 136"/>
                <a:gd name="T13" fmla="*/ 0 h 109"/>
                <a:gd name="T14" fmla="*/ 0 w 136"/>
                <a:gd name="T15" fmla="*/ 0 h 109"/>
                <a:gd name="T16" fmla="*/ 0 w 136"/>
                <a:gd name="T17" fmla="*/ 0 h 109"/>
                <a:gd name="T18" fmla="*/ 0 w 136"/>
                <a:gd name="T19" fmla="*/ 0 h 109"/>
                <a:gd name="T20" fmla="*/ 0 w 136"/>
                <a:gd name="T21" fmla="*/ 0 h 109"/>
                <a:gd name="T22" fmla="*/ 0 w 136"/>
                <a:gd name="T23" fmla="*/ 0 h 109"/>
                <a:gd name="T24" fmla="*/ 0 w 136"/>
                <a:gd name="T25" fmla="*/ 0 h 109"/>
                <a:gd name="T26" fmla="*/ 0 w 136"/>
                <a:gd name="T27" fmla="*/ 0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09"/>
                <a:gd name="T44" fmla="*/ 136 w 136"/>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09">
                  <a:moveTo>
                    <a:pt x="45" y="77"/>
                  </a:moveTo>
                  <a:lnTo>
                    <a:pt x="45" y="62"/>
                  </a:lnTo>
                  <a:lnTo>
                    <a:pt x="75" y="62"/>
                  </a:lnTo>
                  <a:lnTo>
                    <a:pt x="90" y="77"/>
                  </a:lnTo>
                  <a:lnTo>
                    <a:pt x="105" y="93"/>
                  </a:lnTo>
                  <a:lnTo>
                    <a:pt x="120" y="108"/>
                  </a:lnTo>
                  <a:lnTo>
                    <a:pt x="135" y="93"/>
                  </a:lnTo>
                  <a:lnTo>
                    <a:pt x="135" y="46"/>
                  </a:lnTo>
                  <a:lnTo>
                    <a:pt x="105" y="15"/>
                  </a:lnTo>
                  <a:lnTo>
                    <a:pt x="75" y="15"/>
                  </a:lnTo>
                  <a:lnTo>
                    <a:pt x="30" y="0"/>
                  </a:lnTo>
                  <a:lnTo>
                    <a:pt x="30" y="15"/>
                  </a:lnTo>
                  <a:lnTo>
                    <a:pt x="0" y="31"/>
                  </a:lnTo>
                  <a:lnTo>
                    <a:pt x="45"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6" name="Freeform 90"/>
            <p:cNvSpPr>
              <a:spLocks/>
            </p:cNvSpPr>
            <p:nvPr/>
          </p:nvSpPr>
          <p:spPr bwMode="auto">
            <a:xfrm>
              <a:off x="1694034" y="2340735"/>
              <a:ext cx="36570" cy="14702"/>
            </a:xfrm>
            <a:custGeom>
              <a:avLst/>
              <a:gdLst>
                <a:gd name="T0" fmla="*/ 0 w 61"/>
                <a:gd name="T1" fmla="*/ 0 h 32"/>
                <a:gd name="T2" fmla="*/ 0 w 61"/>
                <a:gd name="T3" fmla="*/ 0 h 32"/>
                <a:gd name="T4" fmla="*/ 0 w 61"/>
                <a:gd name="T5" fmla="*/ 0 h 32"/>
                <a:gd name="T6" fmla="*/ 0 w 61"/>
                <a:gd name="T7" fmla="*/ 0 h 32"/>
                <a:gd name="T8" fmla="*/ 0 w 61"/>
                <a:gd name="T9" fmla="*/ 0 h 32"/>
                <a:gd name="T10" fmla="*/ 0 w 61"/>
                <a:gd name="T11" fmla="*/ 0 h 32"/>
                <a:gd name="T12" fmla="*/ 0 w 61"/>
                <a:gd name="T13" fmla="*/ 0 h 32"/>
                <a:gd name="T14" fmla="*/ 0 60000 65536"/>
                <a:gd name="T15" fmla="*/ 0 60000 65536"/>
                <a:gd name="T16" fmla="*/ 0 60000 65536"/>
                <a:gd name="T17" fmla="*/ 0 60000 65536"/>
                <a:gd name="T18" fmla="*/ 0 60000 65536"/>
                <a:gd name="T19" fmla="*/ 0 60000 65536"/>
                <a:gd name="T20" fmla="*/ 0 60000 65536"/>
                <a:gd name="T21" fmla="*/ 0 w 61"/>
                <a:gd name="T22" fmla="*/ 0 h 32"/>
                <a:gd name="T23" fmla="*/ 61 w 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32">
                  <a:moveTo>
                    <a:pt x="30" y="31"/>
                  </a:moveTo>
                  <a:lnTo>
                    <a:pt x="60" y="16"/>
                  </a:lnTo>
                  <a:lnTo>
                    <a:pt x="60" y="0"/>
                  </a:lnTo>
                  <a:lnTo>
                    <a:pt x="30" y="0"/>
                  </a:lnTo>
                  <a:lnTo>
                    <a:pt x="0" y="0"/>
                  </a:lnTo>
                  <a:lnTo>
                    <a:pt x="15" y="31"/>
                  </a:lnTo>
                  <a:lnTo>
                    <a:pt x="30"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7" name="Freeform 91"/>
            <p:cNvSpPr>
              <a:spLocks/>
            </p:cNvSpPr>
            <p:nvPr/>
          </p:nvSpPr>
          <p:spPr bwMode="auto">
            <a:xfrm>
              <a:off x="1694034" y="2324696"/>
              <a:ext cx="28443" cy="8019"/>
            </a:xfrm>
            <a:custGeom>
              <a:avLst/>
              <a:gdLst>
                <a:gd name="T0" fmla="*/ 0 w 46"/>
                <a:gd name="T1" fmla="*/ 0 h 17"/>
                <a:gd name="T2" fmla="*/ 0 w 46"/>
                <a:gd name="T3" fmla="*/ 0 h 17"/>
                <a:gd name="T4" fmla="*/ 0 w 46"/>
                <a:gd name="T5" fmla="*/ 0 h 17"/>
                <a:gd name="T6" fmla="*/ 0 w 46"/>
                <a:gd name="T7" fmla="*/ 0 h 17"/>
                <a:gd name="T8" fmla="*/ 0 w 46"/>
                <a:gd name="T9" fmla="*/ 0 h 17"/>
                <a:gd name="T10" fmla="*/ 0 60000 65536"/>
                <a:gd name="T11" fmla="*/ 0 60000 65536"/>
                <a:gd name="T12" fmla="*/ 0 60000 65536"/>
                <a:gd name="T13" fmla="*/ 0 60000 65536"/>
                <a:gd name="T14" fmla="*/ 0 60000 65536"/>
                <a:gd name="T15" fmla="*/ 0 w 46"/>
                <a:gd name="T16" fmla="*/ 0 h 17"/>
                <a:gd name="T17" fmla="*/ 46 w 46"/>
                <a:gd name="T18" fmla="*/ 17 h 17"/>
              </a:gdLst>
              <a:ahLst/>
              <a:cxnLst>
                <a:cxn ang="T10">
                  <a:pos x="T0" y="T1"/>
                </a:cxn>
                <a:cxn ang="T11">
                  <a:pos x="T2" y="T3"/>
                </a:cxn>
                <a:cxn ang="T12">
                  <a:pos x="T4" y="T5"/>
                </a:cxn>
                <a:cxn ang="T13">
                  <a:pos x="T6" y="T7"/>
                </a:cxn>
                <a:cxn ang="T14">
                  <a:pos x="T8" y="T9"/>
                </a:cxn>
              </a:cxnLst>
              <a:rect l="T15" t="T16" r="T17" b="T18"/>
              <a:pathLst>
                <a:path w="46" h="17">
                  <a:moveTo>
                    <a:pt x="0" y="0"/>
                  </a:moveTo>
                  <a:lnTo>
                    <a:pt x="0" y="16"/>
                  </a:lnTo>
                  <a:lnTo>
                    <a:pt x="45" y="16"/>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8" name="Freeform 92"/>
            <p:cNvSpPr>
              <a:spLocks/>
            </p:cNvSpPr>
            <p:nvPr/>
          </p:nvSpPr>
          <p:spPr bwMode="auto">
            <a:xfrm>
              <a:off x="1703515" y="2191041"/>
              <a:ext cx="123255" cy="133655"/>
            </a:xfrm>
            <a:custGeom>
              <a:avLst/>
              <a:gdLst>
                <a:gd name="T0" fmla="*/ 0 w 210"/>
                <a:gd name="T1" fmla="*/ 0 h 263"/>
                <a:gd name="T2" fmla="*/ 0 w 210"/>
                <a:gd name="T3" fmla="*/ 0 h 263"/>
                <a:gd name="T4" fmla="*/ 0 w 210"/>
                <a:gd name="T5" fmla="*/ 0 h 263"/>
                <a:gd name="T6" fmla="*/ 0 w 210"/>
                <a:gd name="T7" fmla="*/ 0 h 263"/>
                <a:gd name="T8" fmla="*/ 0 w 210"/>
                <a:gd name="T9" fmla="*/ 0 h 263"/>
                <a:gd name="T10" fmla="*/ 0 w 210"/>
                <a:gd name="T11" fmla="*/ 0 h 263"/>
                <a:gd name="T12" fmla="*/ 0 w 210"/>
                <a:gd name="T13" fmla="*/ 0 h 263"/>
                <a:gd name="T14" fmla="*/ 0 w 210"/>
                <a:gd name="T15" fmla="*/ 0 h 263"/>
                <a:gd name="T16" fmla="*/ 0 w 210"/>
                <a:gd name="T17" fmla="*/ 0 h 263"/>
                <a:gd name="T18" fmla="*/ 0 w 210"/>
                <a:gd name="T19" fmla="*/ 0 h 263"/>
                <a:gd name="T20" fmla="*/ 0 w 210"/>
                <a:gd name="T21" fmla="*/ 0 h 263"/>
                <a:gd name="T22" fmla="*/ 0 w 210"/>
                <a:gd name="T23" fmla="*/ 0 h 263"/>
                <a:gd name="T24" fmla="*/ 0 w 210"/>
                <a:gd name="T25" fmla="*/ 0 h 263"/>
                <a:gd name="T26" fmla="*/ 0 w 210"/>
                <a:gd name="T27" fmla="*/ 0 h 263"/>
                <a:gd name="T28" fmla="*/ 0 w 210"/>
                <a:gd name="T29" fmla="*/ 0 h 263"/>
                <a:gd name="T30" fmla="*/ 0 w 210"/>
                <a:gd name="T31" fmla="*/ 0 h 263"/>
                <a:gd name="T32" fmla="*/ 0 w 210"/>
                <a:gd name="T33" fmla="*/ 0 h 263"/>
                <a:gd name="T34" fmla="*/ 0 w 210"/>
                <a:gd name="T35" fmla="*/ 0 h 263"/>
                <a:gd name="T36" fmla="*/ 0 w 210"/>
                <a:gd name="T37" fmla="*/ 0 h 263"/>
                <a:gd name="T38" fmla="*/ 0 w 210"/>
                <a:gd name="T39" fmla="*/ 0 h 263"/>
                <a:gd name="T40" fmla="*/ 0 w 210"/>
                <a:gd name="T41" fmla="*/ 0 h 263"/>
                <a:gd name="T42" fmla="*/ 0 w 210"/>
                <a:gd name="T43" fmla="*/ 0 h 2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0"/>
                <a:gd name="T67" fmla="*/ 0 h 263"/>
                <a:gd name="T68" fmla="*/ 210 w 210"/>
                <a:gd name="T69" fmla="*/ 263 h 26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0" h="263">
                  <a:moveTo>
                    <a:pt x="0" y="231"/>
                  </a:moveTo>
                  <a:lnTo>
                    <a:pt x="30" y="216"/>
                  </a:lnTo>
                  <a:lnTo>
                    <a:pt x="60" y="231"/>
                  </a:lnTo>
                  <a:lnTo>
                    <a:pt x="75" y="262"/>
                  </a:lnTo>
                  <a:lnTo>
                    <a:pt x="105" y="231"/>
                  </a:lnTo>
                  <a:lnTo>
                    <a:pt x="134" y="231"/>
                  </a:lnTo>
                  <a:lnTo>
                    <a:pt x="179" y="231"/>
                  </a:lnTo>
                  <a:lnTo>
                    <a:pt x="194" y="216"/>
                  </a:lnTo>
                  <a:lnTo>
                    <a:pt x="194" y="108"/>
                  </a:lnTo>
                  <a:lnTo>
                    <a:pt x="179" y="92"/>
                  </a:lnTo>
                  <a:lnTo>
                    <a:pt x="179" y="46"/>
                  </a:lnTo>
                  <a:lnTo>
                    <a:pt x="209" y="46"/>
                  </a:lnTo>
                  <a:lnTo>
                    <a:pt x="149" y="0"/>
                  </a:lnTo>
                  <a:lnTo>
                    <a:pt x="149" y="46"/>
                  </a:lnTo>
                  <a:lnTo>
                    <a:pt x="75" y="46"/>
                  </a:lnTo>
                  <a:lnTo>
                    <a:pt x="75" y="92"/>
                  </a:lnTo>
                  <a:lnTo>
                    <a:pt x="60" y="92"/>
                  </a:lnTo>
                  <a:lnTo>
                    <a:pt x="60" y="123"/>
                  </a:lnTo>
                  <a:lnTo>
                    <a:pt x="0" y="123"/>
                  </a:lnTo>
                  <a:lnTo>
                    <a:pt x="0" y="139"/>
                  </a:lnTo>
                  <a:lnTo>
                    <a:pt x="0" y="200"/>
                  </a:lnTo>
                  <a:lnTo>
                    <a:pt x="0" y="2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9" name="Freeform 93"/>
            <p:cNvSpPr>
              <a:spLocks/>
            </p:cNvSpPr>
            <p:nvPr/>
          </p:nvSpPr>
          <p:spPr bwMode="auto">
            <a:xfrm>
              <a:off x="1746857" y="2215099"/>
              <a:ext cx="174724" cy="148357"/>
            </a:xfrm>
            <a:custGeom>
              <a:avLst/>
              <a:gdLst>
                <a:gd name="T0" fmla="*/ 0 w 299"/>
                <a:gd name="T1" fmla="*/ 0 h 293"/>
                <a:gd name="T2" fmla="*/ 0 w 299"/>
                <a:gd name="T3" fmla="*/ 0 h 293"/>
                <a:gd name="T4" fmla="*/ 0 w 299"/>
                <a:gd name="T5" fmla="*/ 0 h 293"/>
                <a:gd name="T6" fmla="*/ 0 w 299"/>
                <a:gd name="T7" fmla="*/ 0 h 293"/>
                <a:gd name="T8" fmla="*/ 0 w 299"/>
                <a:gd name="T9" fmla="*/ 0 h 293"/>
                <a:gd name="T10" fmla="*/ 0 w 299"/>
                <a:gd name="T11" fmla="*/ 0 h 293"/>
                <a:gd name="T12" fmla="*/ 0 w 299"/>
                <a:gd name="T13" fmla="*/ 0 h 293"/>
                <a:gd name="T14" fmla="*/ 0 w 299"/>
                <a:gd name="T15" fmla="*/ 0 h 293"/>
                <a:gd name="T16" fmla="*/ 0 w 299"/>
                <a:gd name="T17" fmla="*/ 0 h 293"/>
                <a:gd name="T18" fmla="*/ 0 w 299"/>
                <a:gd name="T19" fmla="*/ 0 h 293"/>
                <a:gd name="T20" fmla="*/ 0 w 299"/>
                <a:gd name="T21" fmla="*/ 0 h 293"/>
                <a:gd name="T22" fmla="*/ 0 w 299"/>
                <a:gd name="T23" fmla="*/ 0 h 293"/>
                <a:gd name="T24" fmla="*/ 0 w 299"/>
                <a:gd name="T25" fmla="*/ 0 h 293"/>
                <a:gd name="T26" fmla="*/ 0 w 299"/>
                <a:gd name="T27" fmla="*/ 0 h 293"/>
                <a:gd name="T28" fmla="*/ 0 w 299"/>
                <a:gd name="T29" fmla="*/ 0 h 293"/>
                <a:gd name="T30" fmla="*/ 0 w 299"/>
                <a:gd name="T31" fmla="*/ 0 h 293"/>
                <a:gd name="T32" fmla="*/ 0 w 299"/>
                <a:gd name="T33" fmla="*/ 0 h 293"/>
                <a:gd name="T34" fmla="*/ 0 w 299"/>
                <a:gd name="T35" fmla="*/ 0 h 293"/>
                <a:gd name="T36" fmla="*/ 0 w 299"/>
                <a:gd name="T37" fmla="*/ 0 h 293"/>
                <a:gd name="T38" fmla="*/ 0 w 299"/>
                <a:gd name="T39" fmla="*/ 0 h 293"/>
                <a:gd name="T40" fmla="*/ 0 w 299"/>
                <a:gd name="T41" fmla="*/ 0 h 293"/>
                <a:gd name="T42" fmla="*/ 0 w 299"/>
                <a:gd name="T43" fmla="*/ 0 h 293"/>
                <a:gd name="T44" fmla="*/ 0 w 299"/>
                <a:gd name="T45" fmla="*/ 0 h 293"/>
                <a:gd name="T46" fmla="*/ 0 w 299"/>
                <a:gd name="T47" fmla="*/ 0 h 2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9"/>
                <a:gd name="T73" fmla="*/ 0 h 293"/>
                <a:gd name="T74" fmla="*/ 299 w 299"/>
                <a:gd name="T75" fmla="*/ 293 h 2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9" h="293">
                  <a:moveTo>
                    <a:pt x="119" y="61"/>
                  </a:moveTo>
                  <a:lnTo>
                    <a:pt x="119" y="169"/>
                  </a:lnTo>
                  <a:lnTo>
                    <a:pt x="104" y="184"/>
                  </a:lnTo>
                  <a:lnTo>
                    <a:pt x="60" y="184"/>
                  </a:lnTo>
                  <a:lnTo>
                    <a:pt x="30" y="184"/>
                  </a:lnTo>
                  <a:lnTo>
                    <a:pt x="0" y="215"/>
                  </a:lnTo>
                  <a:lnTo>
                    <a:pt x="15" y="261"/>
                  </a:lnTo>
                  <a:lnTo>
                    <a:pt x="45" y="261"/>
                  </a:lnTo>
                  <a:lnTo>
                    <a:pt x="75" y="292"/>
                  </a:lnTo>
                  <a:lnTo>
                    <a:pt x="104" y="277"/>
                  </a:lnTo>
                  <a:lnTo>
                    <a:pt x="119" y="292"/>
                  </a:lnTo>
                  <a:lnTo>
                    <a:pt x="149" y="246"/>
                  </a:lnTo>
                  <a:lnTo>
                    <a:pt x="164" y="246"/>
                  </a:lnTo>
                  <a:lnTo>
                    <a:pt x="179" y="231"/>
                  </a:lnTo>
                  <a:lnTo>
                    <a:pt x="224" y="200"/>
                  </a:lnTo>
                  <a:lnTo>
                    <a:pt x="283" y="200"/>
                  </a:lnTo>
                  <a:lnTo>
                    <a:pt x="298" y="184"/>
                  </a:lnTo>
                  <a:lnTo>
                    <a:pt x="298" y="123"/>
                  </a:lnTo>
                  <a:lnTo>
                    <a:pt x="268" y="123"/>
                  </a:lnTo>
                  <a:lnTo>
                    <a:pt x="268" y="108"/>
                  </a:lnTo>
                  <a:lnTo>
                    <a:pt x="134" y="0"/>
                  </a:lnTo>
                  <a:lnTo>
                    <a:pt x="104" y="0"/>
                  </a:lnTo>
                  <a:lnTo>
                    <a:pt x="104" y="46"/>
                  </a:lnTo>
                  <a:lnTo>
                    <a:pt x="119" y="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0" name="Freeform 94"/>
            <p:cNvSpPr>
              <a:spLocks/>
            </p:cNvSpPr>
            <p:nvPr/>
          </p:nvSpPr>
          <p:spPr bwMode="auto">
            <a:xfrm>
              <a:off x="1815934" y="2316677"/>
              <a:ext cx="78558" cy="62818"/>
            </a:xfrm>
            <a:custGeom>
              <a:avLst/>
              <a:gdLst>
                <a:gd name="T0" fmla="*/ 0 w 136"/>
                <a:gd name="T1" fmla="*/ 0 h 124"/>
                <a:gd name="T2" fmla="*/ 0 w 136"/>
                <a:gd name="T3" fmla="*/ 0 h 124"/>
                <a:gd name="T4" fmla="*/ 0 w 136"/>
                <a:gd name="T5" fmla="*/ 0 h 124"/>
                <a:gd name="T6" fmla="*/ 0 w 136"/>
                <a:gd name="T7" fmla="*/ 0 h 124"/>
                <a:gd name="T8" fmla="*/ 0 w 136"/>
                <a:gd name="T9" fmla="*/ 0 h 124"/>
                <a:gd name="T10" fmla="*/ 0 w 136"/>
                <a:gd name="T11" fmla="*/ 0 h 124"/>
                <a:gd name="T12" fmla="*/ 0 w 136"/>
                <a:gd name="T13" fmla="*/ 0 h 124"/>
                <a:gd name="T14" fmla="*/ 0 w 136"/>
                <a:gd name="T15" fmla="*/ 0 h 124"/>
                <a:gd name="T16" fmla="*/ 0 w 136"/>
                <a:gd name="T17" fmla="*/ 0 h 124"/>
                <a:gd name="T18" fmla="*/ 0 w 136"/>
                <a:gd name="T19" fmla="*/ 0 h 124"/>
                <a:gd name="T20" fmla="*/ 0 w 136"/>
                <a:gd name="T21" fmla="*/ 0 h 124"/>
                <a:gd name="T22" fmla="*/ 0 w 136"/>
                <a:gd name="T23" fmla="*/ 0 h 124"/>
                <a:gd name="T24" fmla="*/ 0 w 136"/>
                <a:gd name="T25" fmla="*/ 0 h 124"/>
                <a:gd name="T26" fmla="*/ 0 w 136"/>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124"/>
                <a:gd name="T44" fmla="*/ 136 w 136"/>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124">
                  <a:moveTo>
                    <a:pt x="105" y="0"/>
                  </a:moveTo>
                  <a:lnTo>
                    <a:pt x="60" y="31"/>
                  </a:lnTo>
                  <a:lnTo>
                    <a:pt x="45" y="46"/>
                  </a:lnTo>
                  <a:lnTo>
                    <a:pt x="30" y="46"/>
                  </a:lnTo>
                  <a:lnTo>
                    <a:pt x="0" y="92"/>
                  </a:lnTo>
                  <a:lnTo>
                    <a:pt x="15" y="123"/>
                  </a:lnTo>
                  <a:lnTo>
                    <a:pt x="45" y="123"/>
                  </a:lnTo>
                  <a:lnTo>
                    <a:pt x="45" y="92"/>
                  </a:lnTo>
                  <a:lnTo>
                    <a:pt x="105" y="77"/>
                  </a:lnTo>
                  <a:lnTo>
                    <a:pt x="120" y="92"/>
                  </a:lnTo>
                  <a:lnTo>
                    <a:pt x="135" y="77"/>
                  </a:lnTo>
                  <a:lnTo>
                    <a:pt x="135" y="62"/>
                  </a:lnTo>
                  <a:lnTo>
                    <a:pt x="120" y="46"/>
                  </a:lnTo>
                  <a:lnTo>
                    <a:pt x="10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1" name="Freeform 95"/>
            <p:cNvSpPr>
              <a:spLocks/>
            </p:cNvSpPr>
            <p:nvPr/>
          </p:nvSpPr>
          <p:spPr bwMode="auto">
            <a:xfrm>
              <a:off x="1303953" y="2408899"/>
              <a:ext cx="36570" cy="32077"/>
            </a:xfrm>
            <a:custGeom>
              <a:avLst/>
              <a:gdLst>
                <a:gd name="T0" fmla="*/ 0 w 60"/>
                <a:gd name="T1" fmla="*/ 0 h 62"/>
                <a:gd name="T2" fmla="*/ 0 w 60"/>
                <a:gd name="T3" fmla="*/ 0 h 62"/>
                <a:gd name="T4" fmla="*/ 0 w 60"/>
                <a:gd name="T5" fmla="*/ 0 h 62"/>
                <a:gd name="T6" fmla="*/ 0 w 60"/>
                <a:gd name="T7" fmla="*/ 0 h 62"/>
                <a:gd name="T8" fmla="*/ 0 w 60"/>
                <a:gd name="T9" fmla="*/ 0 h 62"/>
                <a:gd name="T10" fmla="*/ 0 w 60"/>
                <a:gd name="T11" fmla="*/ 0 h 62"/>
                <a:gd name="T12" fmla="*/ 0 w 60"/>
                <a:gd name="T13" fmla="*/ 0 h 62"/>
                <a:gd name="T14" fmla="*/ 0 w 6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62"/>
                <a:gd name="T26" fmla="*/ 60 w 6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62">
                  <a:moveTo>
                    <a:pt x="15" y="0"/>
                  </a:moveTo>
                  <a:lnTo>
                    <a:pt x="0" y="15"/>
                  </a:lnTo>
                  <a:lnTo>
                    <a:pt x="15" y="31"/>
                  </a:lnTo>
                  <a:lnTo>
                    <a:pt x="15" y="61"/>
                  </a:lnTo>
                  <a:lnTo>
                    <a:pt x="30" y="61"/>
                  </a:lnTo>
                  <a:lnTo>
                    <a:pt x="59" y="15"/>
                  </a:lnTo>
                  <a:lnTo>
                    <a:pt x="30" y="0"/>
                  </a:lnTo>
                  <a:lnTo>
                    <a:pt x="15"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2" name="Freeform 96"/>
            <p:cNvSpPr>
              <a:spLocks/>
            </p:cNvSpPr>
            <p:nvPr/>
          </p:nvSpPr>
          <p:spPr bwMode="auto">
            <a:xfrm>
              <a:off x="1642565" y="2316677"/>
              <a:ext cx="10836" cy="16039"/>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60000 65536"/>
                <a:gd name="T13" fmla="*/ 0 60000 65536"/>
                <a:gd name="T14" fmla="*/ 0 60000 65536"/>
                <a:gd name="T15" fmla="*/ 0 60000 65536"/>
                <a:gd name="T16" fmla="*/ 0 60000 65536"/>
                <a:gd name="T17" fmla="*/ 0 60000 65536"/>
                <a:gd name="T18" fmla="*/ 0 w 17"/>
                <a:gd name="T19" fmla="*/ 0 h 32"/>
                <a:gd name="T20" fmla="*/ 17 w 1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7" h="32">
                  <a:moveTo>
                    <a:pt x="0" y="0"/>
                  </a:moveTo>
                  <a:lnTo>
                    <a:pt x="0" y="16"/>
                  </a:lnTo>
                  <a:lnTo>
                    <a:pt x="16" y="16"/>
                  </a:lnTo>
                  <a:lnTo>
                    <a:pt x="0" y="31"/>
                  </a:lnTo>
                  <a:lnTo>
                    <a:pt x="0" y="16"/>
                  </a:lnTo>
                  <a:lnTo>
                    <a:pt x="0" y="0"/>
                  </a:lnTo>
                </a:path>
              </a:pathLst>
            </a:custGeom>
            <a:solidFill>
              <a:srgbClr val="FF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3" name="Freeform 97"/>
            <p:cNvSpPr>
              <a:spLocks/>
            </p:cNvSpPr>
            <p:nvPr/>
          </p:nvSpPr>
          <p:spPr bwMode="auto">
            <a:xfrm>
              <a:off x="2180280" y="248775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0" y="16"/>
                  </a:moveTo>
                  <a:lnTo>
                    <a:pt x="0" y="31"/>
                  </a:lnTo>
                  <a:lnTo>
                    <a:pt x="16" y="31"/>
                  </a:lnTo>
                  <a:lnTo>
                    <a:pt x="31" y="16"/>
                  </a:lnTo>
                  <a:lnTo>
                    <a:pt x="16" y="0"/>
                  </a:lnTo>
                  <a:lnTo>
                    <a:pt x="0"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4" name="Freeform 98"/>
            <p:cNvSpPr>
              <a:spLocks/>
            </p:cNvSpPr>
            <p:nvPr/>
          </p:nvSpPr>
          <p:spPr bwMode="auto">
            <a:xfrm>
              <a:off x="2094950" y="2541217"/>
              <a:ext cx="120546" cy="101578"/>
            </a:xfrm>
            <a:custGeom>
              <a:avLst/>
              <a:gdLst>
                <a:gd name="T0" fmla="*/ 0 w 209"/>
                <a:gd name="T1" fmla="*/ 0 h 202"/>
                <a:gd name="T2" fmla="*/ 0 w 209"/>
                <a:gd name="T3" fmla="*/ 0 h 202"/>
                <a:gd name="T4" fmla="*/ 0 w 209"/>
                <a:gd name="T5" fmla="*/ 0 h 202"/>
                <a:gd name="T6" fmla="*/ 0 w 209"/>
                <a:gd name="T7" fmla="*/ 0 h 202"/>
                <a:gd name="T8" fmla="*/ 0 w 209"/>
                <a:gd name="T9" fmla="*/ 0 h 202"/>
                <a:gd name="T10" fmla="*/ 0 w 209"/>
                <a:gd name="T11" fmla="*/ 0 h 202"/>
                <a:gd name="T12" fmla="*/ 0 w 209"/>
                <a:gd name="T13" fmla="*/ 0 h 202"/>
                <a:gd name="T14" fmla="*/ 0 w 209"/>
                <a:gd name="T15" fmla="*/ 0 h 202"/>
                <a:gd name="T16" fmla="*/ 0 w 209"/>
                <a:gd name="T17" fmla="*/ 0 h 202"/>
                <a:gd name="T18" fmla="*/ 0 w 209"/>
                <a:gd name="T19" fmla="*/ 0 h 202"/>
                <a:gd name="T20" fmla="*/ 0 w 209"/>
                <a:gd name="T21" fmla="*/ 0 h 202"/>
                <a:gd name="T22" fmla="*/ 0 w 209"/>
                <a:gd name="T23" fmla="*/ 0 h 202"/>
                <a:gd name="T24" fmla="*/ 0 w 209"/>
                <a:gd name="T25" fmla="*/ 0 h 202"/>
                <a:gd name="T26" fmla="*/ 0 w 209"/>
                <a:gd name="T27" fmla="*/ 0 h 202"/>
                <a:gd name="T28" fmla="*/ 0 w 209"/>
                <a:gd name="T29" fmla="*/ 0 h 202"/>
                <a:gd name="T30" fmla="*/ 0 w 209"/>
                <a:gd name="T31" fmla="*/ 0 h 202"/>
                <a:gd name="T32" fmla="*/ 0 w 209"/>
                <a:gd name="T33" fmla="*/ 0 h 202"/>
                <a:gd name="T34" fmla="*/ 0 w 209"/>
                <a:gd name="T35" fmla="*/ 0 h 202"/>
                <a:gd name="T36" fmla="*/ 0 w 209"/>
                <a:gd name="T37" fmla="*/ 0 h 202"/>
                <a:gd name="T38" fmla="*/ 0 w 209"/>
                <a:gd name="T39" fmla="*/ 0 h 202"/>
                <a:gd name="T40" fmla="*/ 0 w 209"/>
                <a:gd name="T41" fmla="*/ 0 h 202"/>
                <a:gd name="T42" fmla="*/ 0 w 209"/>
                <a:gd name="T43" fmla="*/ 0 h 202"/>
                <a:gd name="T44" fmla="*/ 0 w 209"/>
                <a:gd name="T45" fmla="*/ 0 h 202"/>
                <a:gd name="T46" fmla="*/ 0 w 209"/>
                <a:gd name="T47" fmla="*/ 0 h 202"/>
                <a:gd name="T48" fmla="*/ 0 w 209"/>
                <a:gd name="T49" fmla="*/ 0 h 202"/>
                <a:gd name="T50" fmla="*/ 0 w 209"/>
                <a:gd name="T51" fmla="*/ 0 h 2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9"/>
                <a:gd name="T79" fmla="*/ 0 h 202"/>
                <a:gd name="T80" fmla="*/ 209 w 209"/>
                <a:gd name="T81" fmla="*/ 202 h 20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9" h="202">
                  <a:moveTo>
                    <a:pt x="45" y="62"/>
                  </a:moveTo>
                  <a:lnTo>
                    <a:pt x="45" y="93"/>
                  </a:lnTo>
                  <a:lnTo>
                    <a:pt x="15" y="93"/>
                  </a:lnTo>
                  <a:lnTo>
                    <a:pt x="0" y="170"/>
                  </a:lnTo>
                  <a:lnTo>
                    <a:pt x="30" y="186"/>
                  </a:lnTo>
                  <a:lnTo>
                    <a:pt x="59" y="186"/>
                  </a:lnTo>
                  <a:lnTo>
                    <a:pt x="59" y="201"/>
                  </a:lnTo>
                  <a:lnTo>
                    <a:pt x="89" y="201"/>
                  </a:lnTo>
                  <a:lnTo>
                    <a:pt x="119" y="170"/>
                  </a:lnTo>
                  <a:lnTo>
                    <a:pt x="134" y="170"/>
                  </a:lnTo>
                  <a:lnTo>
                    <a:pt x="134" y="139"/>
                  </a:lnTo>
                  <a:lnTo>
                    <a:pt x="163" y="155"/>
                  </a:lnTo>
                  <a:lnTo>
                    <a:pt x="208" y="124"/>
                  </a:lnTo>
                  <a:lnTo>
                    <a:pt x="193" y="124"/>
                  </a:lnTo>
                  <a:lnTo>
                    <a:pt x="208" y="93"/>
                  </a:lnTo>
                  <a:lnTo>
                    <a:pt x="208" y="62"/>
                  </a:lnTo>
                  <a:lnTo>
                    <a:pt x="208" y="31"/>
                  </a:lnTo>
                  <a:lnTo>
                    <a:pt x="178" y="0"/>
                  </a:lnTo>
                  <a:lnTo>
                    <a:pt x="134" y="15"/>
                  </a:lnTo>
                  <a:lnTo>
                    <a:pt x="134" y="46"/>
                  </a:lnTo>
                  <a:lnTo>
                    <a:pt x="119" y="62"/>
                  </a:lnTo>
                  <a:lnTo>
                    <a:pt x="149" y="77"/>
                  </a:lnTo>
                  <a:lnTo>
                    <a:pt x="149" y="108"/>
                  </a:lnTo>
                  <a:lnTo>
                    <a:pt x="134" y="108"/>
                  </a:lnTo>
                  <a:lnTo>
                    <a:pt x="104" y="77"/>
                  </a:lnTo>
                  <a:lnTo>
                    <a:pt x="45" y="6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5" name="Freeform 99"/>
            <p:cNvSpPr>
              <a:spLocks/>
            </p:cNvSpPr>
            <p:nvPr/>
          </p:nvSpPr>
          <p:spPr bwMode="auto">
            <a:xfrm>
              <a:off x="1998784" y="2518496"/>
              <a:ext cx="121900" cy="124299"/>
            </a:xfrm>
            <a:custGeom>
              <a:avLst/>
              <a:gdLst>
                <a:gd name="T0" fmla="*/ 0 w 209"/>
                <a:gd name="T1" fmla="*/ 0 h 248"/>
                <a:gd name="T2" fmla="*/ 0 w 209"/>
                <a:gd name="T3" fmla="*/ 0 h 248"/>
                <a:gd name="T4" fmla="*/ 0 w 209"/>
                <a:gd name="T5" fmla="*/ 0 h 248"/>
                <a:gd name="T6" fmla="*/ 0 w 209"/>
                <a:gd name="T7" fmla="*/ 0 h 248"/>
                <a:gd name="T8" fmla="*/ 0 w 209"/>
                <a:gd name="T9" fmla="*/ 0 h 248"/>
                <a:gd name="T10" fmla="*/ 0 w 209"/>
                <a:gd name="T11" fmla="*/ 0 h 248"/>
                <a:gd name="T12" fmla="*/ 0 w 209"/>
                <a:gd name="T13" fmla="*/ 0 h 248"/>
                <a:gd name="T14" fmla="*/ 0 w 209"/>
                <a:gd name="T15" fmla="*/ 0 h 248"/>
                <a:gd name="T16" fmla="*/ 0 w 209"/>
                <a:gd name="T17" fmla="*/ 0 h 248"/>
                <a:gd name="T18" fmla="*/ 0 w 209"/>
                <a:gd name="T19" fmla="*/ 0 h 248"/>
                <a:gd name="T20" fmla="*/ 0 w 209"/>
                <a:gd name="T21" fmla="*/ 0 h 248"/>
                <a:gd name="T22" fmla="*/ 0 w 209"/>
                <a:gd name="T23" fmla="*/ 0 h 248"/>
                <a:gd name="T24" fmla="*/ 0 w 209"/>
                <a:gd name="T25" fmla="*/ 0 h 248"/>
                <a:gd name="T26" fmla="*/ 0 w 209"/>
                <a:gd name="T27" fmla="*/ 0 h 248"/>
                <a:gd name="T28" fmla="*/ 0 w 209"/>
                <a:gd name="T29" fmla="*/ 0 h 248"/>
                <a:gd name="T30" fmla="*/ 0 w 209"/>
                <a:gd name="T31" fmla="*/ 0 h 248"/>
                <a:gd name="T32" fmla="*/ 0 w 209"/>
                <a:gd name="T33" fmla="*/ 0 h 248"/>
                <a:gd name="T34" fmla="*/ 0 w 209"/>
                <a:gd name="T35" fmla="*/ 0 h 248"/>
                <a:gd name="T36" fmla="*/ 0 w 209"/>
                <a:gd name="T37" fmla="*/ 0 h 248"/>
                <a:gd name="T38" fmla="*/ 0 w 209"/>
                <a:gd name="T39" fmla="*/ 0 h 248"/>
                <a:gd name="T40" fmla="*/ 0 w 209"/>
                <a:gd name="T41" fmla="*/ 0 h 248"/>
                <a:gd name="T42" fmla="*/ 0 w 209"/>
                <a:gd name="T43" fmla="*/ 0 h 248"/>
                <a:gd name="T44" fmla="*/ 0 w 209"/>
                <a:gd name="T45" fmla="*/ 0 h 248"/>
                <a:gd name="T46" fmla="*/ 0 w 209"/>
                <a:gd name="T47" fmla="*/ 0 h 248"/>
                <a:gd name="T48" fmla="*/ 0 w 209"/>
                <a:gd name="T49" fmla="*/ 0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248"/>
                <a:gd name="T77" fmla="*/ 209 w 209"/>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248">
                  <a:moveTo>
                    <a:pt x="0" y="216"/>
                  </a:moveTo>
                  <a:lnTo>
                    <a:pt x="15" y="216"/>
                  </a:lnTo>
                  <a:lnTo>
                    <a:pt x="30" y="232"/>
                  </a:lnTo>
                  <a:lnTo>
                    <a:pt x="104" y="232"/>
                  </a:lnTo>
                  <a:lnTo>
                    <a:pt x="163" y="247"/>
                  </a:lnTo>
                  <a:lnTo>
                    <a:pt x="193" y="232"/>
                  </a:lnTo>
                  <a:lnTo>
                    <a:pt x="163" y="216"/>
                  </a:lnTo>
                  <a:lnTo>
                    <a:pt x="178" y="139"/>
                  </a:lnTo>
                  <a:lnTo>
                    <a:pt x="208" y="139"/>
                  </a:lnTo>
                  <a:lnTo>
                    <a:pt x="208" y="108"/>
                  </a:lnTo>
                  <a:lnTo>
                    <a:pt x="178" y="108"/>
                  </a:lnTo>
                  <a:lnTo>
                    <a:pt x="163" y="31"/>
                  </a:lnTo>
                  <a:lnTo>
                    <a:pt x="134" y="31"/>
                  </a:lnTo>
                  <a:lnTo>
                    <a:pt x="134" y="46"/>
                  </a:lnTo>
                  <a:lnTo>
                    <a:pt x="89" y="46"/>
                  </a:lnTo>
                  <a:lnTo>
                    <a:pt x="89" y="15"/>
                  </a:lnTo>
                  <a:lnTo>
                    <a:pt x="74" y="0"/>
                  </a:lnTo>
                  <a:lnTo>
                    <a:pt x="15" y="15"/>
                  </a:lnTo>
                  <a:lnTo>
                    <a:pt x="30" y="46"/>
                  </a:lnTo>
                  <a:lnTo>
                    <a:pt x="15" y="62"/>
                  </a:lnTo>
                  <a:lnTo>
                    <a:pt x="30" y="108"/>
                  </a:lnTo>
                  <a:lnTo>
                    <a:pt x="30" y="124"/>
                  </a:lnTo>
                  <a:lnTo>
                    <a:pt x="15" y="139"/>
                  </a:lnTo>
                  <a:lnTo>
                    <a:pt x="0" y="170"/>
                  </a:lnTo>
                  <a:lnTo>
                    <a:pt x="0" y="2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6" name="Freeform 100"/>
            <p:cNvSpPr>
              <a:spLocks/>
            </p:cNvSpPr>
            <p:nvPr/>
          </p:nvSpPr>
          <p:spPr bwMode="auto">
            <a:xfrm>
              <a:off x="2206014" y="2555919"/>
              <a:ext cx="36570" cy="86876"/>
            </a:xfrm>
            <a:custGeom>
              <a:avLst/>
              <a:gdLst>
                <a:gd name="T0" fmla="*/ 0 w 62"/>
                <a:gd name="T1" fmla="*/ 0 h 171"/>
                <a:gd name="T2" fmla="*/ 0 w 62"/>
                <a:gd name="T3" fmla="*/ 0 h 171"/>
                <a:gd name="T4" fmla="*/ 0 w 62"/>
                <a:gd name="T5" fmla="*/ 0 h 171"/>
                <a:gd name="T6" fmla="*/ 0 w 62"/>
                <a:gd name="T7" fmla="*/ 0 h 171"/>
                <a:gd name="T8" fmla="*/ 0 w 62"/>
                <a:gd name="T9" fmla="*/ 0 h 171"/>
                <a:gd name="T10" fmla="*/ 0 w 62"/>
                <a:gd name="T11" fmla="*/ 0 h 171"/>
                <a:gd name="T12" fmla="*/ 0 w 62"/>
                <a:gd name="T13" fmla="*/ 0 h 171"/>
                <a:gd name="T14" fmla="*/ 0 w 62"/>
                <a:gd name="T15" fmla="*/ 0 h 171"/>
                <a:gd name="T16" fmla="*/ 0 w 62"/>
                <a:gd name="T17" fmla="*/ 0 h 171"/>
                <a:gd name="T18" fmla="*/ 0 w 62"/>
                <a:gd name="T19" fmla="*/ 0 h 171"/>
                <a:gd name="T20" fmla="*/ 0 w 62"/>
                <a:gd name="T21" fmla="*/ 0 h 171"/>
                <a:gd name="T22" fmla="*/ 0 w 62"/>
                <a:gd name="T23" fmla="*/ 0 h 171"/>
                <a:gd name="T24" fmla="*/ 0 w 62"/>
                <a:gd name="T25" fmla="*/ 0 h 171"/>
                <a:gd name="T26" fmla="*/ 0 w 62"/>
                <a:gd name="T27" fmla="*/ 0 h 171"/>
                <a:gd name="T28" fmla="*/ 0 w 62"/>
                <a:gd name="T29" fmla="*/ 0 h 171"/>
                <a:gd name="T30" fmla="*/ 0 w 62"/>
                <a:gd name="T31" fmla="*/ 0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171"/>
                <a:gd name="T50" fmla="*/ 62 w 62"/>
                <a:gd name="T51" fmla="*/ 171 h 1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171">
                  <a:moveTo>
                    <a:pt x="15" y="0"/>
                  </a:moveTo>
                  <a:lnTo>
                    <a:pt x="15" y="31"/>
                  </a:lnTo>
                  <a:lnTo>
                    <a:pt x="15" y="62"/>
                  </a:lnTo>
                  <a:lnTo>
                    <a:pt x="0" y="93"/>
                  </a:lnTo>
                  <a:lnTo>
                    <a:pt x="15" y="93"/>
                  </a:lnTo>
                  <a:lnTo>
                    <a:pt x="31" y="108"/>
                  </a:lnTo>
                  <a:lnTo>
                    <a:pt x="31" y="139"/>
                  </a:lnTo>
                  <a:lnTo>
                    <a:pt x="46" y="170"/>
                  </a:lnTo>
                  <a:lnTo>
                    <a:pt x="46" y="155"/>
                  </a:lnTo>
                  <a:lnTo>
                    <a:pt x="61" y="139"/>
                  </a:lnTo>
                  <a:lnTo>
                    <a:pt x="61" y="93"/>
                  </a:lnTo>
                  <a:lnTo>
                    <a:pt x="46" y="93"/>
                  </a:lnTo>
                  <a:lnTo>
                    <a:pt x="31" y="62"/>
                  </a:lnTo>
                  <a:lnTo>
                    <a:pt x="31" y="31"/>
                  </a:lnTo>
                  <a:lnTo>
                    <a:pt x="31" y="15"/>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7" name="Freeform 101"/>
            <p:cNvSpPr>
              <a:spLocks/>
            </p:cNvSpPr>
            <p:nvPr/>
          </p:nvSpPr>
          <p:spPr bwMode="auto">
            <a:xfrm>
              <a:off x="1998784" y="2416918"/>
              <a:ext cx="200458" cy="180434"/>
            </a:xfrm>
            <a:custGeom>
              <a:avLst/>
              <a:gdLst>
                <a:gd name="T0" fmla="*/ 0 w 344"/>
                <a:gd name="T1" fmla="*/ 0 h 354"/>
                <a:gd name="T2" fmla="*/ 0 w 344"/>
                <a:gd name="T3" fmla="*/ 0 h 354"/>
                <a:gd name="T4" fmla="*/ 0 w 344"/>
                <a:gd name="T5" fmla="*/ 0 h 354"/>
                <a:gd name="T6" fmla="*/ 0 w 344"/>
                <a:gd name="T7" fmla="*/ 0 h 354"/>
                <a:gd name="T8" fmla="*/ 0 w 344"/>
                <a:gd name="T9" fmla="*/ 0 h 354"/>
                <a:gd name="T10" fmla="*/ 0 w 344"/>
                <a:gd name="T11" fmla="*/ 0 h 354"/>
                <a:gd name="T12" fmla="*/ 0 w 344"/>
                <a:gd name="T13" fmla="*/ 0 h 354"/>
                <a:gd name="T14" fmla="*/ 0 w 344"/>
                <a:gd name="T15" fmla="*/ 0 h 354"/>
                <a:gd name="T16" fmla="*/ 0 w 344"/>
                <a:gd name="T17" fmla="*/ 0 h 354"/>
                <a:gd name="T18" fmla="*/ 0 w 344"/>
                <a:gd name="T19" fmla="*/ 0 h 354"/>
                <a:gd name="T20" fmla="*/ 0 w 344"/>
                <a:gd name="T21" fmla="*/ 0 h 354"/>
                <a:gd name="T22" fmla="*/ 0 w 344"/>
                <a:gd name="T23" fmla="*/ 0 h 354"/>
                <a:gd name="T24" fmla="*/ 0 w 344"/>
                <a:gd name="T25" fmla="*/ 0 h 354"/>
                <a:gd name="T26" fmla="*/ 0 w 344"/>
                <a:gd name="T27" fmla="*/ 0 h 354"/>
                <a:gd name="T28" fmla="*/ 0 w 344"/>
                <a:gd name="T29" fmla="*/ 0 h 354"/>
                <a:gd name="T30" fmla="*/ 0 w 344"/>
                <a:gd name="T31" fmla="*/ 0 h 354"/>
                <a:gd name="T32" fmla="*/ 0 w 344"/>
                <a:gd name="T33" fmla="*/ 0 h 354"/>
                <a:gd name="T34" fmla="*/ 0 w 344"/>
                <a:gd name="T35" fmla="*/ 0 h 354"/>
                <a:gd name="T36" fmla="*/ 0 w 344"/>
                <a:gd name="T37" fmla="*/ 0 h 354"/>
                <a:gd name="T38" fmla="*/ 0 w 344"/>
                <a:gd name="T39" fmla="*/ 0 h 354"/>
                <a:gd name="T40" fmla="*/ 0 w 344"/>
                <a:gd name="T41" fmla="*/ 0 h 354"/>
                <a:gd name="T42" fmla="*/ 0 w 344"/>
                <a:gd name="T43" fmla="*/ 0 h 354"/>
                <a:gd name="T44" fmla="*/ 0 w 344"/>
                <a:gd name="T45" fmla="*/ 0 h 354"/>
                <a:gd name="T46" fmla="*/ 0 w 344"/>
                <a:gd name="T47" fmla="*/ 0 h 354"/>
                <a:gd name="T48" fmla="*/ 0 w 344"/>
                <a:gd name="T49" fmla="*/ 0 h 354"/>
                <a:gd name="T50" fmla="*/ 0 w 344"/>
                <a:gd name="T51" fmla="*/ 0 h 354"/>
                <a:gd name="T52" fmla="*/ 0 w 344"/>
                <a:gd name="T53" fmla="*/ 0 h 354"/>
                <a:gd name="T54" fmla="*/ 0 w 344"/>
                <a:gd name="T55" fmla="*/ 0 h 354"/>
                <a:gd name="T56" fmla="*/ 0 w 344"/>
                <a:gd name="T57" fmla="*/ 0 h 354"/>
                <a:gd name="T58" fmla="*/ 0 w 344"/>
                <a:gd name="T59" fmla="*/ 0 h 354"/>
                <a:gd name="T60" fmla="*/ 0 w 344"/>
                <a:gd name="T61" fmla="*/ 0 h 354"/>
                <a:gd name="T62" fmla="*/ 0 w 344"/>
                <a:gd name="T63" fmla="*/ 0 h 354"/>
                <a:gd name="T64" fmla="*/ 0 w 344"/>
                <a:gd name="T65" fmla="*/ 0 h 354"/>
                <a:gd name="T66" fmla="*/ 0 w 344"/>
                <a:gd name="T67" fmla="*/ 0 h 354"/>
                <a:gd name="T68" fmla="*/ 0 w 344"/>
                <a:gd name="T69" fmla="*/ 0 h 354"/>
                <a:gd name="T70" fmla="*/ 0 w 344"/>
                <a:gd name="T71" fmla="*/ 0 h 354"/>
                <a:gd name="T72" fmla="*/ 0 w 344"/>
                <a:gd name="T73" fmla="*/ 0 h 354"/>
                <a:gd name="T74" fmla="*/ 0 w 344"/>
                <a:gd name="T75" fmla="*/ 0 h 354"/>
                <a:gd name="T76" fmla="*/ 0 w 344"/>
                <a:gd name="T77" fmla="*/ 0 h 354"/>
                <a:gd name="T78" fmla="*/ 0 w 344"/>
                <a:gd name="T79" fmla="*/ 0 h 354"/>
                <a:gd name="T80" fmla="*/ 0 w 344"/>
                <a:gd name="T81" fmla="*/ 0 h 354"/>
                <a:gd name="T82" fmla="*/ 0 w 344"/>
                <a:gd name="T83" fmla="*/ 0 h 354"/>
                <a:gd name="T84" fmla="*/ 0 w 344"/>
                <a:gd name="T85" fmla="*/ 0 h 354"/>
                <a:gd name="T86" fmla="*/ 0 w 344"/>
                <a:gd name="T87" fmla="*/ 0 h 3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54"/>
                <a:gd name="T134" fmla="*/ 344 w 344"/>
                <a:gd name="T135" fmla="*/ 354 h 3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54">
                  <a:moveTo>
                    <a:pt x="164" y="230"/>
                  </a:moveTo>
                  <a:lnTo>
                    <a:pt x="179" y="307"/>
                  </a:lnTo>
                  <a:lnTo>
                    <a:pt x="209" y="307"/>
                  </a:lnTo>
                  <a:lnTo>
                    <a:pt x="268" y="322"/>
                  </a:lnTo>
                  <a:lnTo>
                    <a:pt x="298" y="353"/>
                  </a:lnTo>
                  <a:lnTo>
                    <a:pt x="313" y="353"/>
                  </a:lnTo>
                  <a:lnTo>
                    <a:pt x="313" y="322"/>
                  </a:lnTo>
                  <a:lnTo>
                    <a:pt x="283" y="307"/>
                  </a:lnTo>
                  <a:lnTo>
                    <a:pt x="298" y="292"/>
                  </a:lnTo>
                  <a:lnTo>
                    <a:pt x="298" y="261"/>
                  </a:lnTo>
                  <a:lnTo>
                    <a:pt x="343" y="246"/>
                  </a:lnTo>
                  <a:lnTo>
                    <a:pt x="328" y="230"/>
                  </a:lnTo>
                  <a:lnTo>
                    <a:pt x="313" y="215"/>
                  </a:lnTo>
                  <a:lnTo>
                    <a:pt x="298" y="169"/>
                  </a:lnTo>
                  <a:lnTo>
                    <a:pt x="313" y="169"/>
                  </a:lnTo>
                  <a:lnTo>
                    <a:pt x="313" y="153"/>
                  </a:lnTo>
                  <a:lnTo>
                    <a:pt x="313" y="107"/>
                  </a:lnTo>
                  <a:lnTo>
                    <a:pt x="313" y="77"/>
                  </a:lnTo>
                  <a:lnTo>
                    <a:pt x="328" y="77"/>
                  </a:lnTo>
                  <a:lnTo>
                    <a:pt x="343" y="61"/>
                  </a:lnTo>
                  <a:lnTo>
                    <a:pt x="328" y="31"/>
                  </a:lnTo>
                  <a:lnTo>
                    <a:pt x="313" y="15"/>
                  </a:lnTo>
                  <a:lnTo>
                    <a:pt x="283" y="15"/>
                  </a:lnTo>
                  <a:lnTo>
                    <a:pt x="268" y="0"/>
                  </a:lnTo>
                  <a:lnTo>
                    <a:pt x="239" y="0"/>
                  </a:lnTo>
                  <a:lnTo>
                    <a:pt x="194" y="0"/>
                  </a:lnTo>
                  <a:lnTo>
                    <a:pt x="179" y="15"/>
                  </a:lnTo>
                  <a:lnTo>
                    <a:pt x="134" y="0"/>
                  </a:lnTo>
                  <a:lnTo>
                    <a:pt x="119" y="0"/>
                  </a:lnTo>
                  <a:lnTo>
                    <a:pt x="104" y="31"/>
                  </a:lnTo>
                  <a:lnTo>
                    <a:pt x="104" y="61"/>
                  </a:lnTo>
                  <a:lnTo>
                    <a:pt x="104" y="107"/>
                  </a:lnTo>
                  <a:lnTo>
                    <a:pt x="75" y="123"/>
                  </a:lnTo>
                  <a:lnTo>
                    <a:pt x="60" y="169"/>
                  </a:lnTo>
                  <a:lnTo>
                    <a:pt x="45" y="184"/>
                  </a:lnTo>
                  <a:lnTo>
                    <a:pt x="15" y="184"/>
                  </a:lnTo>
                  <a:lnTo>
                    <a:pt x="0" y="200"/>
                  </a:lnTo>
                  <a:lnTo>
                    <a:pt x="15" y="215"/>
                  </a:lnTo>
                  <a:lnTo>
                    <a:pt x="75" y="200"/>
                  </a:lnTo>
                  <a:lnTo>
                    <a:pt x="89" y="215"/>
                  </a:lnTo>
                  <a:lnTo>
                    <a:pt x="89" y="246"/>
                  </a:lnTo>
                  <a:lnTo>
                    <a:pt x="134" y="246"/>
                  </a:lnTo>
                  <a:lnTo>
                    <a:pt x="134" y="230"/>
                  </a:lnTo>
                  <a:lnTo>
                    <a:pt x="164" y="23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8" name="Freeform 102"/>
            <p:cNvSpPr>
              <a:spLocks/>
            </p:cNvSpPr>
            <p:nvPr/>
          </p:nvSpPr>
          <p:spPr bwMode="auto">
            <a:xfrm>
              <a:off x="1998784" y="2510477"/>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0"/>
                  </a:lnTo>
                  <a:lnTo>
                    <a:pt x="0" y="0"/>
                  </a:lnTo>
                  <a:lnTo>
                    <a:pt x="0"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9" name="Freeform 103"/>
            <p:cNvSpPr>
              <a:spLocks/>
            </p:cNvSpPr>
            <p:nvPr/>
          </p:nvSpPr>
          <p:spPr bwMode="auto">
            <a:xfrm>
              <a:off x="1104850" y="2408899"/>
              <a:ext cx="407688" cy="396956"/>
            </a:xfrm>
            <a:custGeom>
              <a:avLst/>
              <a:gdLst>
                <a:gd name="T0" fmla="*/ 0 w 702"/>
                <a:gd name="T1" fmla="*/ 0 h 784"/>
                <a:gd name="T2" fmla="*/ 0 w 702"/>
                <a:gd name="T3" fmla="*/ 0 h 784"/>
                <a:gd name="T4" fmla="*/ 0 w 702"/>
                <a:gd name="T5" fmla="*/ 0 h 784"/>
                <a:gd name="T6" fmla="*/ 0 w 702"/>
                <a:gd name="T7" fmla="*/ 0 h 784"/>
                <a:gd name="T8" fmla="*/ 0 w 702"/>
                <a:gd name="T9" fmla="*/ 0 h 784"/>
                <a:gd name="T10" fmla="*/ 0 w 702"/>
                <a:gd name="T11" fmla="*/ 0 h 784"/>
                <a:gd name="T12" fmla="*/ 0 w 702"/>
                <a:gd name="T13" fmla="*/ 0 h 784"/>
                <a:gd name="T14" fmla="*/ 0 w 702"/>
                <a:gd name="T15" fmla="*/ 0 h 784"/>
                <a:gd name="T16" fmla="*/ 0 w 702"/>
                <a:gd name="T17" fmla="*/ 0 h 784"/>
                <a:gd name="T18" fmla="*/ 0 w 702"/>
                <a:gd name="T19" fmla="*/ 0 h 784"/>
                <a:gd name="T20" fmla="*/ 0 w 702"/>
                <a:gd name="T21" fmla="*/ 0 h 784"/>
                <a:gd name="T22" fmla="*/ 0 w 702"/>
                <a:gd name="T23" fmla="*/ 0 h 784"/>
                <a:gd name="T24" fmla="*/ 0 w 702"/>
                <a:gd name="T25" fmla="*/ 0 h 784"/>
                <a:gd name="T26" fmla="*/ 0 w 702"/>
                <a:gd name="T27" fmla="*/ 0 h 784"/>
                <a:gd name="T28" fmla="*/ 0 w 702"/>
                <a:gd name="T29" fmla="*/ 0 h 784"/>
                <a:gd name="T30" fmla="*/ 0 w 702"/>
                <a:gd name="T31" fmla="*/ 0 h 784"/>
                <a:gd name="T32" fmla="*/ 0 w 702"/>
                <a:gd name="T33" fmla="*/ 0 h 784"/>
                <a:gd name="T34" fmla="*/ 0 w 702"/>
                <a:gd name="T35" fmla="*/ 0 h 784"/>
                <a:gd name="T36" fmla="*/ 0 w 702"/>
                <a:gd name="T37" fmla="*/ 0 h 784"/>
                <a:gd name="T38" fmla="*/ 0 w 702"/>
                <a:gd name="T39" fmla="*/ 0 h 784"/>
                <a:gd name="T40" fmla="*/ 0 w 702"/>
                <a:gd name="T41" fmla="*/ 0 h 784"/>
                <a:gd name="T42" fmla="*/ 0 w 702"/>
                <a:gd name="T43" fmla="*/ 0 h 784"/>
                <a:gd name="T44" fmla="*/ 0 w 702"/>
                <a:gd name="T45" fmla="*/ 0 h 784"/>
                <a:gd name="T46" fmla="*/ 0 w 702"/>
                <a:gd name="T47" fmla="*/ 0 h 784"/>
                <a:gd name="T48" fmla="*/ 0 w 702"/>
                <a:gd name="T49" fmla="*/ 0 h 784"/>
                <a:gd name="T50" fmla="*/ 0 w 702"/>
                <a:gd name="T51" fmla="*/ 0 h 784"/>
                <a:gd name="T52" fmla="*/ 0 w 702"/>
                <a:gd name="T53" fmla="*/ 0 h 784"/>
                <a:gd name="T54" fmla="*/ 0 w 702"/>
                <a:gd name="T55" fmla="*/ 0 h 784"/>
                <a:gd name="T56" fmla="*/ 0 w 702"/>
                <a:gd name="T57" fmla="*/ 0 h 784"/>
                <a:gd name="T58" fmla="*/ 0 w 702"/>
                <a:gd name="T59" fmla="*/ 0 h 784"/>
                <a:gd name="T60" fmla="*/ 0 w 702"/>
                <a:gd name="T61" fmla="*/ 0 h 784"/>
                <a:gd name="T62" fmla="*/ 0 w 702"/>
                <a:gd name="T63" fmla="*/ 0 h 784"/>
                <a:gd name="T64" fmla="*/ 0 w 702"/>
                <a:gd name="T65" fmla="*/ 0 h 784"/>
                <a:gd name="T66" fmla="*/ 0 w 702"/>
                <a:gd name="T67" fmla="*/ 0 h 784"/>
                <a:gd name="T68" fmla="*/ 0 w 702"/>
                <a:gd name="T69" fmla="*/ 0 h 784"/>
                <a:gd name="T70" fmla="*/ 0 w 702"/>
                <a:gd name="T71" fmla="*/ 0 h 784"/>
                <a:gd name="T72" fmla="*/ 0 w 702"/>
                <a:gd name="T73" fmla="*/ 0 h 784"/>
                <a:gd name="T74" fmla="*/ 0 w 702"/>
                <a:gd name="T75" fmla="*/ 0 h 784"/>
                <a:gd name="T76" fmla="*/ 0 w 702"/>
                <a:gd name="T77" fmla="*/ 0 h 784"/>
                <a:gd name="T78" fmla="*/ 0 w 702"/>
                <a:gd name="T79" fmla="*/ 0 h 784"/>
                <a:gd name="T80" fmla="*/ 0 w 702"/>
                <a:gd name="T81" fmla="*/ 0 h 784"/>
                <a:gd name="T82" fmla="*/ 0 w 702"/>
                <a:gd name="T83" fmla="*/ 0 h 784"/>
                <a:gd name="T84" fmla="*/ 0 w 702"/>
                <a:gd name="T85" fmla="*/ 0 h 784"/>
                <a:gd name="T86" fmla="*/ 0 w 702"/>
                <a:gd name="T87" fmla="*/ 0 h 784"/>
                <a:gd name="T88" fmla="*/ 0 w 702"/>
                <a:gd name="T89" fmla="*/ 0 h 784"/>
                <a:gd name="T90" fmla="*/ 0 w 702"/>
                <a:gd name="T91" fmla="*/ 0 h 784"/>
                <a:gd name="T92" fmla="*/ 0 w 702"/>
                <a:gd name="T93" fmla="*/ 0 h 784"/>
                <a:gd name="T94" fmla="*/ 0 w 702"/>
                <a:gd name="T95" fmla="*/ 0 h 7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2"/>
                <a:gd name="T145" fmla="*/ 0 h 784"/>
                <a:gd name="T146" fmla="*/ 702 w 702"/>
                <a:gd name="T147" fmla="*/ 784 h 7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2" h="784">
                  <a:moveTo>
                    <a:pt x="477" y="676"/>
                  </a:moveTo>
                  <a:lnTo>
                    <a:pt x="403" y="783"/>
                  </a:lnTo>
                  <a:lnTo>
                    <a:pt x="388" y="768"/>
                  </a:lnTo>
                  <a:lnTo>
                    <a:pt x="358" y="722"/>
                  </a:lnTo>
                  <a:lnTo>
                    <a:pt x="328" y="706"/>
                  </a:lnTo>
                  <a:lnTo>
                    <a:pt x="388" y="645"/>
                  </a:lnTo>
                  <a:lnTo>
                    <a:pt x="373" y="629"/>
                  </a:lnTo>
                  <a:lnTo>
                    <a:pt x="358" y="614"/>
                  </a:lnTo>
                  <a:lnTo>
                    <a:pt x="373" y="583"/>
                  </a:lnTo>
                  <a:lnTo>
                    <a:pt x="343" y="583"/>
                  </a:lnTo>
                  <a:lnTo>
                    <a:pt x="343" y="553"/>
                  </a:lnTo>
                  <a:lnTo>
                    <a:pt x="328" y="537"/>
                  </a:lnTo>
                  <a:lnTo>
                    <a:pt x="328" y="553"/>
                  </a:lnTo>
                  <a:lnTo>
                    <a:pt x="298" y="553"/>
                  </a:lnTo>
                  <a:lnTo>
                    <a:pt x="298" y="507"/>
                  </a:lnTo>
                  <a:lnTo>
                    <a:pt x="298" y="461"/>
                  </a:lnTo>
                  <a:lnTo>
                    <a:pt x="268" y="430"/>
                  </a:lnTo>
                  <a:lnTo>
                    <a:pt x="254" y="430"/>
                  </a:lnTo>
                  <a:lnTo>
                    <a:pt x="224" y="384"/>
                  </a:lnTo>
                  <a:lnTo>
                    <a:pt x="194" y="353"/>
                  </a:lnTo>
                  <a:lnTo>
                    <a:pt x="179" y="353"/>
                  </a:lnTo>
                  <a:lnTo>
                    <a:pt x="149" y="338"/>
                  </a:lnTo>
                  <a:lnTo>
                    <a:pt x="149" y="307"/>
                  </a:lnTo>
                  <a:lnTo>
                    <a:pt x="134" y="307"/>
                  </a:lnTo>
                  <a:lnTo>
                    <a:pt x="119" y="322"/>
                  </a:lnTo>
                  <a:lnTo>
                    <a:pt x="104" y="338"/>
                  </a:lnTo>
                  <a:lnTo>
                    <a:pt x="89" y="322"/>
                  </a:lnTo>
                  <a:lnTo>
                    <a:pt x="75" y="322"/>
                  </a:lnTo>
                  <a:lnTo>
                    <a:pt x="45" y="322"/>
                  </a:lnTo>
                  <a:lnTo>
                    <a:pt x="45" y="307"/>
                  </a:lnTo>
                  <a:lnTo>
                    <a:pt x="30" y="307"/>
                  </a:lnTo>
                  <a:lnTo>
                    <a:pt x="0" y="276"/>
                  </a:lnTo>
                  <a:lnTo>
                    <a:pt x="0" y="246"/>
                  </a:lnTo>
                  <a:lnTo>
                    <a:pt x="15" y="215"/>
                  </a:lnTo>
                  <a:lnTo>
                    <a:pt x="45" y="184"/>
                  </a:lnTo>
                  <a:lnTo>
                    <a:pt x="75" y="184"/>
                  </a:lnTo>
                  <a:lnTo>
                    <a:pt x="75" y="138"/>
                  </a:lnTo>
                  <a:lnTo>
                    <a:pt x="75" y="123"/>
                  </a:lnTo>
                  <a:lnTo>
                    <a:pt x="75" y="107"/>
                  </a:lnTo>
                  <a:lnTo>
                    <a:pt x="89" y="92"/>
                  </a:lnTo>
                  <a:lnTo>
                    <a:pt x="60" y="92"/>
                  </a:lnTo>
                  <a:lnTo>
                    <a:pt x="60" y="77"/>
                  </a:lnTo>
                  <a:lnTo>
                    <a:pt x="89" y="77"/>
                  </a:lnTo>
                  <a:lnTo>
                    <a:pt x="89" y="61"/>
                  </a:lnTo>
                  <a:lnTo>
                    <a:pt x="104" y="61"/>
                  </a:lnTo>
                  <a:lnTo>
                    <a:pt x="119" y="77"/>
                  </a:lnTo>
                  <a:lnTo>
                    <a:pt x="134" y="77"/>
                  </a:lnTo>
                  <a:lnTo>
                    <a:pt x="164" y="77"/>
                  </a:lnTo>
                  <a:lnTo>
                    <a:pt x="179" y="46"/>
                  </a:lnTo>
                  <a:lnTo>
                    <a:pt x="149" y="31"/>
                  </a:lnTo>
                  <a:lnTo>
                    <a:pt x="164" y="15"/>
                  </a:lnTo>
                  <a:lnTo>
                    <a:pt x="194" y="31"/>
                  </a:lnTo>
                  <a:lnTo>
                    <a:pt x="224" y="15"/>
                  </a:lnTo>
                  <a:lnTo>
                    <a:pt x="239" y="0"/>
                  </a:lnTo>
                  <a:lnTo>
                    <a:pt x="254" y="46"/>
                  </a:lnTo>
                  <a:lnTo>
                    <a:pt x="254" y="61"/>
                  </a:lnTo>
                  <a:lnTo>
                    <a:pt x="268" y="77"/>
                  </a:lnTo>
                  <a:lnTo>
                    <a:pt x="298" y="61"/>
                  </a:lnTo>
                  <a:lnTo>
                    <a:pt x="313" y="61"/>
                  </a:lnTo>
                  <a:lnTo>
                    <a:pt x="313" y="46"/>
                  </a:lnTo>
                  <a:lnTo>
                    <a:pt x="358" y="61"/>
                  </a:lnTo>
                  <a:lnTo>
                    <a:pt x="373" y="61"/>
                  </a:lnTo>
                  <a:lnTo>
                    <a:pt x="403" y="15"/>
                  </a:lnTo>
                  <a:lnTo>
                    <a:pt x="403" y="61"/>
                  </a:lnTo>
                  <a:lnTo>
                    <a:pt x="418" y="77"/>
                  </a:lnTo>
                  <a:lnTo>
                    <a:pt x="403" y="107"/>
                  </a:lnTo>
                  <a:lnTo>
                    <a:pt x="403" y="123"/>
                  </a:lnTo>
                  <a:lnTo>
                    <a:pt x="418" y="123"/>
                  </a:lnTo>
                  <a:lnTo>
                    <a:pt x="447" y="107"/>
                  </a:lnTo>
                  <a:lnTo>
                    <a:pt x="447" y="123"/>
                  </a:lnTo>
                  <a:lnTo>
                    <a:pt x="418" y="138"/>
                  </a:lnTo>
                  <a:lnTo>
                    <a:pt x="433" y="138"/>
                  </a:lnTo>
                  <a:lnTo>
                    <a:pt x="462" y="123"/>
                  </a:lnTo>
                  <a:lnTo>
                    <a:pt x="522" y="123"/>
                  </a:lnTo>
                  <a:lnTo>
                    <a:pt x="522" y="138"/>
                  </a:lnTo>
                  <a:lnTo>
                    <a:pt x="522" y="154"/>
                  </a:lnTo>
                  <a:lnTo>
                    <a:pt x="537" y="154"/>
                  </a:lnTo>
                  <a:lnTo>
                    <a:pt x="582" y="169"/>
                  </a:lnTo>
                  <a:lnTo>
                    <a:pt x="597" y="154"/>
                  </a:lnTo>
                  <a:lnTo>
                    <a:pt x="626" y="169"/>
                  </a:lnTo>
                  <a:lnTo>
                    <a:pt x="686" y="215"/>
                  </a:lnTo>
                  <a:lnTo>
                    <a:pt x="701" y="230"/>
                  </a:lnTo>
                  <a:lnTo>
                    <a:pt x="701" y="261"/>
                  </a:lnTo>
                  <a:lnTo>
                    <a:pt x="671" y="307"/>
                  </a:lnTo>
                  <a:lnTo>
                    <a:pt x="626" y="368"/>
                  </a:lnTo>
                  <a:lnTo>
                    <a:pt x="626" y="445"/>
                  </a:lnTo>
                  <a:lnTo>
                    <a:pt x="626" y="461"/>
                  </a:lnTo>
                  <a:lnTo>
                    <a:pt x="626" y="476"/>
                  </a:lnTo>
                  <a:lnTo>
                    <a:pt x="612" y="491"/>
                  </a:lnTo>
                  <a:lnTo>
                    <a:pt x="612" y="507"/>
                  </a:lnTo>
                  <a:lnTo>
                    <a:pt x="597" y="537"/>
                  </a:lnTo>
                  <a:lnTo>
                    <a:pt x="582" y="553"/>
                  </a:lnTo>
                  <a:lnTo>
                    <a:pt x="537" y="553"/>
                  </a:lnTo>
                  <a:lnTo>
                    <a:pt x="492" y="583"/>
                  </a:lnTo>
                  <a:lnTo>
                    <a:pt x="477" y="614"/>
                  </a:lnTo>
                  <a:lnTo>
                    <a:pt x="462" y="614"/>
                  </a:lnTo>
                  <a:lnTo>
                    <a:pt x="477" y="67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0" name="Freeform 104"/>
            <p:cNvSpPr>
              <a:spLocks/>
            </p:cNvSpPr>
            <p:nvPr/>
          </p:nvSpPr>
          <p:spPr bwMode="auto">
            <a:xfrm>
              <a:off x="1347296" y="2457015"/>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0" y="0"/>
                  </a:lnTo>
                  <a:lnTo>
                    <a:pt x="16"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1" name="Freeform 105"/>
            <p:cNvSpPr>
              <a:spLocks/>
            </p:cNvSpPr>
            <p:nvPr/>
          </p:nvSpPr>
          <p:spPr bwMode="auto">
            <a:xfrm>
              <a:off x="2180280" y="2424937"/>
              <a:ext cx="54178" cy="54799"/>
            </a:xfrm>
            <a:custGeom>
              <a:avLst/>
              <a:gdLst>
                <a:gd name="T0" fmla="*/ 0 w 92"/>
                <a:gd name="T1" fmla="*/ 0 h 109"/>
                <a:gd name="T2" fmla="*/ 0 w 92"/>
                <a:gd name="T3" fmla="*/ 0 h 109"/>
                <a:gd name="T4" fmla="*/ 0 w 92"/>
                <a:gd name="T5" fmla="*/ 0 h 109"/>
                <a:gd name="T6" fmla="*/ 0 w 92"/>
                <a:gd name="T7" fmla="*/ 0 h 109"/>
                <a:gd name="T8" fmla="*/ 0 w 92"/>
                <a:gd name="T9" fmla="*/ 0 h 109"/>
                <a:gd name="T10" fmla="*/ 0 w 92"/>
                <a:gd name="T11" fmla="*/ 0 h 109"/>
                <a:gd name="T12" fmla="*/ 0 w 92"/>
                <a:gd name="T13" fmla="*/ 0 h 109"/>
                <a:gd name="T14" fmla="*/ 0 w 92"/>
                <a:gd name="T15" fmla="*/ 0 h 109"/>
                <a:gd name="T16" fmla="*/ 0 w 92"/>
                <a:gd name="T17" fmla="*/ 0 h 109"/>
                <a:gd name="T18" fmla="*/ 0 w 92"/>
                <a:gd name="T19" fmla="*/ 0 h 109"/>
                <a:gd name="T20" fmla="*/ 0 w 92"/>
                <a:gd name="T21" fmla="*/ 0 h 109"/>
                <a:gd name="T22" fmla="*/ 0 w 92"/>
                <a:gd name="T23" fmla="*/ 0 h 109"/>
                <a:gd name="T24" fmla="*/ 0 w 92"/>
                <a:gd name="T25" fmla="*/ 0 h 109"/>
                <a:gd name="T26" fmla="*/ 0 w 92"/>
                <a:gd name="T27" fmla="*/ 0 h 109"/>
                <a:gd name="T28" fmla="*/ 0 w 92"/>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109"/>
                <a:gd name="T47" fmla="*/ 92 w 92"/>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109">
                  <a:moveTo>
                    <a:pt x="30" y="46"/>
                  </a:moveTo>
                  <a:lnTo>
                    <a:pt x="15" y="62"/>
                  </a:lnTo>
                  <a:lnTo>
                    <a:pt x="0" y="62"/>
                  </a:lnTo>
                  <a:lnTo>
                    <a:pt x="0" y="93"/>
                  </a:lnTo>
                  <a:lnTo>
                    <a:pt x="15" y="108"/>
                  </a:lnTo>
                  <a:lnTo>
                    <a:pt x="46" y="108"/>
                  </a:lnTo>
                  <a:lnTo>
                    <a:pt x="61" y="77"/>
                  </a:lnTo>
                  <a:lnTo>
                    <a:pt x="76" y="77"/>
                  </a:lnTo>
                  <a:lnTo>
                    <a:pt x="91" y="77"/>
                  </a:lnTo>
                  <a:lnTo>
                    <a:pt x="91" y="62"/>
                  </a:lnTo>
                  <a:lnTo>
                    <a:pt x="91" y="15"/>
                  </a:lnTo>
                  <a:lnTo>
                    <a:pt x="76" y="0"/>
                  </a:lnTo>
                  <a:lnTo>
                    <a:pt x="30" y="15"/>
                  </a:lnTo>
                  <a:lnTo>
                    <a:pt x="30" y="31"/>
                  </a:lnTo>
                  <a:lnTo>
                    <a:pt x="30" y="4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2" name="Freeform 106"/>
            <p:cNvSpPr>
              <a:spLocks/>
            </p:cNvSpPr>
            <p:nvPr/>
          </p:nvSpPr>
          <p:spPr bwMode="auto">
            <a:xfrm>
              <a:off x="1981176" y="1687161"/>
              <a:ext cx="105647" cy="195136"/>
            </a:xfrm>
            <a:custGeom>
              <a:avLst/>
              <a:gdLst>
                <a:gd name="T0" fmla="*/ 0 w 179"/>
                <a:gd name="T1" fmla="*/ 0 h 384"/>
                <a:gd name="T2" fmla="*/ 0 w 179"/>
                <a:gd name="T3" fmla="*/ 0 h 384"/>
                <a:gd name="T4" fmla="*/ 0 w 179"/>
                <a:gd name="T5" fmla="*/ 0 h 384"/>
                <a:gd name="T6" fmla="*/ 0 w 179"/>
                <a:gd name="T7" fmla="*/ 0 h 384"/>
                <a:gd name="T8" fmla="*/ 0 w 179"/>
                <a:gd name="T9" fmla="*/ 0 h 384"/>
                <a:gd name="T10" fmla="*/ 0 w 179"/>
                <a:gd name="T11" fmla="*/ 0 h 384"/>
                <a:gd name="T12" fmla="*/ 0 w 179"/>
                <a:gd name="T13" fmla="*/ 0 h 384"/>
                <a:gd name="T14" fmla="*/ 0 w 179"/>
                <a:gd name="T15" fmla="*/ 0 h 384"/>
                <a:gd name="T16" fmla="*/ 0 w 179"/>
                <a:gd name="T17" fmla="*/ 0 h 384"/>
                <a:gd name="T18" fmla="*/ 0 w 179"/>
                <a:gd name="T19" fmla="*/ 0 h 384"/>
                <a:gd name="T20" fmla="*/ 0 w 179"/>
                <a:gd name="T21" fmla="*/ 0 h 384"/>
                <a:gd name="T22" fmla="*/ 0 w 179"/>
                <a:gd name="T23" fmla="*/ 0 h 384"/>
                <a:gd name="T24" fmla="*/ 0 w 179"/>
                <a:gd name="T25" fmla="*/ 0 h 384"/>
                <a:gd name="T26" fmla="*/ 0 w 179"/>
                <a:gd name="T27" fmla="*/ 0 h 384"/>
                <a:gd name="T28" fmla="*/ 0 w 179"/>
                <a:gd name="T29" fmla="*/ 0 h 384"/>
                <a:gd name="T30" fmla="*/ 0 w 179"/>
                <a:gd name="T31" fmla="*/ 0 h 384"/>
                <a:gd name="T32" fmla="*/ 0 w 179"/>
                <a:gd name="T33" fmla="*/ 0 h 384"/>
                <a:gd name="T34" fmla="*/ 0 w 179"/>
                <a:gd name="T35" fmla="*/ 0 h 384"/>
                <a:gd name="T36" fmla="*/ 0 w 179"/>
                <a:gd name="T37" fmla="*/ 0 h 384"/>
                <a:gd name="T38" fmla="*/ 0 w 179"/>
                <a:gd name="T39" fmla="*/ 0 h 384"/>
                <a:gd name="T40" fmla="*/ 0 w 179"/>
                <a:gd name="T41" fmla="*/ 0 h 384"/>
                <a:gd name="T42" fmla="*/ 0 w 179"/>
                <a:gd name="T43" fmla="*/ 0 h 384"/>
                <a:gd name="T44" fmla="*/ 0 w 179"/>
                <a:gd name="T45" fmla="*/ 0 h 384"/>
                <a:gd name="T46" fmla="*/ 0 w 179"/>
                <a:gd name="T47" fmla="*/ 0 h 384"/>
                <a:gd name="T48" fmla="*/ 0 w 179"/>
                <a:gd name="T49" fmla="*/ 0 h 384"/>
                <a:gd name="T50" fmla="*/ 0 w 179"/>
                <a:gd name="T51" fmla="*/ 0 h 384"/>
                <a:gd name="T52" fmla="*/ 0 w 179"/>
                <a:gd name="T53" fmla="*/ 0 h 3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9"/>
                <a:gd name="T82" fmla="*/ 0 h 384"/>
                <a:gd name="T83" fmla="*/ 179 w 179"/>
                <a:gd name="T84" fmla="*/ 384 h 3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9" h="384">
                  <a:moveTo>
                    <a:pt x="0" y="276"/>
                  </a:moveTo>
                  <a:lnTo>
                    <a:pt x="0" y="291"/>
                  </a:lnTo>
                  <a:lnTo>
                    <a:pt x="30" y="368"/>
                  </a:lnTo>
                  <a:lnTo>
                    <a:pt x="45" y="383"/>
                  </a:lnTo>
                  <a:lnTo>
                    <a:pt x="59" y="352"/>
                  </a:lnTo>
                  <a:lnTo>
                    <a:pt x="74" y="352"/>
                  </a:lnTo>
                  <a:lnTo>
                    <a:pt x="89" y="322"/>
                  </a:lnTo>
                  <a:lnTo>
                    <a:pt x="89" y="276"/>
                  </a:lnTo>
                  <a:lnTo>
                    <a:pt x="104" y="276"/>
                  </a:lnTo>
                  <a:lnTo>
                    <a:pt x="104" y="260"/>
                  </a:lnTo>
                  <a:lnTo>
                    <a:pt x="89" y="245"/>
                  </a:lnTo>
                  <a:lnTo>
                    <a:pt x="74" y="199"/>
                  </a:lnTo>
                  <a:lnTo>
                    <a:pt x="89" y="169"/>
                  </a:lnTo>
                  <a:lnTo>
                    <a:pt x="119" y="153"/>
                  </a:lnTo>
                  <a:lnTo>
                    <a:pt x="134" y="123"/>
                  </a:lnTo>
                  <a:lnTo>
                    <a:pt x="134" y="92"/>
                  </a:lnTo>
                  <a:lnTo>
                    <a:pt x="178" y="92"/>
                  </a:lnTo>
                  <a:lnTo>
                    <a:pt x="163" y="61"/>
                  </a:lnTo>
                  <a:lnTo>
                    <a:pt x="148" y="15"/>
                  </a:lnTo>
                  <a:lnTo>
                    <a:pt x="134" y="15"/>
                  </a:lnTo>
                  <a:lnTo>
                    <a:pt x="119" y="0"/>
                  </a:lnTo>
                  <a:lnTo>
                    <a:pt x="104" y="15"/>
                  </a:lnTo>
                  <a:lnTo>
                    <a:pt x="89" y="15"/>
                  </a:lnTo>
                  <a:lnTo>
                    <a:pt x="45" y="92"/>
                  </a:lnTo>
                  <a:lnTo>
                    <a:pt x="0" y="169"/>
                  </a:lnTo>
                  <a:lnTo>
                    <a:pt x="15" y="230"/>
                  </a:lnTo>
                  <a:lnTo>
                    <a:pt x="0" y="27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3" name="Freeform 107"/>
            <p:cNvSpPr>
              <a:spLocks/>
            </p:cNvSpPr>
            <p:nvPr/>
          </p:nvSpPr>
          <p:spPr bwMode="auto">
            <a:xfrm>
              <a:off x="2050253" y="1664440"/>
              <a:ext cx="97520" cy="155040"/>
            </a:xfrm>
            <a:custGeom>
              <a:avLst/>
              <a:gdLst>
                <a:gd name="T0" fmla="*/ 0 w 165"/>
                <a:gd name="T1" fmla="*/ 0 h 307"/>
                <a:gd name="T2" fmla="*/ 0 w 165"/>
                <a:gd name="T3" fmla="*/ 0 h 307"/>
                <a:gd name="T4" fmla="*/ 0 w 165"/>
                <a:gd name="T5" fmla="*/ 0 h 307"/>
                <a:gd name="T6" fmla="*/ 0 w 165"/>
                <a:gd name="T7" fmla="*/ 0 h 307"/>
                <a:gd name="T8" fmla="*/ 0 w 165"/>
                <a:gd name="T9" fmla="*/ 0 h 307"/>
                <a:gd name="T10" fmla="*/ 0 w 165"/>
                <a:gd name="T11" fmla="*/ 0 h 307"/>
                <a:gd name="T12" fmla="*/ 0 w 165"/>
                <a:gd name="T13" fmla="*/ 0 h 307"/>
                <a:gd name="T14" fmla="*/ 0 w 165"/>
                <a:gd name="T15" fmla="*/ 0 h 307"/>
                <a:gd name="T16" fmla="*/ 0 w 165"/>
                <a:gd name="T17" fmla="*/ 0 h 307"/>
                <a:gd name="T18" fmla="*/ 0 w 165"/>
                <a:gd name="T19" fmla="*/ 0 h 307"/>
                <a:gd name="T20" fmla="*/ 0 w 165"/>
                <a:gd name="T21" fmla="*/ 0 h 307"/>
                <a:gd name="T22" fmla="*/ 0 w 165"/>
                <a:gd name="T23" fmla="*/ 0 h 307"/>
                <a:gd name="T24" fmla="*/ 0 w 165"/>
                <a:gd name="T25" fmla="*/ 0 h 307"/>
                <a:gd name="T26" fmla="*/ 0 w 165"/>
                <a:gd name="T27" fmla="*/ 0 h 307"/>
                <a:gd name="T28" fmla="*/ 0 w 165"/>
                <a:gd name="T29" fmla="*/ 0 h 307"/>
                <a:gd name="T30" fmla="*/ 0 w 165"/>
                <a:gd name="T31" fmla="*/ 0 h 307"/>
                <a:gd name="T32" fmla="*/ 0 w 165"/>
                <a:gd name="T33" fmla="*/ 0 h 307"/>
                <a:gd name="T34" fmla="*/ 0 w 165"/>
                <a:gd name="T35" fmla="*/ 0 h 307"/>
                <a:gd name="T36" fmla="*/ 0 w 165"/>
                <a:gd name="T37" fmla="*/ 0 h 307"/>
                <a:gd name="T38" fmla="*/ 0 w 165"/>
                <a:gd name="T39" fmla="*/ 0 h 307"/>
                <a:gd name="T40" fmla="*/ 0 w 165"/>
                <a:gd name="T41" fmla="*/ 0 h 307"/>
                <a:gd name="T42" fmla="*/ 0 w 165"/>
                <a:gd name="T43" fmla="*/ 0 h 307"/>
                <a:gd name="T44" fmla="*/ 0 w 165"/>
                <a:gd name="T45" fmla="*/ 0 h 307"/>
                <a:gd name="T46" fmla="*/ 0 w 165"/>
                <a:gd name="T47" fmla="*/ 0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5"/>
                <a:gd name="T73" fmla="*/ 0 h 307"/>
                <a:gd name="T74" fmla="*/ 165 w 165"/>
                <a:gd name="T75" fmla="*/ 307 h 3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5" h="307">
                  <a:moveTo>
                    <a:pt x="60" y="138"/>
                  </a:moveTo>
                  <a:lnTo>
                    <a:pt x="75" y="138"/>
                  </a:lnTo>
                  <a:lnTo>
                    <a:pt x="75" y="153"/>
                  </a:lnTo>
                  <a:lnTo>
                    <a:pt x="15" y="230"/>
                  </a:lnTo>
                  <a:lnTo>
                    <a:pt x="30" y="275"/>
                  </a:lnTo>
                  <a:lnTo>
                    <a:pt x="60" y="306"/>
                  </a:lnTo>
                  <a:lnTo>
                    <a:pt x="134" y="275"/>
                  </a:lnTo>
                  <a:lnTo>
                    <a:pt x="164" y="214"/>
                  </a:lnTo>
                  <a:lnTo>
                    <a:pt x="149" y="184"/>
                  </a:lnTo>
                  <a:lnTo>
                    <a:pt x="134" y="138"/>
                  </a:lnTo>
                  <a:lnTo>
                    <a:pt x="149" y="122"/>
                  </a:lnTo>
                  <a:lnTo>
                    <a:pt x="134" y="77"/>
                  </a:lnTo>
                  <a:lnTo>
                    <a:pt x="119" y="61"/>
                  </a:lnTo>
                  <a:lnTo>
                    <a:pt x="119" y="31"/>
                  </a:lnTo>
                  <a:lnTo>
                    <a:pt x="89" y="0"/>
                  </a:lnTo>
                  <a:lnTo>
                    <a:pt x="75" y="15"/>
                  </a:lnTo>
                  <a:lnTo>
                    <a:pt x="60" y="46"/>
                  </a:lnTo>
                  <a:lnTo>
                    <a:pt x="45" y="46"/>
                  </a:lnTo>
                  <a:lnTo>
                    <a:pt x="0" y="31"/>
                  </a:lnTo>
                  <a:lnTo>
                    <a:pt x="0" y="46"/>
                  </a:lnTo>
                  <a:lnTo>
                    <a:pt x="15" y="61"/>
                  </a:lnTo>
                  <a:lnTo>
                    <a:pt x="30" y="61"/>
                  </a:lnTo>
                  <a:lnTo>
                    <a:pt x="45" y="107"/>
                  </a:lnTo>
                  <a:lnTo>
                    <a:pt x="60" y="138"/>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4" name="Freeform 108"/>
            <p:cNvSpPr>
              <a:spLocks/>
            </p:cNvSpPr>
            <p:nvPr/>
          </p:nvSpPr>
          <p:spPr bwMode="auto">
            <a:xfrm>
              <a:off x="1425853" y="1415842"/>
              <a:ext cx="409043" cy="403638"/>
            </a:xfrm>
            <a:custGeom>
              <a:avLst/>
              <a:gdLst>
                <a:gd name="T0" fmla="*/ 0 w 702"/>
                <a:gd name="T1" fmla="*/ 0 h 799"/>
                <a:gd name="T2" fmla="*/ 0 w 702"/>
                <a:gd name="T3" fmla="*/ 0 h 799"/>
                <a:gd name="T4" fmla="*/ 0 w 702"/>
                <a:gd name="T5" fmla="*/ 0 h 799"/>
                <a:gd name="T6" fmla="*/ 0 w 702"/>
                <a:gd name="T7" fmla="*/ 0 h 799"/>
                <a:gd name="T8" fmla="*/ 0 w 702"/>
                <a:gd name="T9" fmla="*/ 0 h 799"/>
                <a:gd name="T10" fmla="*/ 0 w 702"/>
                <a:gd name="T11" fmla="*/ 0 h 799"/>
                <a:gd name="T12" fmla="*/ 0 w 702"/>
                <a:gd name="T13" fmla="*/ 0 h 799"/>
                <a:gd name="T14" fmla="*/ 0 w 702"/>
                <a:gd name="T15" fmla="*/ 0 h 799"/>
                <a:gd name="T16" fmla="*/ 0 w 702"/>
                <a:gd name="T17" fmla="*/ 0 h 799"/>
                <a:gd name="T18" fmla="*/ 0 w 702"/>
                <a:gd name="T19" fmla="*/ 0 h 799"/>
                <a:gd name="T20" fmla="*/ 0 w 702"/>
                <a:gd name="T21" fmla="*/ 0 h 799"/>
                <a:gd name="T22" fmla="*/ 0 w 702"/>
                <a:gd name="T23" fmla="*/ 0 h 799"/>
                <a:gd name="T24" fmla="*/ 0 w 702"/>
                <a:gd name="T25" fmla="*/ 0 h 799"/>
                <a:gd name="T26" fmla="*/ 0 w 702"/>
                <a:gd name="T27" fmla="*/ 0 h 799"/>
                <a:gd name="T28" fmla="*/ 0 w 702"/>
                <a:gd name="T29" fmla="*/ 0 h 799"/>
                <a:gd name="T30" fmla="*/ 0 w 702"/>
                <a:gd name="T31" fmla="*/ 0 h 799"/>
                <a:gd name="T32" fmla="*/ 0 w 702"/>
                <a:gd name="T33" fmla="*/ 0 h 799"/>
                <a:gd name="T34" fmla="*/ 0 w 702"/>
                <a:gd name="T35" fmla="*/ 0 h 799"/>
                <a:gd name="T36" fmla="*/ 0 w 702"/>
                <a:gd name="T37" fmla="*/ 0 h 799"/>
                <a:gd name="T38" fmla="*/ 0 w 702"/>
                <a:gd name="T39" fmla="*/ 0 h 799"/>
                <a:gd name="T40" fmla="*/ 0 w 702"/>
                <a:gd name="T41" fmla="*/ 0 h 799"/>
                <a:gd name="T42" fmla="*/ 0 w 702"/>
                <a:gd name="T43" fmla="*/ 0 h 799"/>
                <a:gd name="T44" fmla="*/ 0 w 702"/>
                <a:gd name="T45" fmla="*/ 0 h 799"/>
                <a:gd name="T46" fmla="*/ 0 w 702"/>
                <a:gd name="T47" fmla="*/ 0 h 799"/>
                <a:gd name="T48" fmla="*/ 0 w 702"/>
                <a:gd name="T49" fmla="*/ 0 h 799"/>
                <a:gd name="T50" fmla="*/ 0 w 702"/>
                <a:gd name="T51" fmla="*/ 0 h 799"/>
                <a:gd name="T52" fmla="*/ 0 w 702"/>
                <a:gd name="T53" fmla="*/ 0 h 799"/>
                <a:gd name="T54" fmla="*/ 0 w 702"/>
                <a:gd name="T55" fmla="*/ 0 h 799"/>
                <a:gd name="T56" fmla="*/ 0 w 702"/>
                <a:gd name="T57" fmla="*/ 0 h 799"/>
                <a:gd name="T58" fmla="*/ 0 w 702"/>
                <a:gd name="T59" fmla="*/ 0 h 799"/>
                <a:gd name="T60" fmla="*/ 0 w 702"/>
                <a:gd name="T61" fmla="*/ 0 h 799"/>
                <a:gd name="T62" fmla="*/ 0 w 702"/>
                <a:gd name="T63" fmla="*/ 0 h 799"/>
                <a:gd name="T64" fmla="*/ 0 w 702"/>
                <a:gd name="T65" fmla="*/ 0 h 799"/>
                <a:gd name="T66" fmla="*/ 0 w 702"/>
                <a:gd name="T67" fmla="*/ 0 h 799"/>
                <a:gd name="T68" fmla="*/ 0 w 702"/>
                <a:gd name="T69" fmla="*/ 0 h 799"/>
                <a:gd name="T70" fmla="*/ 0 w 702"/>
                <a:gd name="T71" fmla="*/ 0 h 7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2"/>
                <a:gd name="T109" fmla="*/ 0 h 799"/>
                <a:gd name="T110" fmla="*/ 702 w 702"/>
                <a:gd name="T111" fmla="*/ 799 h 7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2" h="799">
                  <a:moveTo>
                    <a:pt x="89" y="767"/>
                  </a:moveTo>
                  <a:lnTo>
                    <a:pt x="75" y="737"/>
                  </a:lnTo>
                  <a:lnTo>
                    <a:pt x="60" y="737"/>
                  </a:lnTo>
                  <a:lnTo>
                    <a:pt x="60" y="706"/>
                  </a:lnTo>
                  <a:lnTo>
                    <a:pt x="75" y="691"/>
                  </a:lnTo>
                  <a:lnTo>
                    <a:pt x="60" y="660"/>
                  </a:lnTo>
                  <a:lnTo>
                    <a:pt x="45" y="660"/>
                  </a:lnTo>
                  <a:lnTo>
                    <a:pt x="15" y="614"/>
                  </a:lnTo>
                  <a:lnTo>
                    <a:pt x="45" y="506"/>
                  </a:lnTo>
                  <a:lnTo>
                    <a:pt x="60" y="506"/>
                  </a:lnTo>
                  <a:lnTo>
                    <a:pt x="75" y="476"/>
                  </a:lnTo>
                  <a:lnTo>
                    <a:pt x="45" y="491"/>
                  </a:lnTo>
                  <a:lnTo>
                    <a:pt x="30" y="460"/>
                  </a:lnTo>
                  <a:lnTo>
                    <a:pt x="60" y="430"/>
                  </a:lnTo>
                  <a:lnTo>
                    <a:pt x="89" y="445"/>
                  </a:lnTo>
                  <a:lnTo>
                    <a:pt x="75" y="399"/>
                  </a:lnTo>
                  <a:lnTo>
                    <a:pt x="89" y="399"/>
                  </a:lnTo>
                  <a:lnTo>
                    <a:pt x="75" y="384"/>
                  </a:lnTo>
                  <a:lnTo>
                    <a:pt x="104" y="384"/>
                  </a:lnTo>
                  <a:lnTo>
                    <a:pt x="75" y="353"/>
                  </a:lnTo>
                  <a:lnTo>
                    <a:pt x="89" y="307"/>
                  </a:lnTo>
                  <a:lnTo>
                    <a:pt x="75" y="276"/>
                  </a:lnTo>
                  <a:lnTo>
                    <a:pt x="45" y="276"/>
                  </a:lnTo>
                  <a:lnTo>
                    <a:pt x="15" y="261"/>
                  </a:lnTo>
                  <a:lnTo>
                    <a:pt x="15" y="246"/>
                  </a:lnTo>
                  <a:lnTo>
                    <a:pt x="0" y="246"/>
                  </a:lnTo>
                  <a:lnTo>
                    <a:pt x="60" y="230"/>
                  </a:lnTo>
                  <a:lnTo>
                    <a:pt x="60" y="215"/>
                  </a:lnTo>
                  <a:lnTo>
                    <a:pt x="15" y="215"/>
                  </a:lnTo>
                  <a:lnTo>
                    <a:pt x="0" y="184"/>
                  </a:lnTo>
                  <a:lnTo>
                    <a:pt x="60" y="169"/>
                  </a:lnTo>
                  <a:lnTo>
                    <a:pt x="134" y="107"/>
                  </a:lnTo>
                  <a:lnTo>
                    <a:pt x="164" y="123"/>
                  </a:lnTo>
                  <a:lnTo>
                    <a:pt x="239" y="0"/>
                  </a:lnTo>
                  <a:lnTo>
                    <a:pt x="373" y="0"/>
                  </a:lnTo>
                  <a:lnTo>
                    <a:pt x="612" y="15"/>
                  </a:lnTo>
                  <a:lnTo>
                    <a:pt x="612" y="46"/>
                  </a:lnTo>
                  <a:lnTo>
                    <a:pt x="477" y="77"/>
                  </a:lnTo>
                  <a:lnTo>
                    <a:pt x="567" y="107"/>
                  </a:lnTo>
                  <a:lnTo>
                    <a:pt x="507" y="123"/>
                  </a:lnTo>
                  <a:lnTo>
                    <a:pt x="537" y="153"/>
                  </a:lnTo>
                  <a:lnTo>
                    <a:pt x="641" y="92"/>
                  </a:lnTo>
                  <a:lnTo>
                    <a:pt x="701" y="138"/>
                  </a:lnTo>
                  <a:lnTo>
                    <a:pt x="671" y="169"/>
                  </a:lnTo>
                  <a:lnTo>
                    <a:pt x="641" y="138"/>
                  </a:lnTo>
                  <a:lnTo>
                    <a:pt x="626" y="169"/>
                  </a:lnTo>
                  <a:lnTo>
                    <a:pt x="641" y="184"/>
                  </a:lnTo>
                  <a:lnTo>
                    <a:pt x="552" y="215"/>
                  </a:lnTo>
                  <a:lnTo>
                    <a:pt x="537" y="246"/>
                  </a:lnTo>
                  <a:lnTo>
                    <a:pt x="582" y="246"/>
                  </a:lnTo>
                  <a:lnTo>
                    <a:pt x="597" y="307"/>
                  </a:lnTo>
                  <a:lnTo>
                    <a:pt x="537" y="292"/>
                  </a:lnTo>
                  <a:lnTo>
                    <a:pt x="522" y="368"/>
                  </a:lnTo>
                  <a:lnTo>
                    <a:pt x="582" y="338"/>
                  </a:lnTo>
                  <a:lnTo>
                    <a:pt x="552" y="430"/>
                  </a:lnTo>
                  <a:lnTo>
                    <a:pt x="447" y="445"/>
                  </a:lnTo>
                  <a:lnTo>
                    <a:pt x="447" y="476"/>
                  </a:lnTo>
                  <a:lnTo>
                    <a:pt x="477" y="476"/>
                  </a:lnTo>
                  <a:lnTo>
                    <a:pt x="552" y="506"/>
                  </a:lnTo>
                  <a:lnTo>
                    <a:pt x="537" y="552"/>
                  </a:lnTo>
                  <a:lnTo>
                    <a:pt x="403" y="506"/>
                  </a:lnTo>
                  <a:lnTo>
                    <a:pt x="388" y="552"/>
                  </a:lnTo>
                  <a:lnTo>
                    <a:pt x="477" y="568"/>
                  </a:lnTo>
                  <a:lnTo>
                    <a:pt x="343" y="614"/>
                  </a:lnTo>
                  <a:lnTo>
                    <a:pt x="298" y="599"/>
                  </a:lnTo>
                  <a:lnTo>
                    <a:pt x="239" y="660"/>
                  </a:lnTo>
                  <a:lnTo>
                    <a:pt x="194" y="721"/>
                  </a:lnTo>
                  <a:lnTo>
                    <a:pt x="179" y="798"/>
                  </a:lnTo>
                  <a:lnTo>
                    <a:pt x="164" y="798"/>
                  </a:lnTo>
                  <a:lnTo>
                    <a:pt x="149" y="798"/>
                  </a:lnTo>
                  <a:lnTo>
                    <a:pt x="119" y="767"/>
                  </a:lnTo>
                  <a:lnTo>
                    <a:pt x="89" y="76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5" name="Freeform 109"/>
            <p:cNvSpPr>
              <a:spLocks/>
            </p:cNvSpPr>
            <p:nvPr/>
          </p:nvSpPr>
          <p:spPr bwMode="auto">
            <a:xfrm>
              <a:off x="1956796" y="1858240"/>
              <a:ext cx="16253" cy="30741"/>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15" y="62"/>
                  </a:moveTo>
                  <a:lnTo>
                    <a:pt x="0" y="31"/>
                  </a:lnTo>
                  <a:lnTo>
                    <a:pt x="0" y="16"/>
                  </a:lnTo>
                  <a:lnTo>
                    <a:pt x="29" y="0"/>
                  </a:lnTo>
                  <a:lnTo>
                    <a:pt x="29" y="16"/>
                  </a:lnTo>
                  <a:lnTo>
                    <a:pt x="29" y="31"/>
                  </a:lnTo>
                  <a:lnTo>
                    <a:pt x="29" y="62"/>
                  </a:lnTo>
                  <a:lnTo>
                    <a:pt x="15" y="62"/>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6" name="Freeform 110"/>
            <p:cNvSpPr>
              <a:spLocks/>
            </p:cNvSpPr>
            <p:nvPr/>
          </p:nvSpPr>
          <p:spPr bwMode="auto">
            <a:xfrm>
              <a:off x="1956796" y="1850221"/>
              <a:ext cx="16253" cy="9356"/>
            </a:xfrm>
            <a:custGeom>
              <a:avLst/>
              <a:gdLst>
                <a:gd name="T0" fmla="*/ 0 w 30"/>
                <a:gd name="T1" fmla="*/ 0 h 17"/>
                <a:gd name="T2" fmla="*/ 0 w 30"/>
                <a:gd name="T3" fmla="*/ 0 h 17"/>
                <a:gd name="T4" fmla="*/ 0 w 30"/>
                <a:gd name="T5" fmla="*/ 0 h 17"/>
                <a:gd name="T6" fmla="*/ 0 w 30"/>
                <a:gd name="T7" fmla="*/ 0 h 17"/>
                <a:gd name="T8" fmla="*/ 0 60000 65536"/>
                <a:gd name="T9" fmla="*/ 0 60000 65536"/>
                <a:gd name="T10" fmla="*/ 0 60000 65536"/>
                <a:gd name="T11" fmla="*/ 0 60000 65536"/>
                <a:gd name="T12" fmla="*/ 0 w 30"/>
                <a:gd name="T13" fmla="*/ 0 h 17"/>
                <a:gd name="T14" fmla="*/ 30 w 30"/>
                <a:gd name="T15" fmla="*/ 17 h 17"/>
              </a:gdLst>
              <a:ahLst/>
              <a:cxnLst>
                <a:cxn ang="T8">
                  <a:pos x="T0" y="T1"/>
                </a:cxn>
                <a:cxn ang="T9">
                  <a:pos x="T2" y="T3"/>
                </a:cxn>
                <a:cxn ang="T10">
                  <a:pos x="T4" y="T5"/>
                </a:cxn>
                <a:cxn ang="T11">
                  <a:pos x="T6" y="T7"/>
                </a:cxn>
              </a:cxnLst>
              <a:rect l="T12" t="T13" r="T14" b="T15"/>
              <a:pathLst>
                <a:path w="30" h="17">
                  <a:moveTo>
                    <a:pt x="0" y="16"/>
                  </a:moveTo>
                  <a:lnTo>
                    <a:pt x="29" y="0"/>
                  </a:lnTo>
                  <a:lnTo>
                    <a:pt x="29" y="16"/>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7" name="Freeform 111"/>
            <p:cNvSpPr>
              <a:spLocks/>
            </p:cNvSpPr>
            <p:nvPr/>
          </p:nvSpPr>
          <p:spPr bwMode="auto">
            <a:xfrm>
              <a:off x="1990657" y="1866259"/>
              <a:ext cx="1354" cy="16039"/>
            </a:xfrm>
            <a:custGeom>
              <a:avLst/>
              <a:gdLst>
                <a:gd name="T0" fmla="*/ 0 w 1"/>
                <a:gd name="T1" fmla="*/ 0 h 31"/>
                <a:gd name="T2" fmla="*/ 0 w 1"/>
                <a:gd name="T3" fmla="*/ 0 h 31"/>
                <a:gd name="T4" fmla="*/ 0 w 1"/>
                <a:gd name="T5" fmla="*/ 0 h 31"/>
                <a:gd name="T6" fmla="*/ 0 w 1"/>
                <a:gd name="T7" fmla="*/ 0 h 31"/>
                <a:gd name="T8" fmla="*/ 0 60000 65536"/>
                <a:gd name="T9" fmla="*/ 0 60000 65536"/>
                <a:gd name="T10" fmla="*/ 0 60000 65536"/>
                <a:gd name="T11" fmla="*/ 0 60000 65536"/>
                <a:gd name="T12" fmla="*/ 0 w 1"/>
                <a:gd name="T13" fmla="*/ 0 h 31"/>
                <a:gd name="T14" fmla="*/ 1 w 1"/>
                <a:gd name="T15" fmla="*/ 31 h 31"/>
              </a:gdLst>
              <a:ahLst/>
              <a:cxnLst>
                <a:cxn ang="T8">
                  <a:pos x="T0" y="T1"/>
                </a:cxn>
                <a:cxn ang="T9">
                  <a:pos x="T2" y="T3"/>
                </a:cxn>
                <a:cxn ang="T10">
                  <a:pos x="T4" y="T5"/>
                </a:cxn>
                <a:cxn ang="T11">
                  <a:pos x="T6" y="T7"/>
                </a:cxn>
              </a:cxnLst>
              <a:rect l="T12" t="T13" r="T14" b="T15"/>
              <a:pathLst>
                <a:path w="1" h="31">
                  <a:moveTo>
                    <a:pt x="0" y="0"/>
                  </a:moveTo>
                  <a:lnTo>
                    <a:pt x="0" y="15"/>
                  </a:lnTo>
                  <a:lnTo>
                    <a:pt x="0" y="3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8" name="Freeform 112"/>
            <p:cNvSpPr>
              <a:spLocks/>
            </p:cNvSpPr>
            <p:nvPr/>
          </p:nvSpPr>
          <p:spPr bwMode="auto">
            <a:xfrm>
              <a:off x="1973050" y="1874279"/>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9" name="Freeform 113"/>
            <p:cNvSpPr>
              <a:spLocks/>
            </p:cNvSpPr>
            <p:nvPr/>
          </p:nvSpPr>
          <p:spPr bwMode="auto">
            <a:xfrm>
              <a:off x="1920226" y="1648401"/>
              <a:ext cx="200458" cy="195136"/>
            </a:xfrm>
            <a:custGeom>
              <a:avLst/>
              <a:gdLst>
                <a:gd name="T0" fmla="*/ 0 w 344"/>
                <a:gd name="T1" fmla="*/ 0 h 385"/>
                <a:gd name="T2" fmla="*/ 0 w 344"/>
                <a:gd name="T3" fmla="*/ 0 h 385"/>
                <a:gd name="T4" fmla="*/ 0 w 344"/>
                <a:gd name="T5" fmla="*/ 0 h 385"/>
                <a:gd name="T6" fmla="*/ 0 w 344"/>
                <a:gd name="T7" fmla="*/ 0 h 385"/>
                <a:gd name="T8" fmla="*/ 0 w 344"/>
                <a:gd name="T9" fmla="*/ 0 h 385"/>
                <a:gd name="T10" fmla="*/ 0 w 344"/>
                <a:gd name="T11" fmla="*/ 0 h 385"/>
                <a:gd name="T12" fmla="*/ 0 w 344"/>
                <a:gd name="T13" fmla="*/ 0 h 385"/>
                <a:gd name="T14" fmla="*/ 0 w 344"/>
                <a:gd name="T15" fmla="*/ 0 h 385"/>
                <a:gd name="T16" fmla="*/ 0 w 344"/>
                <a:gd name="T17" fmla="*/ 0 h 385"/>
                <a:gd name="T18" fmla="*/ 0 w 344"/>
                <a:gd name="T19" fmla="*/ 0 h 385"/>
                <a:gd name="T20" fmla="*/ 0 w 344"/>
                <a:gd name="T21" fmla="*/ 0 h 385"/>
                <a:gd name="T22" fmla="*/ 0 w 344"/>
                <a:gd name="T23" fmla="*/ 0 h 385"/>
                <a:gd name="T24" fmla="*/ 0 w 344"/>
                <a:gd name="T25" fmla="*/ 0 h 385"/>
                <a:gd name="T26" fmla="*/ 0 w 344"/>
                <a:gd name="T27" fmla="*/ 0 h 385"/>
                <a:gd name="T28" fmla="*/ 0 w 344"/>
                <a:gd name="T29" fmla="*/ 0 h 385"/>
                <a:gd name="T30" fmla="*/ 0 w 344"/>
                <a:gd name="T31" fmla="*/ 0 h 385"/>
                <a:gd name="T32" fmla="*/ 0 w 344"/>
                <a:gd name="T33" fmla="*/ 0 h 385"/>
                <a:gd name="T34" fmla="*/ 0 w 344"/>
                <a:gd name="T35" fmla="*/ 0 h 385"/>
                <a:gd name="T36" fmla="*/ 0 w 344"/>
                <a:gd name="T37" fmla="*/ 0 h 385"/>
                <a:gd name="T38" fmla="*/ 0 w 344"/>
                <a:gd name="T39" fmla="*/ 0 h 385"/>
                <a:gd name="T40" fmla="*/ 0 w 344"/>
                <a:gd name="T41" fmla="*/ 0 h 385"/>
                <a:gd name="T42" fmla="*/ 0 w 344"/>
                <a:gd name="T43" fmla="*/ 0 h 385"/>
                <a:gd name="T44" fmla="*/ 0 w 344"/>
                <a:gd name="T45" fmla="*/ 0 h 385"/>
                <a:gd name="T46" fmla="*/ 0 w 344"/>
                <a:gd name="T47" fmla="*/ 0 h 385"/>
                <a:gd name="T48" fmla="*/ 0 w 344"/>
                <a:gd name="T49" fmla="*/ 0 h 385"/>
                <a:gd name="T50" fmla="*/ 0 w 344"/>
                <a:gd name="T51" fmla="*/ 0 h 385"/>
                <a:gd name="T52" fmla="*/ 0 w 344"/>
                <a:gd name="T53" fmla="*/ 0 h 385"/>
                <a:gd name="T54" fmla="*/ 0 w 344"/>
                <a:gd name="T55" fmla="*/ 0 h 385"/>
                <a:gd name="T56" fmla="*/ 0 w 344"/>
                <a:gd name="T57" fmla="*/ 0 h 385"/>
                <a:gd name="T58" fmla="*/ 0 w 344"/>
                <a:gd name="T59" fmla="*/ 0 h 385"/>
                <a:gd name="T60" fmla="*/ 0 w 344"/>
                <a:gd name="T61" fmla="*/ 0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4"/>
                <a:gd name="T94" fmla="*/ 0 h 385"/>
                <a:gd name="T95" fmla="*/ 344 w 344"/>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4" h="385">
                  <a:moveTo>
                    <a:pt x="104" y="353"/>
                  </a:moveTo>
                  <a:lnTo>
                    <a:pt x="89" y="353"/>
                  </a:lnTo>
                  <a:lnTo>
                    <a:pt x="60" y="384"/>
                  </a:lnTo>
                  <a:lnTo>
                    <a:pt x="45" y="384"/>
                  </a:lnTo>
                  <a:lnTo>
                    <a:pt x="15" y="369"/>
                  </a:lnTo>
                  <a:lnTo>
                    <a:pt x="0" y="276"/>
                  </a:lnTo>
                  <a:lnTo>
                    <a:pt x="30" y="261"/>
                  </a:lnTo>
                  <a:lnTo>
                    <a:pt x="45" y="230"/>
                  </a:lnTo>
                  <a:lnTo>
                    <a:pt x="75" y="215"/>
                  </a:lnTo>
                  <a:lnTo>
                    <a:pt x="164" y="77"/>
                  </a:lnTo>
                  <a:lnTo>
                    <a:pt x="164" y="61"/>
                  </a:lnTo>
                  <a:lnTo>
                    <a:pt x="179" y="46"/>
                  </a:lnTo>
                  <a:lnTo>
                    <a:pt x="239" y="31"/>
                  </a:lnTo>
                  <a:lnTo>
                    <a:pt x="254" y="15"/>
                  </a:lnTo>
                  <a:lnTo>
                    <a:pt x="298" y="15"/>
                  </a:lnTo>
                  <a:lnTo>
                    <a:pt x="328" y="0"/>
                  </a:lnTo>
                  <a:lnTo>
                    <a:pt x="343" y="31"/>
                  </a:lnTo>
                  <a:lnTo>
                    <a:pt x="343" y="46"/>
                  </a:lnTo>
                  <a:lnTo>
                    <a:pt x="343" y="61"/>
                  </a:lnTo>
                  <a:lnTo>
                    <a:pt x="313" y="31"/>
                  </a:lnTo>
                  <a:lnTo>
                    <a:pt x="298" y="46"/>
                  </a:lnTo>
                  <a:lnTo>
                    <a:pt x="283" y="77"/>
                  </a:lnTo>
                  <a:lnTo>
                    <a:pt x="268" y="77"/>
                  </a:lnTo>
                  <a:lnTo>
                    <a:pt x="224" y="61"/>
                  </a:lnTo>
                  <a:lnTo>
                    <a:pt x="224" y="77"/>
                  </a:lnTo>
                  <a:lnTo>
                    <a:pt x="209" y="92"/>
                  </a:lnTo>
                  <a:lnTo>
                    <a:pt x="194" y="92"/>
                  </a:lnTo>
                  <a:lnTo>
                    <a:pt x="149" y="169"/>
                  </a:lnTo>
                  <a:lnTo>
                    <a:pt x="104" y="246"/>
                  </a:lnTo>
                  <a:lnTo>
                    <a:pt x="119" y="307"/>
                  </a:lnTo>
                  <a:lnTo>
                    <a:pt x="104" y="353"/>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0" name="Freeform 114"/>
            <p:cNvSpPr>
              <a:spLocks/>
            </p:cNvSpPr>
            <p:nvPr/>
          </p:nvSpPr>
          <p:spPr bwMode="auto">
            <a:xfrm>
              <a:off x="1937834" y="1509400"/>
              <a:ext cx="69077" cy="70837"/>
            </a:xfrm>
            <a:custGeom>
              <a:avLst/>
              <a:gdLst>
                <a:gd name="T0" fmla="*/ 0 w 120"/>
                <a:gd name="T1" fmla="*/ 0 h 140"/>
                <a:gd name="T2" fmla="*/ 0 w 120"/>
                <a:gd name="T3" fmla="*/ 0 h 140"/>
                <a:gd name="T4" fmla="*/ 0 w 120"/>
                <a:gd name="T5" fmla="*/ 0 h 140"/>
                <a:gd name="T6" fmla="*/ 0 w 120"/>
                <a:gd name="T7" fmla="*/ 0 h 140"/>
                <a:gd name="T8" fmla="*/ 0 w 120"/>
                <a:gd name="T9" fmla="*/ 0 h 140"/>
                <a:gd name="T10" fmla="*/ 0 w 120"/>
                <a:gd name="T11" fmla="*/ 0 h 140"/>
                <a:gd name="T12" fmla="*/ 0 w 120"/>
                <a:gd name="T13" fmla="*/ 0 h 140"/>
                <a:gd name="T14" fmla="*/ 0 w 120"/>
                <a:gd name="T15" fmla="*/ 0 h 140"/>
                <a:gd name="T16" fmla="*/ 0 w 120"/>
                <a:gd name="T17" fmla="*/ 0 h 140"/>
                <a:gd name="T18" fmla="*/ 0 w 120"/>
                <a:gd name="T19" fmla="*/ 0 h 140"/>
                <a:gd name="T20" fmla="*/ 0 w 120"/>
                <a:gd name="T21" fmla="*/ 0 h 140"/>
                <a:gd name="T22" fmla="*/ 0 w 120"/>
                <a:gd name="T23" fmla="*/ 0 h 140"/>
                <a:gd name="T24" fmla="*/ 0 w 120"/>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140"/>
                <a:gd name="T41" fmla="*/ 120 w 120"/>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140">
                  <a:moveTo>
                    <a:pt x="74" y="0"/>
                  </a:moveTo>
                  <a:lnTo>
                    <a:pt x="119" y="46"/>
                  </a:lnTo>
                  <a:lnTo>
                    <a:pt x="89" y="77"/>
                  </a:lnTo>
                  <a:lnTo>
                    <a:pt x="74" y="139"/>
                  </a:lnTo>
                  <a:lnTo>
                    <a:pt x="45" y="124"/>
                  </a:lnTo>
                  <a:lnTo>
                    <a:pt x="60" y="77"/>
                  </a:lnTo>
                  <a:lnTo>
                    <a:pt x="60" y="62"/>
                  </a:lnTo>
                  <a:lnTo>
                    <a:pt x="45" y="77"/>
                  </a:lnTo>
                  <a:lnTo>
                    <a:pt x="15" y="77"/>
                  </a:lnTo>
                  <a:lnTo>
                    <a:pt x="0" y="62"/>
                  </a:lnTo>
                  <a:lnTo>
                    <a:pt x="15" y="46"/>
                  </a:lnTo>
                  <a:lnTo>
                    <a:pt x="60" y="31"/>
                  </a:lnTo>
                  <a:lnTo>
                    <a:pt x="74"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1" name="Freeform 115"/>
            <p:cNvSpPr>
              <a:spLocks/>
            </p:cNvSpPr>
            <p:nvPr/>
          </p:nvSpPr>
          <p:spPr bwMode="auto">
            <a:xfrm>
              <a:off x="1990657" y="1493362"/>
              <a:ext cx="60950" cy="32077"/>
            </a:xfrm>
            <a:custGeom>
              <a:avLst/>
              <a:gdLst>
                <a:gd name="T0" fmla="*/ 0 w 104"/>
                <a:gd name="T1" fmla="*/ 0 h 62"/>
                <a:gd name="T2" fmla="*/ 0 w 104"/>
                <a:gd name="T3" fmla="*/ 0 h 62"/>
                <a:gd name="T4" fmla="*/ 0 w 104"/>
                <a:gd name="T5" fmla="*/ 0 h 62"/>
                <a:gd name="T6" fmla="*/ 0 w 104"/>
                <a:gd name="T7" fmla="*/ 0 h 62"/>
                <a:gd name="T8" fmla="*/ 0 w 104"/>
                <a:gd name="T9" fmla="*/ 0 h 62"/>
                <a:gd name="T10" fmla="*/ 0 w 104"/>
                <a:gd name="T11" fmla="*/ 0 h 62"/>
                <a:gd name="T12" fmla="*/ 0 w 104"/>
                <a:gd name="T13" fmla="*/ 0 h 62"/>
                <a:gd name="T14" fmla="*/ 0 60000 65536"/>
                <a:gd name="T15" fmla="*/ 0 60000 65536"/>
                <a:gd name="T16" fmla="*/ 0 60000 65536"/>
                <a:gd name="T17" fmla="*/ 0 60000 65536"/>
                <a:gd name="T18" fmla="*/ 0 60000 65536"/>
                <a:gd name="T19" fmla="*/ 0 60000 65536"/>
                <a:gd name="T20" fmla="*/ 0 60000 65536"/>
                <a:gd name="T21" fmla="*/ 0 w 104"/>
                <a:gd name="T22" fmla="*/ 0 h 62"/>
                <a:gd name="T23" fmla="*/ 104 w 10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62">
                  <a:moveTo>
                    <a:pt x="15" y="15"/>
                  </a:moveTo>
                  <a:lnTo>
                    <a:pt x="0" y="31"/>
                  </a:lnTo>
                  <a:lnTo>
                    <a:pt x="29" y="61"/>
                  </a:lnTo>
                  <a:lnTo>
                    <a:pt x="88" y="61"/>
                  </a:lnTo>
                  <a:lnTo>
                    <a:pt x="103" y="15"/>
                  </a:lnTo>
                  <a:lnTo>
                    <a:pt x="74" y="0"/>
                  </a:lnTo>
                  <a:lnTo>
                    <a:pt x="15"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2" name="Freeform 116"/>
            <p:cNvSpPr>
              <a:spLocks/>
            </p:cNvSpPr>
            <p:nvPr/>
          </p:nvSpPr>
          <p:spPr bwMode="auto">
            <a:xfrm>
              <a:off x="2024519" y="1530785"/>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3" name="Freeform 117"/>
            <p:cNvSpPr>
              <a:spLocks/>
            </p:cNvSpPr>
            <p:nvPr/>
          </p:nvSpPr>
          <p:spPr bwMode="auto">
            <a:xfrm>
              <a:off x="1791554" y="2100156"/>
              <a:ext cx="215357" cy="177761"/>
            </a:xfrm>
            <a:custGeom>
              <a:avLst/>
              <a:gdLst>
                <a:gd name="T0" fmla="*/ 0 w 374"/>
                <a:gd name="T1" fmla="*/ 0 h 355"/>
                <a:gd name="T2" fmla="*/ 0 w 374"/>
                <a:gd name="T3" fmla="*/ 0 h 355"/>
                <a:gd name="T4" fmla="*/ 0 w 374"/>
                <a:gd name="T5" fmla="*/ 0 h 355"/>
                <a:gd name="T6" fmla="*/ 0 w 374"/>
                <a:gd name="T7" fmla="*/ 0 h 355"/>
                <a:gd name="T8" fmla="*/ 0 w 374"/>
                <a:gd name="T9" fmla="*/ 0 h 355"/>
                <a:gd name="T10" fmla="*/ 0 w 374"/>
                <a:gd name="T11" fmla="*/ 0 h 355"/>
                <a:gd name="T12" fmla="*/ 0 w 374"/>
                <a:gd name="T13" fmla="*/ 0 h 355"/>
                <a:gd name="T14" fmla="*/ 0 w 374"/>
                <a:gd name="T15" fmla="*/ 0 h 355"/>
                <a:gd name="T16" fmla="*/ 0 w 374"/>
                <a:gd name="T17" fmla="*/ 0 h 355"/>
                <a:gd name="T18" fmla="*/ 0 w 374"/>
                <a:gd name="T19" fmla="*/ 0 h 355"/>
                <a:gd name="T20" fmla="*/ 0 w 374"/>
                <a:gd name="T21" fmla="*/ 0 h 355"/>
                <a:gd name="T22" fmla="*/ 0 w 374"/>
                <a:gd name="T23" fmla="*/ 0 h 355"/>
                <a:gd name="T24" fmla="*/ 0 w 374"/>
                <a:gd name="T25" fmla="*/ 0 h 355"/>
                <a:gd name="T26" fmla="*/ 0 w 374"/>
                <a:gd name="T27" fmla="*/ 0 h 355"/>
                <a:gd name="T28" fmla="*/ 0 w 374"/>
                <a:gd name="T29" fmla="*/ 0 h 355"/>
                <a:gd name="T30" fmla="*/ 0 w 374"/>
                <a:gd name="T31" fmla="*/ 0 h 355"/>
                <a:gd name="T32" fmla="*/ 0 w 374"/>
                <a:gd name="T33" fmla="*/ 0 h 355"/>
                <a:gd name="T34" fmla="*/ 0 w 374"/>
                <a:gd name="T35" fmla="*/ 0 h 355"/>
                <a:gd name="T36" fmla="*/ 0 w 374"/>
                <a:gd name="T37" fmla="*/ 0 h 355"/>
                <a:gd name="T38" fmla="*/ 0 w 374"/>
                <a:gd name="T39" fmla="*/ 0 h 355"/>
                <a:gd name="T40" fmla="*/ 0 w 374"/>
                <a:gd name="T41" fmla="*/ 0 h 355"/>
                <a:gd name="T42" fmla="*/ 0 w 374"/>
                <a:gd name="T43" fmla="*/ 0 h 355"/>
                <a:gd name="T44" fmla="*/ 0 w 374"/>
                <a:gd name="T45" fmla="*/ 0 h 355"/>
                <a:gd name="T46" fmla="*/ 0 w 374"/>
                <a:gd name="T47" fmla="*/ 0 h 355"/>
                <a:gd name="T48" fmla="*/ 0 w 374"/>
                <a:gd name="T49" fmla="*/ 0 h 355"/>
                <a:gd name="T50" fmla="*/ 0 w 374"/>
                <a:gd name="T51" fmla="*/ 0 h 355"/>
                <a:gd name="T52" fmla="*/ 0 w 374"/>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4"/>
                <a:gd name="T82" fmla="*/ 0 h 355"/>
                <a:gd name="T83" fmla="*/ 374 w 374"/>
                <a:gd name="T84" fmla="*/ 355 h 3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4" h="355">
                  <a:moveTo>
                    <a:pt x="119" y="31"/>
                  </a:moveTo>
                  <a:lnTo>
                    <a:pt x="119" y="62"/>
                  </a:lnTo>
                  <a:lnTo>
                    <a:pt x="134" y="92"/>
                  </a:lnTo>
                  <a:lnTo>
                    <a:pt x="90" y="92"/>
                  </a:lnTo>
                  <a:lnTo>
                    <a:pt x="90" y="123"/>
                  </a:lnTo>
                  <a:lnTo>
                    <a:pt x="0" y="169"/>
                  </a:lnTo>
                  <a:lnTo>
                    <a:pt x="0" y="185"/>
                  </a:lnTo>
                  <a:lnTo>
                    <a:pt x="60" y="231"/>
                  </a:lnTo>
                  <a:lnTo>
                    <a:pt x="194" y="339"/>
                  </a:lnTo>
                  <a:lnTo>
                    <a:pt x="194" y="354"/>
                  </a:lnTo>
                  <a:lnTo>
                    <a:pt x="224" y="354"/>
                  </a:lnTo>
                  <a:lnTo>
                    <a:pt x="254" y="339"/>
                  </a:lnTo>
                  <a:lnTo>
                    <a:pt x="269" y="323"/>
                  </a:lnTo>
                  <a:lnTo>
                    <a:pt x="373" y="277"/>
                  </a:lnTo>
                  <a:lnTo>
                    <a:pt x="328" y="246"/>
                  </a:lnTo>
                  <a:lnTo>
                    <a:pt x="313" y="215"/>
                  </a:lnTo>
                  <a:lnTo>
                    <a:pt x="313" y="185"/>
                  </a:lnTo>
                  <a:lnTo>
                    <a:pt x="313" y="169"/>
                  </a:lnTo>
                  <a:lnTo>
                    <a:pt x="313" y="123"/>
                  </a:lnTo>
                  <a:lnTo>
                    <a:pt x="313" y="92"/>
                  </a:lnTo>
                  <a:lnTo>
                    <a:pt x="283" y="77"/>
                  </a:lnTo>
                  <a:lnTo>
                    <a:pt x="283" y="46"/>
                  </a:lnTo>
                  <a:lnTo>
                    <a:pt x="298" y="31"/>
                  </a:lnTo>
                  <a:lnTo>
                    <a:pt x="298" y="0"/>
                  </a:lnTo>
                  <a:lnTo>
                    <a:pt x="239" y="15"/>
                  </a:lnTo>
                  <a:lnTo>
                    <a:pt x="239" y="0"/>
                  </a:lnTo>
                  <a:lnTo>
                    <a:pt x="119"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4" name="Freeform 118"/>
            <p:cNvSpPr>
              <a:spLocks/>
            </p:cNvSpPr>
            <p:nvPr/>
          </p:nvSpPr>
          <p:spPr bwMode="auto">
            <a:xfrm>
              <a:off x="1703515" y="2191041"/>
              <a:ext cx="88039" cy="62818"/>
            </a:xfrm>
            <a:custGeom>
              <a:avLst/>
              <a:gdLst>
                <a:gd name="T0" fmla="*/ 0 w 150"/>
                <a:gd name="T1" fmla="*/ 0 h 124"/>
                <a:gd name="T2" fmla="*/ 0 w 150"/>
                <a:gd name="T3" fmla="*/ 0 h 124"/>
                <a:gd name="T4" fmla="*/ 0 w 150"/>
                <a:gd name="T5" fmla="*/ 0 h 124"/>
                <a:gd name="T6" fmla="*/ 0 w 150"/>
                <a:gd name="T7" fmla="*/ 0 h 124"/>
                <a:gd name="T8" fmla="*/ 0 w 150"/>
                <a:gd name="T9" fmla="*/ 0 h 124"/>
                <a:gd name="T10" fmla="*/ 0 w 150"/>
                <a:gd name="T11" fmla="*/ 0 h 124"/>
                <a:gd name="T12" fmla="*/ 0 w 150"/>
                <a:gd name="T13" fmla="*/ 0 h 124"/>
                <a:gd name="T14" fmla="*/ 0 w 150"/>
                <a:gd name="T15" fmla="*/ 0 h 124"/>
                <a:gd name="T16" fmla="*/ 0 w 150"/>
                <a:gd name="T17" fmla="*/ 0 h 124"/>
                <a:gd name="T18" fmla="*/ 0 w 150"/>
                <a:gd name="T19" fmla="*/ 0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
                <a:gd name="T31" fmla="*/ 0 h 124"/>
                <a:gd name="T32" fmla="*/ 150 w 15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 h="124">
                  <a:moveTo>
                    <a:pt x="0" y="123"/>
                  </a:moveTo>
                  <a:lnTo>
                    <a:pt x="60" y="123"/>
                  </a:lnTo>
                  <a:lnTo>
                    <a:pt x="60" y="92"/>
                  </a:lnTo>
                  <a:lnTo>
                    <a:pt x="75" y="92"/>
                  </a:lnTo>
                  <a:lnTo>
                    <a:pt x="75" y="46"/>
                  </a:lnTo>
                  <a:lnTo>
                    <a:pt x="149" y="46"/>
                  </a:lnTo>
                  <a:lnTo>
                    <a:pt x="149" y="0"/>
                  </a:lnTo>
                  <a:lnTo>
                    <a:pt x="75" y="0"/>
                  </a:lnTo>
                  <a:lnTo>
                    <a:pt x="45" y="31"/>
                  </a:lnTo>
                  <a:lnTo>
                    <a:pt x="0" y="123"/>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5" name="Freeform 119"/>
            <p:cNvSpPr>
              <a:spLocks/>
            </p:cNvSpPr>
            <p:nvPr/>
          </p:nvSpPr>
          <p:spPr bwMode="auto">
            <a:xfrm>
              <a:off x="1746857" y="2106838"/>
              <a:ext cx="121900" cy="86876"/>
            </a:xfrm>
            <a:custGeom>
              <a:avLst/>
              <a:gdLst>
                <a:gd name="T0" fmla="*/ 0 w 211"/>
                <a:gd name="T1" fmla="*/ 0 h 170"/>
                <a:gd name="T2" fmla="*/ 0 w 211"/>
                <a:gd name="T3" fmla="*/ 0 h 170"/>
                <a:gd name="T4" fmla="*/ 0 w 211"/>
                <a:gd name="T5" fmla="*/ 0 h 170"/>
                <a:gd name="T6" fmla="*/ 0 w 211"/>
                <a:gd name="T7" fmla="*/ 0 h 170"/>
                <a:gd name="T8" fmla="*/ 0 w 211"/>
                <a:gd name="T9" fmla="*/ 0 h 170"/>
                <a:gd name="T10" fmla="*/ 0 w 211"/>
                <a:gd name="T11" fmla="*/ 0 h 170"/>
                <a:gd name="T12" fmla="*/ 0 w 211"/>
                <a:gd name="T13" fmla="*/ 0 h 170"/>
                <a:gd name="T14" fmla="*/ 0 w 211"/>
                <a:gd name="T15" fmla="*/ 0 h 170"/>
                <a:gd name="T16" fmla="*/ 0 w 211"/>
                <a:gd name="T17" fmla="*/ 0 h 170"/>
                <a:gd name="T18" fmla="*/ 0 w 211"/>
                <a:gd name="T19" fmla="*/ 0 h 170"/>
                <a:gd name="T20" fmla="*/ 0 w 211"/>
                <a:gd name="T21" fmla="*/ 0 h 170"/>
                <a:gd name="T22" fmla="*/ 0 w 211"/>
                <a:gd name="T23" fmla="*/ 0 h 170"/>
                <a:gd name="T24" fmla="*/ 0 w 211"/>
                <a:gd name="T25" fmla="*/ 0 h 170"/>
                <a:gd name="T26" fmla="*/ 0 w 211"/>
                <a:gd name="T27" fmla="*/ 0 h 170"/>
                <a:gd name="T28" fmla="*/ 0 w 21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70"/>
                <a:gd name="T47" fmla="*/ 211 w 211"/>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70">
                  <a:moveTo>
                    <a:pt x="0" y="169"/>
                  </a:moveTo>
                  <a:lnTo>
                    <a:pt x="75" y="169"/>
                  </a:lnTo>
                  <a:lnTo>
                    <a:pt x="75" y="154"/>
                  </a:lnTo>
                  <a:lnTo>
                    <a:pt x="165" y="108"/>
                  </a:lnTo>
                  <a:lnTo>
                    <a:pt x="165" y="77"/>
                  </a:lnTo>
                  <a:lnTo>
                    <a:pt x="210" y="77"/>
                  </a:lnTo>
                  <a:lnTo>
                    <a:pt x="195" y="46"/>
                  </a:lnTo>
                  <a:lnTo>
                    <a:pt x="195" y="15"/>
                  </a:lnTo>
                  <a:lnTo>
                    <a:pt x="165" y="0"/>
                  </a:lnTo>
                  <a:lnTo>
                    <a:pt x="135" y="15"/>
                  </a:lnTo>
                  <a:lnTo>
                    <a:pt x="135" y="0"/>
                  </a:lnTo>
                  <a:lnTo>
                    <a:pt x="105" y="31"/>
                  </a:lnTo>
                  <a:lnTo>
                    <a:pt x="90" y="46"/>
                  </a:lnTo>
                  <a:lnTo>
                    <a:pt x="45" y="123"/>
                  </a:lnTo>
                  <a:lnTo>
                    <a:pt x="0" y="169"/>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6" name="Freeform 120"/>
            <p:cNvSpPr>
              <a:spLocks/>
            </p:cNvSpPr>
            <p:nvPr/>
          </p:nvSpPr>
          <p:spPr bwMode="auto">
            <a:xfrm>
              <a:off x="1834896" y="1937096"/>
              <a:ext cx="121900"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w 210"/>
                <a:gd name="T39" fmla="*/ 0 h 185"/>
                <a:gd name="T40" fmla="*/ 0 w 210"/>
                <a:gd name="T41" fmla="*/ 0 h 185"/>
                <a:gd name="T42" fmla="*/ 0 w 210"/>
                <a:gd name="T43" fmla="*/ 0 h 185"/>
                <a:gd name="T44" fmla="*/ 0 w 210"/>
                <a:gd name="T45" fmla="*/ 0 h 185"/>
                <a:gd name="T46" fmla="*/ 0 w 210"/>
                <a:gd name="T47" fmla="*/ 0 h 185"/>
                <a:gd name="T48" fmla="*/ 0 w 210"/>
                <a:gd name="T49" fmla="*/ 0 h 185"/>
                <a:gd name="T50" fmla="*/ 0 w 210"/>
                <a:gd name="T51" fmla="*/ 0 h 185"/>
                <a:gd name="T52" fmla="*/ 0 w 210"/>
                <a:gd name="T53" fmla="*/ 0 h 185"/>
                <a:gd name="T54" fmla="*/ 0 w 210"/>
                <a:gd name="T55" fmla="*/ 0 h 1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0"/>
                <a:gd name="T85" fmla="*/ 0 h 185"/>
                <a:gd name="T86" fmla="*/ 210 w 210"/>
                <a:gd name="T87" fmla="*/ 185 h 1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0" h="185">
                  <a:moveTo>
                    <a:pt x="60" y="169"/>
                  </a:moveTo>
                  <a:lnTo>
                    <a:pt x="90" y="184"/>
                  </a:lnTo>
                  <a:lnTo>
                    <a:pt x="90" y="169"/>
                  </a:lnTo>
                  <a:lnTo>
                    <a:pt x="134" y="184"/>
                  </a:lnTo>
                  <a:lnTo>
                    <a:pt x="134" y="169"/>
                  </a:lnTo>
                  <a:lnTo>
                    <a:pt x="149" y="169"/>
                  </a:lnTo>
                  <a:lnTo>
                    <a:pt x="194" y="169"/>
                  </a:lnTo>
                  <a:lnTo>
                    <a:pt x="209" y="153"/>
                  </a:lnTo>
                  <a:lnTo>
                    <a:pt x="194" y="123"/>
                  </a:lnTo>
                  <a:lnTo>
                    <a:pt x="194" y="107"/>
                  </a:lnTo>
                  <a:lnTo>
                    <a:pt x="179" y="107"/>
                  </a:lnTo>
                  <a:lnTo>
                    <a:pt x="179" y="92"/>
                  </a:lnTo>
                  <a:lnTo>
                    <a:pt x="209" y="61"/>
                  </a:lnTo>
                  <a:lnTo>
                    <a:pt x="209" y="46"/>
                  </a:lnTo>
                  <a:lnTo>
                    <a:pt x="179" y="15"/>
                  </a:lnTo>
                  <a:lnTo>
                    <a:pt x="149" y="15"/>
                  </a:lnTo>
                  <a:lnTo>
                    <a:pt x="119" y="0"/>
                  </a:lnTo>
                  <a:lnTo>
                    <a:pt x="105" y="0"/>
                  </a:lnTo>
                  <a:lnTo>
                    <a:pt x="105" y="15"/>
                  </a:lnTo>
                  <a:lnTo>
                    <a:pt x="75" y="46"/>
                  </a:lnTo>
                  <a:lnTo>
                    <a:pt x="45" y="31"/>
                  </a:lnTo>
                  <a:lnTo>
                    <a:pt x="45" y="46"/>
                  </a:lnTo>
                  <a:lnTo>
                    <a:pt x="30" y="46"/>
                  </a:lnTo>
                  <a:lnTo>
                    <a:pt x="15" y="46"/>
                  </a:lnTo>
                  <a:lnTo>
                    <a:pt x="0" y="61"/>
                  </a:lnTo>
                  <a:lnTo>
                    <a:pt x="45" y="77"/>
                  </a:lnTo>
                  <a:lnTo>
                    <a:pt x="60" y="123"/>
                  </a:lnTo>
                  <a:lnTo>
                    <a:pt x="60" y="169"/>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7" name="Freeform 121"/>
            <p:cNvSpPr>
              <a:spLocks/>
            </p:cNvSpPr>
            <p:nvPr/>
          </p:nvSpPr>
          <p:spPr bwMode="auto">
            <a:xfrm>
              <a:off x="1964923" y="2029318"/>
              <a:ext cx="9481"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0" y="16"/>
                  </a:lnTo>
                  <a:lnTo>
                    <a:pt x="16"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8" name="Freeform 122"/>
            <p:cNvSpPr>
              <a:spLocks/>
            </p:cNvSpPr>
            <p:nvPr/>
          </p:nvSpPr>
          <p:spPr bwMode="auto">
            <a:xfrm>
              <a:off x="1791554" y="2013280"/>
              <a:ext cx="121900" cy="86876"/>
            </a:xfrm>
            <a:custGeom>
              <a:avLst/>
              <a:gdLst>
                <a:gd name="T0" fmla="*/ 0 w 210"/>
                <a:gd name="T1" fmla="*/ 0 h 170"/>
                <a:gd name="T2" fmla="*/ 0 w 210"/>
                <a:gd name="T3" fmla="*/ 0 h 170"/>
                <a:gd name="T4" fmla="*/ 0 w 210"/>
                <a:gd name="T5" fmla="*/ 0 h 170"/>
                <a:gd name="T6" fmla="*/ 0 w 210"/>
                <a:gd name="T7" fmla="*/ 0 h 170"/>
                <a:gd name="T8" fmla="*/ 0 w 210"/>
                <a:gd name="T9" fmla="*/ 0 h 170"/>
                <a:gd name="T10" fmla="*/ 0 w 210"/>
                <a:gd name="T11" fmla="*/ 0 h 170"/>
                <a:gd name="T12" fmla="*/ 0 w 210"/>
                <a:gd name="T13" fmla="*/ 0 h 170"/>
                <a:gd name="T14" fmla="*/ 0 w 210"/>
                <a:gd name="T15" fmla="*/ 0 h 170"/>
                <a:gd name="T16" fmla="*/ 0 w 210"/>
                <a:gd name="T17" fmla="*/ 0 h 170"/>
                <a:gd name="T18" fmla="*/ 0 w 210"/>
                <a:gd name="T19" fmla="*/ 0 h 170"/>
                <a:gd name="T20" fmla="*/ 0 w 210"/>
                <a:gd name="T21" fmla="*/ 0 h 170"/>
                <a:gd name="T22" fmla="*/ 0 w 210"/>
                <a:gd name="T23" fmla="*/ 0 h 170"/>
                <a:gd name="T24" fmla="*/ 0 w 210"/>
                <a:gd name="T25" fmla="*/ 0 h 170"/>
                <a:gd name="T26" fmla="*/ 0 w 210"/>
                <a:gd name="T27" fmla="*/ 0 h 170"/>
                <a:gd name="T28" fmla="*/ 0 w 210"/>
                <a:gd name="T29" fmla="*/ 0 h 170"/>
                <a:gd name="T30" fmla="*/ 0 w 210"/>
                <a:gd name="T31" fmla="*/ 0 h 170"/>
                <a:gd name="T32" fmla="*/ 0 w 210"/>
                <a:gd name="T33" fmla="*/ 0 h 170"/>
                <a:gd name="T34" fmla="*/ 0 w 210"/>
                <a:gd name="T35" fmla="*/ 0 h 170"/>
                <a:gd name="T36" fmla="*/ 0 w 210"/>
                <a:gd name="T37" fmla="*/ 0 h 170"/>
                <a:gd name="T38" fmla="*/ 0 w 210"/>
                <a:gd name="T39" fmla="*/ 0 h 170"/>
                <a:gd name="T40" fmla="*/ 0 w 210"/>
                <a:gd name="T41" fmla="*/ 0 h 170"/>
                <a:gd name="T42" fmla="*/ 0 w 210"/>
                <a:gd name="T43" fmla="*/ 0 h 170"/>
                <a:gd name="T44" fmla="*/ 0 w 210"/>
                <a:gd name="T45" fmla="*/ 0 h 170"/>
                <a:gd name="T46" fmla="*/ 0 w 210"/>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0"/>
                <a:gd name="T73" fmla="*/ 0 h 170"/>
                <a:gd name="T74" fmla="*/ 210 w 210"/>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0" h="170">
                  <a:moveTo>
                    <a:pt x="60" y="169"/>
                  </a:moveTo>
                  <a:lnTo>
                    <a:pt x="90" y="154"/>
                  </a:lnTo>
                  <a:lnTo>
                    <a:pt x="105" y="154"/>
                  </a:lnTo>
                  <a:lnTo>
                    <a:pt x="119" y="154"/>
                  </a:lnTo>
                  <a:lnTo>
                    <a:pt x="134" y="138"/>
                  </a:lnTo>
                  <a:lnTo>
                    <a:pt x="149" y="138"/>
                  </a:lnTo>
                  <a:lnTo>
                    <a:pt x="164" y="108"/>
                  </a:lnTo>
                  <a:lnTo>
                    <a:pt x="149" y="92"/>
                  </a:lnTo>
                  <a:lnTo>
                    <a:pt x="179" y="61"/>
                  </a:lnTo>
                  <a:lnTo>
                    <a:pt x="209" y="46"/>
                  </a:lnTo>
                  <a:lnTo>
                    <a:pt x="209" y="31"/>
                  </a:lnTo>
                  <a:lnTo>
                    <a:pt x="164" y="15"/>
                  </a:lnTo>
                  <a:lnTo>
                    <a:pt x="164" y="31"/>
                  </a:lnTo>
                  <a:lnTo>
                    <a:pt x="134" y="15"/>
                  </a:lnTo>
                  <a:lnTo>
                    <a:pt x="119" y="15"/>
                  </a:lnTo>
                  <a:lnTo>
                    <a:pt x="30" y="0"/>
                  </a:lnTo>
                  <a:lnTo>
                    <a:pt x="0" y="15"/>
                  </a:lnTo>
                  <a:lnTo>
                    <a:pt x="0" y="46"/>
                  </a:lnTo>
                  <a:lnTo>
                    <a:pt x="45" y="46"/>
                  </a:lnTo>
                  <a:lnTo>
                    <a:pt x="30" y="108"/>
                  </a:lnTo>
                  <a:lnTo>
                    <a:pt x="30" y="123"/>
                  </a:lnTo>
                  <a:lnTo>
                    <a:pt x="30" y="154"/>
                  </a:lnTo>
                  <a:lnTo>
                    <a:pt x="45" y="154"/>
                  </a:lnTo>
                  <a:lnTo>
                    <a:pt x="60" y="169"/>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9" name="Freeform 123"/>
            <p:cNvSpPr>
              <a:spLocks/>
            </p:cNvSpPr>
            <p:nvPr/>
          </p:nvSpPr>
          <p:spPr bwMode="auto">
            <a:xfrm>
              <a:off x="1894492" y="2060059"/>
              <a:ext cx="18962" cy="9356"/>
            </a:xfrm>
            <a:custGeom>
              <a:avLst/>
              <a:gdLst>
                <a:gd name="T0" fmla="*/ 0 w 30"/>
                <a:gd name="T1" fmla="*/ 0 h 17"/>
                <a:gd name="T2" fmla="*/ 0 w 30"/>
                <a:gd name="T3" fmla="*/ 0 h 17"/>
                <a:gd name="T4" fmla="*/ 0 w 30"/>
                <a:gd name="T5" fmla="*/ 0 h 17"/>
                <a:gd name="T6" fmla="*/ 0 w 30"/>
                <a:gd name="T7" fmla="*/ 0 h 17"/>
                <a:gd name="T8" fmla="*/ 0 w 30"/>
                <a:gd name="T9" fmla="*/ 0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0"/>
                  </a:moveTo>
                  <a:lnTo>
                    <a:pt x="15" y="16"/>
                  </a:lnTo>
                  <a:lnTo>
                    <a:pt x="29" y="0"/>
                  </a:lnTo>
                  <a:lnTo>
                    <a:pt x="15"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0" name="Freeform 124"/>
            <p:cNvSpPr>
              <a:spLocks/>
            </p:cNvSpPr>
            <p:nvPr/>
          </p:nvSpPr>
          <p:spPr bwMode="auto">
            <a:xfrm>
              <a:off x="1791554" y="2036001"/>
              <a:ext cx="25734"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0" y="0"/>
                  </a:moveTo>
                  <a:lnTo>
                    <a:pt x="0" y="61"/>
                  </a:lnTo>
                  <a:lnTo>
                    <a:pt x="0" y="76"/>
                  </a:lnTo>
                  <a:lnTo>
                    <a:pt x="0" y="107"/>
                  </a:lnTo>
                  <a:lnTo>
                    <a:pt x="30" y="107"/>
                  </a:lnTo>
                  <a:lnTo>
                    <a:pt x="30" y="76"/>
                  </a:lnTo>
                  <a:lnTo>
                    <a:pt x="30" y="61"/>
                  </a:lnTo>
                  <a:lnTo>
                    <a:pt x="45"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1" name="Freeform 125"/>
            <p:cNvSpPr>
              <a:spLocks/>
            </p:cNvSpPr>
            <p:nvPr/>
          </p:nvSpPr>
          <p:spPr bwMode="auto">
            <a:xfrm>
              <a:off x="1903973" y="1921058"/>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w 6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47"/>
                <a:gd name="T32" fmla="*/ 61 w 6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47">
                  <a:moveTo>
                    <a:pt x="45" y="46"/>
                  </a:moveTo>
                  <a:lnTo>
                    <a:pt x="60" y="46"/>
                  </a:lnTo>
                  <a:lnTo>
                    <a:pt x="30" y="46"/>
                  </a:lnTo>
                  <a:lnTo>
                    <a:pt x="0" y="31"/>
                  </a:lnTo>
                  <a:lnTo>
                    <a:pt x="15" y="15"/>
                  </a:lnTo>
                  <a:lnTo>
                    <a:pt x="30" y="15"/>
                  </a:lnTo>
                  <a:lnTo>
                    <a:pt x="45" y="0"/>
                  </a:lnTo>
                  <a:lnTo>
                    <a:pt x="60" y="15"/>
                  </a:lnTo>
                  <a:lnTo>
                    <a:pt x="60" y="31"/>
                  </a:lnTo>
                  <a:lnTo>
                    <a:pt x="45" y="4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2" name="Freeform 126"/>
            <p:cNvSpPr>
              <a:spLocks/>
            </p:cNvSpPr>
            <p:nvPr/>
          </p:nvSpPr>
          <p:spPr bwMode="auto">
            <a:xfrm>
              <a:off x="1912100" y="1903683"/>
              <a:ext cx="35216" cy="2539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8"/>
                <a:gd name="T32" fmla="*/ 60 w 60"/>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8">
                  <a:moveTo>
                    <a:pt x="0" y="47"/>
                  </a:moveTo>
                  <a:lnTo>
                    <a:pt x="15" y="47"/>
                  </a:lnTo>
                  <a:lnTo>
                    <a:pt x="30" y="31"/>
                  </a:lnTo>
                  <a:lnTo>
                    <a:pt x="44" y="47"/>
                  </a:lnTo>
                  <a:lnTo>
                    <a:pt x="59" y="16"/>
                  </a:lnTo>
                  <a:lnTo>
                    <a:pt x="59" y="0"/>
                  </a:lnTo>
                  <a:lnTo>
                    <a:pt x="30" y="0"/>
                  </a:lnTo>
                  <a:lnTo>
                    <a:pt x="15" y="0"/>
                  </a:lnTo>
                  <a:lnTo>
                    <a:pt x="0" y="31"/>
                  </a:lnTo>
                  <a:lnTo>
                    <a:pt x="0" y="4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3" name="Freeform 127"/>
            <p:cNvSpPr>
              <a:spLocks/>
            </p:cNvSpPr>
            <p:nvPr/>
          </p:nvSpPr>
          <p:spPr bwMode="auto">
            <a:xfrm>
              <a:off x="1826769" y="1834182"/>
              <a:ext cx="67722" cy="110934"/>
            </a:xfrm>
            <a:custGeom>
              <a:avLst/>
              <a:gdLst>
                <a:gd name="T0" fmla="*/ 0 w 121"/>
                <a:gd name="T1" fmla="*/ 0 h 217"/>
                <a:gd name="T2" fmla="*/ 0 w 121"/>
                <a:gd name="T3" fmla="*/ 0 h 217"/>
                <a:gd name="T4" fmla="*/ 0 w 121"/>
                <a:gd name="T5" fmla="*/ 0 h 217"/>
                <a:gd name="T6" fmla="*/ 0 w 121"/>
                <a:gd name="T7" fmla="*/ 0 h 217"/>
                <a:gd name="T8" fmla="*/ 0 w 121"/>
                <a:gd name="T9" fmla="*/ 0 h 217"/>
                <a:gd name="T10" fmla="*/ 0 w 121"/>
                <a:gd name="T11" fmla="*/ 0 h 217"/>
                <a:gd name="T12" fmla="*/ 0 w 121"/>
                <a:gd name="T13" fmla="*/ 0 h 217"/>
                <a:gd name="T14" fmla="*/ 0 w 121"/>
                <a:gd name="T15" fmla="*/ 0 h 217"/>
                <a:gd name="T16" fmla="*/ 0 w 121"/>
                <a:gd name="T17" fmla="*/ 0 h 217"/>
                <a:gd name="T18" fmla="*/ 0 w 121"/>
                <a:gd name="T19" fmla="*/ 0 h 217"/>
                <a:gd name="T20" fmla="*/ 0 w 121"/>
                <a:gd name="T21" fmla="*/ 0 h 217"/>
                <a:gd name="T22" fmla="*/ 0 w 121"/>
                <a:gd name="T23" fmla="*/ 0 h 217"/>
                <a:gd name="T24" fmla="*/ 0 w 121"/>
                <a:gd name="T25" fmla="*/ 0 h 217"/>
                <a:gd name="T26" fmla="*/ 0 w 121"/>
                <a:gd name="T27" fmla="*/ 0 h 217"/>
                <a:gd name="T28" fmla="*/ 0 w 121"/>
                <a:gd name="T29" fmla="*/ 0 h 217"/>
                <a:gd name="T30" fmla="*/ 0 w 121"/>
                <a:gd name="T31" fmla="*/ 0 h 217"/>
                <a:gd name="T32" fmla="*/ 0 w 121"/>
                <a:gd name="T33" fmla="*/ 0 h 217"/>
                <a:gd name="T34" fmla="*/ 0 w 121"/>
                <a:gd name="T35" fmla="*/ 0 h 217"/>
                <a:gd name="T36" fmla="*/ 0 w 121"/>
                <a:gd name="T37" fmla="*/ 0 h 217"/>
                <a:gd name="T38" fmla="*/ 0 w 121"/>
                <a:gd name="T39" fmla="*/ 0 h 217"/>
                <a:gd name="T40" fmla="*/ 0 w 121"/>
                <a:gd name="T41" fmla="*/ 0 h 217"/>
                <a:gd name="T42" fmla="*/ 0 w 121"/>
                <a:gd name="T43" fmla="*/ 0 h 217"/>
                <a:gd name="T44" fmla="*/ 0 w 121"/>
                <a:gd name="T45" fmla="*/ 0 h 217"/>
                <a:gd name="T46" fmla="*/ 0 w 121"/>
                <a:gd name="T47" fmla="*/ 0 h 217"/>
                <a:gd name="T48" fmla="*/ 0 w 121"/>
                <a:gd name="T49" fmla="*/ 0 h 217"/>
                <a:gd name="T50" fmla="*/ 0 w 121"/>
                <a:gd name="T51" fmla="*/ 0 h 217"/>
                <a:gd name="T52" fmla="*/ 0 w 121"/>
                <a:gd name="T53" fmla="*/ 0 h 217"/>
                <a:gd name="T54" fmla="*/ 0 w 121"/>
                <a:gd name="T55" fmla="*/ 0 h 217"/>
                <a:gd name="T56" fmla="*/ 0 w 121"/>
                <a:gd name="T57" fmla="*/ 0 h 217"/>
                <a:gd name="T58" fmla="*/ 0 w 121"/>
                <a:gd name="T59" fmla="*/ 0 h 217"/>
                <a:gd name="T60" fmla="*/ 0 w 121"/>
                <a:gd name="T61" fmla="*/ 0 h 217"/>
                <a:gd name="T62" fmla="*/ 0 w 121"/>
                <a:gd name="T63" fmla="*/ 0 h 2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217"/>
                <a:gd name="T98" fmla="*/ 121 w 121"/>
                <a:gd name="T99" fmla="*/ 217 h 2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217">
                  <a:moveTo>
                    <a:pt x="45" y="0"/>
                  </a:moveTo>
                  <a:lnTo>
                    <a:pt x="15" y="0"/>
                  </a:lnTo>
                  <a:lnTo>
                    <a:pt x="0" y="15"/>
                  </a:lnTo>
                  <a:lnTo>
                    <a:pt x="15" y="62"/>
                  </a:lnTo>
                  <a:lnTo>
                    <a:pt x="15" y="77"/>
                  </a:lnTo>
                  <a:lnTo>
                    <a:pt x="15" y="93"/>
                  </a:lnTo>
                  <a:lnTo>
                    <a:pt x="15" y="108"/>
                  </a:lnTo>
                  <a:lnTo>
                    <a:pt x="45" y="93"/>
                  </a:lnTo>
                  <a:lnTo>
                    <a:pt x="45" y="108"/>
                  </a:lnTo>
                  <a:lnTo>
                    <a:pt x="45" y="139"/>
                  </a:lnTo>
                  <a:lnTo>
                    <a:pt x="30" y="139"/>
                  </a:lnTo>
                  <a:lnTo>
                    <a:pt x="30" y="154"/>
                  </a:lnTo>
                  <a:lnTo>
                    <a:pt x="15" y="170"/>
                  </a:lnTo>
                  <a:lnTo>
                    <a:pt x="30" y="170"/>
                  </a:lnTo>
                  <a:lnTo>
                    <a:pt x="45" y="185"/>
                  </a:lnTo>
                  <a:lnTo>
                    <a:pt x="30" y="185"/>
                  </a:lnTo>
                  <a:lnTo>
                    <a:pt x="0" y="216"/>
                  </a:lnTo>
                  <a:lnTo>
                    <a:pt x="15" y="216"/>
                  </a:lnTo>
                  <a:lnTo>
                    <a:pt x="45" y="201"/>
                  </a:lnTo>
                  <a:lnTo>
                    <a:pt x="60" y="201"/>
                  </a:lnTo>
                  <a:lnTo>
                    <a:pt x="105" y="201"/>
                  </a:lnTo>
                  <a:lnTo>
                    <a:pt x="120" y="185"/>
                  </a:lnTo>
                  <a:lnTo>
                    <a:pt x="105" y="185"/>
                  </a:lnTo>
                  <a:lnTo>
                    <a:pt x="120" y="170"/>
                  </a:lnTo>
                  <a:lnTo>
                    <a:pt x="120" y="154"/>
                  </a:lnTo>
                  <a:lnTo>
                    <a:pt x="120" y="139"/>
                  </a:lnTo>
                  <a:lnTo>
                    <a:pt x="105" y="139"/>
                  </a:lnTo>
                  <a:lnTo>
                    <a:pt x="60" y="62"/>
                  </a:lnTo>
                  <a:lnTo>
                    <a:pt x="45" y="62"/>
                  </a:lnTo>
                  <a:lnTo>
                    <a:pt x="60" y="31"/>
                  </a:lnTo>
                  <a:lnTo>
                    <a:pt x="30" y="31"/>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4" name="Freeform 128"/>
            <p:cNvSpPr>
              <a:spLocks/>
            </p:cNvSpPr>
            <p:nvPr/>
          </p:nvSpPr>
          <p:spPr bwMode="auto">
            <a:xfrm>
              <a:off x="1807807" y="1882298"/>
              <a:ext cx="18962" cy="14702"/>
            </a:xfrm>
            <a:custGeom>
              <a:avLst/>
              <a:gdLst>
                <a:gd name="T0" fmla="*/ 0 w 31"/>
                <a:gd name="T1" fmla="*/ 0 h 32"/>
                <a:gd name="T2" fmla="*/ 0 w 31"/>
                <a:gd name="T3" fmla="*/ 0 h 32"/>
                <a:gd name="T4" fmla="*/ 0 w 31"/>
                <a:gd name="T5" fmla="*/ 0 h 32"/>
                <a:gd name="T6" fmla="*/ 0 w 31"/>
                <a:gd name="T7" fmla="*/ 0 h 32"/>
                <a:gd name="T8" fmla="*/ 0 w 31"/>
                <a:gd name="T9" fmla="*/ 0 h 32"/>
                <a:gd name="T10" fmla="*/ 0 w 31"/>
                <a:gd name="T11" fmla="*/ 0 h 32"/>
                <a:gd name="T12" fmla="*/ 0 w 31"/>
                <a:gd name="T13" fmla="*/ 0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15" y="0"/>
                  </a:moveTo>
                  <a:lnTo>
                    <a:pt x="0" y="16"/>
                  </a:lnTo>
                  <a:lnTo>
                    <a:pt x="15" y="31"/>
                  </a:lnTo>
                  <a:lnTo>
                    <a:pt x="30" y="31"/>
                  </a:lnTo>
                  <a:lnTo>
                    <a:pt x="30" y="16"/>
                  </a:lnTo>
                  <a:lnTo>
                    <a:pt x="30" y="0"/>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5" name="Freeform 129"/>
            <p:cNvSpPr>
              <a:spLocks/>
            </p:cNvSpPr>
            <p:nvPr/>
          </p:nvSpPr>
          <p:spPr bwMode="auto">
            <a:xfrm>
              <a:off x="1815934" y="1834182"/>
              <a:ext cx="12190" cy="9356"/>
            </a:xfrm>
            <a:custGeom>
              <a:avLst/>
              <a:gdLst>
                <a:gd name="T0" fmla="*/ 0 w 18"/>
                <a:gd name="T1" fmla="*/ 0 h 17"/>
                <a:gd name="T2" fmla="*/ 1 w 18"/>
                <a:gd name="T3" fmla="*/ 0 h 17"/>
                <a:gd name="T4" fmla="*/ 1 w 18"/>
                <a:gd name="T5" fmla="*/ 0 h 17"/>
                <a:gd name="T6" fmla="*/ 0 w 18"/>
                <a:gd name="T7" fmla="*/ 0 h 17"/>
                <a:gd name="T8" fmla="*/ 0 w 18"/>
                <a:gd name="T9" fmla="*/ 0 h 17"/>
                <a:gd name="T10" fmla="*/ 0 60000 65536"/>
                <a:gd name="T11" fmla="*/ 0 60000 65536"/>
                <a:gd name="T12" fmla="*/ 0 60000 65536"/>
                <a:gd name="T13" fmla="*/ 0 60000 65536"/>
                <a:gd name="T14" fmla="*/ 0 60000 65536"/>
                <a:gd name="T15" fmla="*/ 0 w 18"/>
                <a:gd name="T16" fmla="*/ 0 h 17"/>
                <a:gd name="T17" fmla="*/ 18 w 18"/>
                <a:gd name="T18" fmla="*/ 17 h 17"/>
              </a:gdLst>
              <a:ahLst/>
              <a:cxnLst>
                <a:cxn ang="T10">
                  <a:pos x="T0" y="T1"/>
                </a:cxn>
                <a:cxn ang="T11">
                  <a:pos x="T2" y="T3"/>
                </a:cxn>
                <a:cxn ang="T12">
                  <a:pos x="T4" y="T5"/>
                </a:cxn>
                <a:cxn ang="T13">
                  <a:pos x="T6" y="T7"/>
                </a:cxn>
                <a:cxn ang="T14">
                  <a:pos x="T8" y="T9"/>
                </a:cxn>
              </a:cxnLst>
              <a:rect l="T15" t="T16" r="T17" b="T18"/>
              <a:pathLst>
                <a:path w="18" h="17">
                  <a:moveTo>
                    <a:pt x="0" y="16"/>
                  </a:moveTo>
                  <a:lnTo>
                    <a:pt x="17" y="16"/>
                  </a:lnTo>
                  <a:lnTo>
                    <a:pt x="17" y="0"/>
                  </a:lnTo>
                  <a:lnTo>
                    <a:pt x="0" y="0"/>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6" name="Freeform 130"/>
            <p:cNvSpPr>
              <a:spLocks/>
            </p:cNvSpPr>
            <p:nvPr/>
          </p:nvSpPr>
          <p:spPr bwMode="auto">
            <a:xfrm>
              <a:off x="1780718" y="1882298"/>
              <a:ext cx="46051" cy="46779"/>
            </a:xfrm>
            <a:custGeom>
              <a:avLst/>
              <a:gdLst>
                <a:gd name="T0" fmla="*/ 0 w 77"/>
                <a:gd name="T1" fmla="*/ 0 h 94"/>
                <a:gd name="T2" fmla="*/ 0 w 77"/>
                <a:gd name="T3" fmla="*/ 0 h 94"/>
                <a:gd name="T4" fmla="*/ 0 w 77"/>
                <a:gd name="T5" fmla="*/ 0 h 94"/>
                <a:gd name="T6" fmla="*/ 0 w 77"/>
                <a:gd name="T7" fmla="*/ 0 h 94"/>
                <a:gd name="T8" fmla="*/ 0 w 77"/>
                <a:gd name="T9" fmla="*/ 0 h 94"/>
                <a:gd name="T10" fmla="*/ 0 w 77"/>
                <a:gd name="T11" fmla="*/ 0 h 94"/>
                <a:gd name="T12" fmla="*/ 0 w 77"/>
                <a:gd name="T13" fmla="*/ 0 h 94"/>
                <a:gd name="T14" fmla="*/ 0 w 77"/>
                <a:gd name="T15" fmla="*/ 0 h 94"/>
                <a:gd name="T16" fmla="*/ 0 w 77"/>
                <a:gd name="T17" fmla="*/ 0 h 94"/>
                <a:gd name="T18" fmla="*/ 0 w 77"/>
                <a:gd name="T19" fmla="*/ 0 h 94"/>
                <a:gd name="T20" fmla="*/ 0 w 77"/>
                <a:gd name="T21" fmla="*/ 0 h 94"/>
                <a:gd name="T22" fmla="*/ 0 w 77"/>
                <a:gd name="T23" fmla="*/ 0 h 94"/>
                <a:gd name="T24" fmla="*/ 0 w 77"/>
                <a:gd name="T25" fmla="*/ 0 h 94"/>
                <a:gd name="T26" fmla="*/ 0 w 77"/>
                <a:gd name="T27" fmla="*/ 0 h 94"/>
                <a:gd name="T28" fmla="*/ 0 w 77"/>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94"/>
                <a:gd name="T47" fmla="*/ 77 w 77"/>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94">
                  <a:moveTo>
                    <a:pt x="76" y="31"/>
                  </a:moveTo>
                  <a:lnTo>
                    <a:pt x="61" y="31"/>
                  </a:lnTo>
                  <a:lnTo>
                    <a:pt x="46" y="16"/>
                  </a:lnTo>
                  <a:lnTo>
                    <a:pt x="61" y="0"/>
                  </a:lnTo>
                  <a:lnTo>
                    <a:pt x="46" y="0"/>
                  </a:lnTo>
                  <a:lnTo>
                    <a:pt x="30" y="16"/>
                  </a:lnTo>
                  <a:lnTo>
                    <a:pt x="15" y="16"/>
                  </a:lnTo>
                  <a:lnTo>
                    <a:pt x="15" y="47"/>
                  </a:lnTo>
                  <a:lnTo>
                    <a:pt x="15" y="62"/>
                  </a:lnTo>
                  <a:lnTo>
                    <a:pt x="0" y="78"/>
                  </a:lnTo>
                  <a:lnTo>
                    <a:pt x="15" y="93"/>
                  </a:lnTo>
                  <a:lnTo>
                    <a:pt x="30" y="93"/>
                  </a:lnTo>
                  <a:lnTo>
                    <a:pt x="61" y="78"/>
                  </a:lnTo>
                  <a:lnTo>
                    <a:pt x="76" y="47"/>
                  </a:lnTo>
                  <a:lnTo>
                    <a:pt x="76"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7" name="Freeform 131"/>
            <p:cNvSpPr>
              <a:spLocks/>
            </p:cNvSpPr>
            <p:nvPr/>
          </p:nvSpPr>
          <p:spPr bwMode="auto">
            <a:xfrm>
              <a:off x="1964923" y="2448995"/>
              <a:ext cx="62305" cy="54799"/>
            </a:xfrm>
            <a:custGeom>
              <a:avLst/>
              <a:gdLst>
                <a:gd name="T0" fmla="*/ 0 w 105"/>
                <a:gd name="T1" fmla="*/ 0 h 109"/>
                <a:gd name="T2" fmla="*/ 0 w 105"/>
                <a:gd name="T3" fmla="*/ 0 h 109"/>
                <a:gd name="T4" fmla="*/ 0 w 105"/>
                <a:gd name="T5" fmla="*/ 0 h 109"/>
                <a:gd name="T6" fmla="*/ 0 w 105"/>
                <a:gd name="T7" fmla="*/ 0 h 109"/>
                <a:gd name="T8" fmla="*/ 0 w 105"/>
                <a:gd name="T9" fmla="*/ 0 h 109"/>
                <a:gd name="T10" fmla="*/ 0 w 105"/>
                <a:gd name="T11" fmla="*/ 0 h 109"/>
                <a:gd name="T12" fmla="*/ 0 w 105"/>
                <a:gd name="T13" fmla="*/ 0 h 109"/>
                <a:gd name="T14" fmla="*/ 0 w 105"/>
                <a:gd name="T15" fmla="*/ 0 h 109"/>
                <a:gd name="T16" fmla="*/ 0 w 105"/>
                <a:gd name="T17" fmla="*/ 0 h 109"/>
                <a:gd name="T18" fmla="*/ 0 w 105"/>
                <a:gd name="T19" fmla="*/ 0 h 109"/>
                <a:gd name="T20" fmla="*/ 0 w 105"/>
                <a:gd name="T21" fmla="*/ 0 h 109"/>
                <a:gd name="T22" fmla="*/ 0 w 105"/>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9"/>
                <a:gd name="T38" fmla="*/ 105 w 105"/>
                <a:gd name="T39" fmla="*/ 109 h 1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9">
                  <a:moveTo>
                    <a:pt x="45" y="108"/>
                  </a:moveTo>
                  <a:lnTo>
                    <a:pt x="59" y="93"/>
                  </a:lnTo>
                  <a:lnTo>
                    <a:pt x="59" y="77"/>
                  </a:lnTo>
                  <a:lnTo>
                    <a:pt x="89" y="62"/>
                  </a:lnTo>
                  <a:lnTo>
                    <a:pt x="89" y="31"/>
                  </a:lnTo>
                  <a:lnTo>
                    <a:pt x="104" y="15"/>
                  </a:lnTo>
                  <a:lnTo>
                    <a:pt x="74" y="0"/>
                  </a:lnTo>
                  <a:lnTo>
                    <a:pt x="45" y="0"/>
                  </a:lnTo>
                  <a:lnTo>
                    <a:pt x="45" y="15"/>
                  </a:lnTo>
                  <a:lnTo>
                    <a:pt x="15" y="15"/>
                  </a:lnTo>
                  <a:lnTo>
                    <a:pt x="0" y="46"/>
                  </a:lnTo>
                  <a:lnTo>
                    <a:pt x="45" y="10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8" name="Freeform 132"/>
            <p:cNvSpPr>
              <a:spLocks/>
            </p:cNvSpPr>
            <p:nvPr/>
          </p:nvSpPr>
          <p:spPr bwMode="auto">
            <a:xfrm>
              <a:off x="1973050" y="2448995"/>
              <a:ext cx="18962" cy="8019"/>
            </a:xfrm>
            <a:custGeom>
              <a:avLst/>
              <a:gdLst>
                <a:gd name="T0" fmla="*/ 0 w 32"/>
                <a:gd name="T1" fmla="*/ 0 h 17"/>
                <a:gd name="T2" fmla="*/ 0 w 32"/>
                <a:gd name="T3" fmla="*/ 0 h 17"/>
                <a:gd name="T4" fmla="*/ 0 w 32"/>
                <a:gd name="T5" fmla="*/ 0 h 17"/>
                <a:gd name="T6" fmla="*/ 0 w 32"/>
                <a:gd name="T7" fmla="*/ 0 h 17"/>
                <a:gd name="T8" fmla="*/ 0 w 32"/>
                <a:gd name="T9" fmla="*/ 0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9" name="Freeform 133"/>
            <p:cNvSpPr>
              <a:spLocks/>
            </p:cNvSpPr>
            <p:nvPr/>
          </p:nvSpPr>
          <p:spPr bwMode="auto">
            <a:xfrm>
              <a:off x="1903973" y="2332715"/>
              <a:ext cx="123255" cy="92222"/>
            </a:xfrm>
            <a:custGeom>
              <a:avLst/>
              <a:gdLst>
                <a:gd name="T0" fmla="*/ 0 w 210"/>
                <a:gd name="T1" fmla="*/ 0 h 185"/>
                <a:gd name="T2" fmla="*/ 0 w 210"/>
                <a:gd name="T3" fmla="*/ 0 h 185"/>
                <a:gd name="T4" fmla="*/ 0 w 210"/>
                <a:gd name="T5" fmla="*/ 0 h 185"/>
                <a:gd name="T6" fmla="*/ 0 w 210"/>
                <a:gd name="T7" fmla="*/ 0 h 185"/>
                <a:gd name="T8" fmla="*/ 0 w 210"/>
                <a:gd name="T9" fmla="*/ 0 h 185"/>
                <a:gd name="T10" fmla="*/ 0 w 210"/>
                <a:gd name="T11" fmla="*/ 0 h 185"/>
                <a:gd name="T12" fmla="*/ 0 w 210"/>
                <a:gd name="T13" fmla="*/ 0 h 185"/>
                <a:gd name="T14" fmla="*/ 0 w 210"/>
                <a:gd name="T15" fmla="*/ 0 h 185"/>
                <a:gd name="T16" fmla="*/ 0 w 210"/>
                <a:gd name="T17" fmla="*/ 0 h 185"/>
                <a:gd name="T18" fmla="*/ 0 w 210"/>
                <a:gd name="T19" fmla="*/ 0 h 185"/>
                <a:gd name="T20" fmla="*/ 0 w 210"/>
                <a:gd name="T21" fmla="*/ 0 h 185"/>
                <a:gd name="T22" fmla="*/ 0 w 210"/>
                <a:gd name="T23" fmla="*/ 0 h 185"/>
                <a:gd name="T24" fmla="*/ 0 w 210"/>
                <a:gd name="T25" fmla="*/ 0 h 185"/>
                <a:gd name="T26" fmla="*/ 0 w 210"/>
                <a:gd name="T27" fmla="*/ 0 h 185"/>
                <a:gd name="T28" fmla="*/ 0 w 210"/>
                <a:gd name="T29" fmla="*/ 0 h 185"/>
                <a:gd name="T30" fmla="*/ 0 w 210"/>
                <a:gd name="T31" fmla="*/ 0 h 185"/>
                <a:gd name="T32" fmla="*/ 0 w 210"/>
                <a:gd name="T33" fmla="*/ 0 h 185"/>
                <a:gd name="T34" fmla="*/ 0 w 210"/>
                <a:gd name="T35" fmla="*/ 0 h 185"/>
                <a:gd name="T36" fmla="*/ 0 w 210"/>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185"/>
                <a:gd name="T59" fmla="*/ 210 w 210"/>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185">
                  <a:moveTo>
                    <a:pt x="105" y="184"/>
                  </a:moveTo>
                  <a:lnTo>
                    <a:pt x="105" y="153"/>
                  </a:lnTo>
                  <a:lnTo>
                    <a:pt x="134" y="138"/>
                  </a:lnTo>
                  <a:lnTo>
                    <a:pt x="149" y="138"/>
                  </a:lnTo>
                  <a:lnTo>
                    <a:pt x="179" y="92"/>
                  </a:lnTo>
                  <a:lnTo>
                    <a:pt x="209" y="46"/>
                  </a:lnTo>
                  <a:lnTo>
                    <a:pt x="209" y="15"/>
                  </a:lnTo>
                  <a:lnTo>
                    <a:pt x="179" y="0"/>
                  </a:lnTo>
                  <a:lnTo>
                    <a:pt x="134" y="0"/>
                  </a:lnTo>
                  <a:lnTo>
                    <a:pt x="105" y="15"/>
                  </a:lnTo>
                  <a:lnTo>
                    <a:pt x="30" y="0"/>
                  </a:lnTo>
                  <a:lnTo>
                    <a:pt x="15" y="31"/>
                  </a:lnTo>
                  <a:lnTo>
                    <a:pt x="15" y="61"/>
                  </a:lnTo>
                  <a:lnTo>
                    <a:pt x="0" y="92"/>
                  </a:lnTo>
                  <a:lnTo>
                    <a:pt x="0" y="138"/>
                  </a:lnTo>
                  <a:lnTo>
                    <a:pt x="30" y="138"/>
                  </a:lnTo>
                  <a:lnTo>
                    <a:pt x="45" y="184"/>
                  </a:lnTo>
                  <a:lnTo>
                    <a:pt x="75" y="184"/>
                  </a:lnTo>
                  <a:lnTo>
                    <a:pt x="105" y="184"/>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0" name="Freeform 134"/>
            <p:cNvSpPr>
              <a:spLocks/>
            </p:cNvSpPr>
            <p:nvPr/>
          </p:nvSpPr>
          <p:spPr bwMode="auto">
            <a:xfrm>
              <a:off x="1886365" y="2347417"/>
              <a:ext cx="27089" cy="56135"/>
            </a:xfrm>
            <a:custGeom>
              <a:avLst/>
              <a:gdLst>
                <a:gd name="T0" fmla="*/ 0 w 46"/>
                <a:gd name="T1" fmla="*/ 0 h 108"/>
                <a:gd name="T2" fmla="*/ 0 w 46"/>
                <a:gd name="T3" fmla="*/ 0 h 108"/>
                <a:gd name="T4" fmla="*/ 0 w 46"/>
                <a:gd name="T5" fmla="*/ 0 h 108"/>
                <a:gd name="T6" fmla="*/ 0 w 46"/>
                <a:gd name="T7" fmla="*/ 0 h 108"/>
                <a:gd name="T8" fmla="*/ 0 w 46"/>
                <a:gd name="T9" fmla="*/ 0 h 108"/>
                <a:gd name="T10" fmla="*/ 0 w 46"/>
                <a:gd name="T11" fmla="*/ 0 h 108"/>
                <a:gd name="T12" fmla="*/ 0 w 46"/>
                <a:gd name="T13" fmla="*/ 0 h 108"/>
                <a:gd name="T14" fmla="*/ 0 w 46"/>
                <a:gd name="T15" fmla="*/ 0 h 108"/>
                <a:gd name="T16" fmla="*/ 0 w 46"/>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08"/>
                <a:gd name="T29" fmla="*/ 46 w 46"/>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08">
                  <a:moveTo>
                    <a:pt x="30" y="107"/>
                  </a:moveTo>
                  <a:lnTo>
                    <a:pt x="30" y="61"/>
                  </a:lnTo>
                  <a:lnTo>
                    <a:pt x="45" y="31"/>
                  </a:lnTo>
                  <a:lnTo>
                    <a:pt x="45" y="0"/>
                  </a:lnTo>
                  <a:lnTo>
                    <a:pt x="15" y="0"/>
                  </a:lnTo>
                  <a:lnTo>
                    <a:pt x="15" y="15"/>
                  </a:lnTo>
                  <a:lnTo>
                    <a:pt x="0" y="31"/>
                  </a:lnTo>
                  <a:lnTo>
                    <a:pt x="15" y="107"/>
                  </a:lnTo>
                  <a:lnTo>
                    <a:pt x="30" y="10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1" name="Freeform 135"/>
            <p:cNvSpPr>
              <a:spLocks/>
            </p:cNvSpPr>
            <p:nvPr/>
          </p:nvSpPr>
          <p:spPr bwMode="auto">
            <a:xfrm>
              <a:off x="1876884" y="2355437"/>
              <a:ext cx="17608" cy="48116"/>
            </a:xfrm>
            <a:custGeom>
              <a:avLst/>
              <a:gdLst>
                <a:gd name="T0" fmla="*/ 0 w 32"/>
                <a:gd name="T1" fmla="*/ 0 h 93"/>
                <a:gd name="T2" fmla="*/ 0 w 32"/>
                <a:gd name="T3" fmla="*/ 0 h 93"/>
                <a:gd name="T4" fmla="*/ 0 w 32"/>
                <a:gd name="T5" fmla="*/ 0 h 93"/>
                <a:gd name="T6" fmla="*/ 0 w 32"/>
                <a:gd name="T7" fmla="*/ 0 h 93"/>
                <a:gd name="T8" fmla="*/ 0 w 32"/>
                <a:gd name="T9" fmla="*/ 0 h 93"/>
                <a:gd name="T10" fmla="*/ 0 60000 65536"/>
                <a:gd name="T11" fmla="*/ 0 60000 65536"/>
                <a:gd name="T12" fmla="*/ 0 60000 65536"/>
                <a:gd name="T13" fmla="*/ 0 60000 65536"/>
                <a:gd name="T14" fmla="*/ 0 60000 65536"/>
                <a:gd name="T15" fmla="*/ 0 w 32"/>
                <a:gd name="T16" fmla="*/ 0 h 93"/>
                <a:gd name="T17" fmla="*/ 32 w 32"/>
                <a:gd name="T18" fmla="*/ 93 h 93"/>
              </a:gdLst>
              <a:ahLst/>
              <a:cxnLst>
                <a:cxn ang="T10">
                  <a:pos x="T0" y="T1"/>
                </a:cxn>
                <a:cxn ang="T11">
                  <a:pos x="T2" y="T3"/>
                </a:cxn>
                <a:cxn ang="T12">
                  <a:pos x="T4" y="T5"/>
                </a:cxn>
                <a:cxn ang="T13">
                  <a:pos x="T6" y="T7"/>
                </a:cxn>
                <a:cxn ang="T14">
                  <a:pos x="T8" y="T9"/>
                </a:cxn>
              </a:cxnLst>
              <a:rect l="T15" t="T16" r="T17" b="T18"/>
              <a:pathLst>
                <a:path w="32" h="93">
                  <a:moveTo>
                    <a:pt x="31" y="92"/>
                  </a:moveTo>
                  <a:lnTo>
                    <a:pt x="16" y="15"/>
                  </a:lnTo>
                  <a:lnTo>
                    <a:pt x="0" y="0"/>
                  </a:lnTo>
                  <a:lnTo>
                    <a:pt x="16" y="92"/>
                  </a:lnTo>
                  <a:lnTo>
                    <a:pt x="31"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2" name="Freeform 136"/>
            <p:cNvSpPr>
              <a:spLocks/>
            </p:cNvSpPr>
            <p:nvPr/>
          </p:nvSpPr>
          <p:spPr bwMode="auto">
            <a:xfrm>
              <a:off x="1843023" y="2355437"/>
              <a:ext cx="43342" cy="62818"/>
            </a:xfrm>
            <a:custGeom>
              <a:avLst/>
              <a:gdLst>
                <a:gd name="T0" fmla="*/ 0 w 75"/>
                <a:gd name="T1" fmla="*/ 0 h 124"/>
                <a:gd name="T2" fmla="*/ 0 w 75"/>
                <a:gd name="T3" fmla="*/ 0 h 124"/>
                <a:gd name="T4" fmla="*/ 0 w 75"/>
                <a:gd name="T5" fmla="*/ 0 h 124"/>
                <a:gd name="T6" fmla="*/ 0 w 75"/>
                <a:gd name="T7" fmla="*/ 0 h 124"/>
                <a:gd name="T8" fmla="*/ 0 w 75"/>
                <a:gd name="T9" fmla="*/ 0 h 124"/>
                <a:gd name="T10" fmla="*/ 0 w 75"/>
                <a:gd name="T11" fmla="*/ 0 h 124"/>
                <a:gd name="T12" fmla="*/ 0 w 75"/>
                <a:gd name="T13" fmla="*/ 0 h 124"/>
                <a:gd name="T14" fmla="*/ 0 w 75"/>
                <a:gd name="T15" fmla="*/ 0 h 124"/>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124"/>
                <a:gd name="T26" fmla="*/ 75 w 75"/>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124">
                  <a:moveTo>
                    <a:pt x="74" y="92"/>
                  </a:moveTo>
                  <a:lnTo>
                    <a:pt x="59" y="0"/>
                  </a:lnTo>
                  <a:lnTo>
                    <a:pt x="0" y="15"/>
                  </a:lnTo>
                  <a:lnTo>
                    <a:pt x="0" y="46"/>
                  </a:lnTo>
                  <a:lnTo>
                    <a:pt x="0" y="92"/>
                  </a:lnTo>
                  <a:lnTo>
                    <a:pt x="0" y="123"/>
                  </a:lnTo>
                  <a:lnTo>
                    <a:pt x="30" y="123"/>
                  </a:lnTo>
                  <a:lnTo>
                    <a:pt x="74"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3" name="Freeform 137"/>
            <p:cNvSpPr>
              <a:spLocks/>
            </p:cNvSpPr>
            <p:nvPr/>
          </p:nvSpPr>
          <p:spPr bwMode="auto">
            <a:xfrm>
              <a:off x="1876884" y="2239157"/>
              <a:ext cx="150343" cy="109597"/>
            </a:xfrm>
            <a:custGeom>
              <a:avLst/>
              <a:gdLst>
                <a:gd name="T0" fmla="*/ 0 w 255"/>
                <a:gd name="T1" fmla="*/ 0 h 217"/>
                <a:gd name="T2" fmla="*/ 0 w 255"/>
                <a:gd name="T3" fmla="*/ 0 h 217"/>
                <a:gd name="T4" fmla="*/ 0 w 255"/>
                <a:gd name="T5" fmla="*/ 0 h 217"/>
                <a:gd name="T6" fmla="*/ 0 w 255"/>
                <a:gd name="T7" fmla="*/ 0 h 217"/>
                <a:gd name="T8" fmla="*/ 0 w 255"/>
                <a:gd name="T9" fmla="*/ 0 h 217"/>
                <a:gd name="T10" fmla="*/ 0 w 255"/>
                <a:gd name="T11" fmla="*/ 0 h 217"/>
                <a:gd name="T12" fmla="*/ 0 w 255"/>
                <a:gd name="T13" fmla="*/ 0 h 217"/>
                <a:gd name="T14" fmla="*/ 0 w 255"/>
                <a:gd name="T15" fmla="*/ 0 h 217"/>
                <a:gd name="T16" fmla="*/ 0 w 255"/>
                <a:gd name="T17" fmla="*/ 0 h 217"/>
                <a:gd name="T18" fmla="*/ 0 w 255"/>
                <a:gd name="T19" fmla="*/ 0 h 217"/>
                <a:gd name="T20" fmla="*/ 0 w 255"/>
                <a:gd name="T21" fmla="*/ 0 h 217"/>
                <a:gd name="T22" fmla="*/ 0 w 255"/>
                <a:gd name="T23" fmla="*/ 0 h 217"/>
                <a:gd name="T24" fmla="*/ 0 w 255"/>
                <a:gd name="T25" fmla="*/ 0 h 217"/>
                <a:gd name="T26" fmla="*/ 0 w 255"/>
                <a:gd name="T27" fmla="*/ 0 h 217"/>
                <a:gd name="T28" fmla="*/ 0 w 255"/>
                <a:gd name="T29" fmla="*/ 0 h 217"/>
                <a:gd name="T30" fmla="*/ 0 w 255"/>
                <a:gd name="T31" fmla="*/ 0 h 217"/>
                <a:gd name="T32" fmla="*/ 0 w 255"/>
                <a:gd name="T33" fmla="*/ 0 h 217"/>
                <a:gd name="T34" fmla="*/ 0 w 255"/>
                <a:gd name="T35" fmla="*/ 0 h 217"/>
                <a:gd name="T36" fmla="*/ 0 w 255"/>
                <a:gd name="T37" fmla="*/ 0 h 217"/>
                <a:gd name="T38" fmla="*/ 0 w 255"/>
                <a:gd name="T39" fmla="*/ 0 h 217"/>
                <a:gd name="T40" fmla="*/ 0 w 255"/>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17"/>
                <a:gd name="T65" fmla="*/ 255 w 255"/>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17">
                  <a:moveTo>
                    <a:pt x="224" y="0"/>
                  </a:moveTo>
                  <a:lnTo>
                    <a:pt x="120" y="46"/>
                  </a:lnTo>
                  <a:lnTo>
                    <a:pt x="105" y="62"/>
                  </a:lnTo>
                  <a:lnTo>
                    <a:pt x="75" y="77"/>
                  </a:lnTo>
                  <a:lnTo>
                    <a:pt x="75" y="139"/>
                  </a:lnTo>
                  <a:lnTo>
                    <a:pt x="60" y="154"/>
                  </a:lnTo>
                  <a:lnTo>
                    <a:pt x="0" y="154"/>
                  </a:lnTo>
                  <a:lnTo>
                    <a:pt x="15" y="201"/>
                  </a:lnTo>
                  <a:lnTo>
                    <a:pt x="30" y="216"/>
                  </a:lnTo>
                  <a:lnTo>
                    <a:pt x="60" y="216"/>
                  </a:lnTo>
                  <a:lnTo>
                    <a:pt x="75" y="185"/>
                  </a:lnTo>
                  <a:lnTo>
                    <a:pt x="149" y="201"/>
                  </a:lnTo>
                  <a:lnTo>
                    <a:pt x="179" y="185"/>
                  </a:lnTo>
                  <a:lnTo>
                    <a:pt x="224" y="185"/>
                  </a:lnTo>
                  <a:lnTo>
                    <a:pt x="239" y="185"/>
                  </a:lnTo>
                  <a:lnTo>
                    <a:pt x="239" y="154"/>
                  </a:lnTo>
                  <a:lnTo>
                    <a:pt x="254" y="139"/>
                  </a:lnTo>
                  <a:lnTo>
                    <a:pt x="254" y="62"/>
                  </a:lnTo>
                  <a:lnTo>
                    <a:pt x="254" y="46"/>
                  </a:lnTo>
                  <a:lnTo>
                    <a:pt x="254" y="15"/>
                  </a:lnTo>
                  <a:lnTo>
                    <a:pt x="22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4" name="Freeform 138"/>
            <p:cNvSpPr>
              <a:spLocks/>
            </p:cNvSpPr>
            <p:nvPr/>
          </p:nvSpPr>
          <p:spPr bwMode="auto">
            <a:xfrm>
              <a:off x="2006911" y="2239157"/>
              <a:ext cx="113773" cy="156376"/>
            </a:xfrm>
            <a:custGeom>
              <a:avLst/>
              <a:gdLst>
                <a:gd name="T0" fmla="*/ 0 w 194"/>
                <a:gd name="T1" fmla="*/ 0 h 309"/>
                <a:gd name="T2" fmla="*/ 0 w 194"/>
                <a:gd name="T3" fmla="*/ 0 h 309"/>
                <a:gd name="T4" fmla="*/ 0 w 194"/>
                <a:gd name="T5" fmla="*/ 0 h 309"/>
                <a:gd name="T6" fmla="*/ 0 w 194"/>
                <a:gd name="T7" fmla="*/ 0 h 309"/>
                <a:gd name="T8" fmla="*/ 0 w 194"/>
                <a:gd name="T9" fmla="*/ 0 h 309"/>
                <a:gd name="T10" fmla="*/ 0 w 194"/>
                <a:gd name="T11" fmla="*/ 0 h 309"/>
                <a:gd name="T12" fmla="*/ 0 w 194"/>
                <a:gd name="T13" fmla="*/ 0 h 309"/>
                <a:gd name="T14" fmla="*/ 0 w 194"/>
                <a:gd name="T15" fmla="*/ 0 h 309"/>
                <a:gd name="T16" fmla="*/ 0 w 194"/>
                <a:gd name="T17" fmla="*/ 0 h 309"/>
                <a:gd name="T18" fmla="*/ 0 w 194"/>
                <a:gd name="T19" fmla="*/ 0 h 309"/>
                <a:gd name="T20" fmla="*/ 0 w 194"/>
                <a:gd name="T21" fmla="*/ 0 h 309"/>
                <a:gd name="T22" fmla="*/ 0 w 194"/>
                <a:gd name="T23" fmla="*/ 0 h 309"/>
                <a:gd name="T24" fmla="*/ 0 w 194"/>
                <a:gd name="T25" fmla="*/ 0 h 309"/>
                <a:gd name="T26" fmla="*/ 0 w 194"/>
                <a:gd name="T27" fmla="*/ 0 h 309"/>
                <a:gd name="T28" fmla="*/ 0 w 194"/>
                <a:gd name="T29" fmla="*/ 0 h 309"/>
                <a:gd name="T30" fmla="*/ 0 w 194"/>
                <a:gd name="T31" fmla="*/ 0 h 309"/>
                <a:gd name="T32" fmla="*/ 0 w 194"/>
                <a:gd name="T33" fmla="*/ 0 h 309"/>
                <a:gd name="T34" fmla="*/ 0 w 194"/>
                <a:gd name="T35" fmla="*/ 0 h 309"/>
                <a:gd name="T36" fmla="*/ 0 w 194"/>
                <a:gd name="T37" fmla="*/ 0 h 309"/>
                <a:gd name="T38" fmla="*/ 0 w 194"/>
                <a:gd name="T39" fmla="*/ 0 h 309"/>
                <a:gd name="T40" fmla="*/ 0 w 194"/>
                <a:gd name="T41" fmla="*/ 0 h 309"/>
                <a:gd name="T42" fmla="*/ 0 w 194"/>
                <a:gd name="T43" fmla="*/ 0 h 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309"/>
                <a:gd name="T68" fmla="*/ 194 w 194"/>
                <a:gd name="T69" fmla="*/ 309 h 3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309">
                  <a:moveTo>
                    <a:pt x="193" y="77"/>
                  </a:moveTo>
                  <a:lnTo>
                    <a:pt x="45" y="0"/>
                  </a:lnTo>
                  <a:lnTo>
                    <a:pt x="30" y="15"/>
                  </a:lnTo>
                  <a:lnTo>
                    <a:pt x="30" y="46"/>
                  </a:lnTo>
                  <a:lnTo>
                    <a:pt x="30" y="62"/>
                  </a:lnTo>
                  <a:lnTo>
                    <a:pt x="30" y="139"/>
                  </a:lnTo>
                  <a:lnTo>
                    <a:pt x="15" y="154"/>
                  </a:lnTo>
                  <a:lnTo>
                    <a:pt x="15" y="185"/>
                  </a:lnTo>
                  <a:lnTo>
                    <a:pt x="0" y="185"/>
                  </a:lnTo>
                  <a:lnTo>
                    <a:pt x="30" y="200"/>
                  </a:lnTo>
                  <a:lnTo>
                    <a:pt x="45" y="262"/>
                  </a:lnTo>
                  <a:lnTo>
                    <a:pt x="15" y="277"/>
                  </a:lnTo>
                  <a:lnTo>
                    <a:pt x="45" y="308"/>
                  </a:lnTo>
                  <a:lnTo>
                    <a:pt x="134" y="277"/>
                  </a:lnTo>
                  <a:lnTo>
                    <a:pt x="163" y="246"/>
                  </a:lnTo>
                  <a:lnTo>
                    <a:pt x="178" y="231"/>
                  </a:lnTo>
                  <a:lnTo>
                    <a:pt x="148" y="216"/>
                  </a:lnTo>
                  <a:lnTo>
                    <a:pt x="163" y="185"/>
                  </a:lnTo>
                  <a:lnTo>
                    <a:pt x="163" y="169"/>
                  </a:lnTo>
                  <a:lnTo>
                    <a:pt x="163" y="139"/>
                  </a:lnTo>
                  <a:lnTo>
                    <a:pt x="193" y="154"/>
                  </a:lnTo>
                  <a:lnTo>
                    <a:pt x="193"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5" name="Line 139"/>
            <p:cNvSpPr>
              <a:spLocks noChangeShapeType="1"/>
            </p:cNvSpPr>
            <p:nvPr/>
          </p:nvSpPr>
          <p:spPr bwMode="auto">
            <a:xfrm>
              <a:off x="1956796" y="2457015"/>
              <a:ext cx="0" cy="6683"/>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6" name="Line 140"/>
            <p:cNvSpPr>
              <a:spLocks noChangeShapeType="1"/>
            </p:cNvSpPr>
            <p:nvPr/>
          </p:nvSpPr>
          <p:spPr bwMode="auto">
            <a:xfrm>
              <a:off x="1928353" y="1942443"/>
              <a:ext cx="9481" cy="0"/>
            </a:xfrm>
            <a:prstGeom prst="line">
              <a:avLst/>
            </a:prstGeom>
            <a:noFill/>
            <a:ln w="3175" cap="rnd">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7" name="Freeform 141"/>
            <p:cNvSpPr>
              <a:spLocks/>
            </p:cNvSpPr>
            <p:nvPr/>
          </p:nvSpPr>
          <p:spPr bwMode="auto">
            <a:xfrm>
              <a:off x="1928353" y="1888981"/>
              <a:ext cx="78558" cy="85539"/>
            </a:xfrm>
            <a:custGeom>
              <a:avLst/>
              <a:gdLst>
                <a:gd name="T0" fmla="*/ 0 w 135"/>
                <a:gd name="T1" fmla="*/ 0 h 170"/>
                <a:gd name="T2" fmla="*/ 0 w 135"/>
                <a:gd name="T3" fmla="*/ 0 h 170"/>
                <a:gd name="T4" fmla="*/ 0 w 135"/>
                <a:gd name="T5" fmla="*/ 0 h 170"/>
                <a:gd name="T6" fmla="*/ 0 w 135"/>
                <a:gd name="T7" fmla="*/ 0 h 170"/>
                <a:gd name="T8" fmla="*/ 0 w 135"/>
                <a:gd name="T9" fmla="*/ 0 h 170"/>
                <a:gd name="T10" fmla="*/ 0 w 135"/>
                <a:gd name="T11" fmla="*/ 0 h 170"/>
                <a:gd name="T12" fmla="*/ 0 w 135"/>
                <a:gd name="T13" fmla="*/ 0 h 170"/>
                <a:gd name="T14" fmla="*/ 0 w 135"/>
                <a:gd name="T15" fmla="*/ 0 h 170"/>
                <a:gd name="T16" fmla="*/ 0 w 135"/>
                <a:gd name="T17" fmla="*/ 0 h 170"/>
                <a:gd name="T18" fmla="*/ 0 w 135"/>
                <a:gd name="T19" fmla="*/ 0 h 170"/>
                <a:gd name="T20" fmla="*/ 0 w 135"/>
                <a:gd name="T21" fmla="*/ 0 h 170"/>
                <a:gd name="T22" fmla="*/ 0 w 135"/>
                <a:gd name="T23" fmla="*/ 0 h 170"/>
                <a:gd name="T24" fmla="*/ 0 w 135"/>
                <a:gd name="T25" fmla="*/ 0 h 170"/>
                <a:gd name="T26" fmla="*/ 0 w 135"/>
                <a:gd name="T27" fmla="*/ 0 h 170"/>
                <a:gd name="T28" fmla="*/ 0 w 135"/>
                <a:gd name="T29" fmla="*/ 0 h 170"/>
                <a:gd name="T30" fmla="*/ 0 w 135"/>
                <a:gd name="T31" fmla="*/ 0 h 170"/>
                <a:gd name="T32" fmla="*/ 0 w 135"/>
                <a:gd name="T33" fmla="*/ 0 h 170"/>
                <a:gd name="T34" fmla="*/ 0 w 135"/>
                <a:gd name="T35" fmla="*/ 0 h 170"/>
                <a:gd name="T36" fmla="*/ 0 w 135"/>
                <a:gd name="T37" fmla="*/ 0 h 170"/>
                <a:gd name="T38" fmla="*/ 0 w 135"/>
                <a:gd name="T39" fmla="*/ 0 h 170"/>
                <a:gd name="T40" fmla="*/ 0 w 135"/>
                <a:gd name="T41" fmla="*/ 0 h 170"/>
                <a:gd name="T42" fmla="*/ 0 w 135"/>
                <a:gd name="T43" fmla="*/ 0 h 170"/>
                <a:gd name="T44" fmla="*/ 0 w 135"/>
                <a:gd name="T45" fmla="*/ 0 h 170"/>
                <a:gd name="T46" fmla="*/ 0 w 135"/>
                <a:gd name="T47" fmla="*/ 0 h 1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5"/>
                <a:gd name="T73" fmla="*/ 0 h 170"/>
                <a:gd name="T74" fmla="*/ 135 w 135"/>
                <a:gd name="T75" fmla="*/ 170 h 1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5" h="170">
                  <a:moveTo>
                    <a:pt x="74" y="169"/>
                  </a:moveTo>
                  <a:lnTo>
                    <a:pt x="45" y="154"/>
                  </a:lnTo>
                  <a:lnTo>
                    <a:pt x="45" y="138"/>
                  </a:lnTo>
                  <a:lnTo>
                    <a:pt x="15" y="108"/>
                  </a:lnTo>
                  <a:lnTo>
                    <a:pt x="0" y="108"/>
                  </a:lnTo>
                  <a:lnTo>
                    <a:pt x="15" y="92"/>
                  </a:lnTo>
                  <a:lnTo>
                    <a:pt x="15" y="77"/>
                  </a:lnTo>
                  <a:lnTo>
                    <a:pt x="30" y="46"/>
                  </a:lnTo>
                  <a:lnTo>
                    <a:pt x="30" y="31"/>
                  </a:lnTo>
                  <a:lnTo>
                    <a:pt x="45" y="15"/>
                  </a:lnTo>
                  <a:lnTo>
                    <a:pt x="60" y="0"/>
                  </a:lnTo>
                  <a:lnTo>
                    <a:pt x="74" y="0"/>
                  </a:lnTo>
                  <a:lnTo>
                    <a:pt x="89" y="15"/>
                  </a:lnTo>
                  <a:lnTo>
                    <a:pt x="89" y="31"/>
                  </a:lnTo>
                  <a:lnTo>
                    <a:pt x="89" y="46"/>
                  </a:lnTo>
                  <a:lnTo>
                    <a:pt x="74" y="61"/>
                  </a:lnTo>
                  <a:lnTo>
                    <a:pt x="74" y="77"/>
                  </a:lnTo>
                  <a:lnTo>
                    <a:pt x="74" y="92"/>
                  </a:lnTo>
                  <a:lnTo>
                    <a:pt x="89" y="92"/>
                  </a:lnTo>
                  <a:lnTo>
                    <a:pt x="119" y="108"/>
                  </a:lnTo>
                  <a:lnTo>
                    <a:pt x="134" y="138"/>
                  </a:lnTo>
                  <a:lnTo>
                    <a:pt x="134" y="154"/>
                  </a:lnTo>
                  <a:lnTo>
                    <a:pt x="89" y="154"/>
                  </a:lnTo>
                  <a:lnTo>
                    <a:pt x="74" y="16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8" name="Freeform 142"/>
            <p:cNvSpPr>
              <a:spLocks/>
            </p:cNvSpPr>
            <p:nvPr/>
          </p:nvSpPr>
          <p:spPr bwMode="auto">
            <a:xfrm>
              <a:off x="1998784" y="1927741"/>
              <a:ext cx="96166" cy="40097"/>
            </a:xfrm>
            <a:custGeom>
              <a:avLst/>
              <a:gdLst>
                <a:gd name="T0" fmla="*/ 0 w 165"/>
                <a:gd name="T1" fmla="*/ 0 h 78"/>
                <a:gd name="T2" fmla="*/ 0 w 165"/>
                <a:gd name="T3" fmla="*/ 0 h 78"/>
                <a:gd name="T4" fmla="*/ 0 w 165"/>
                <a:gd name="T5" fmla="*/ 0 h 78"/>
                <a:gd name="T6" fmla="*/ 0 w 165"/>
                <a:gd name="T7" fmla="*/ 0 h 78"/>
                <a:gd name="T8" fmla="*/ 0 w 165"/>
                <a:gd name="T9" fmla="*/ 0 h 78"/>
                <a:gd name="T10" fmla="*/ 0 w 165"/>
                <a:gd name="T11" fmla="*/ 0 h 78"/>
                <a:gd name="T12" fmla="*/ 0 w 165"/>
                <a:gd name="T13" fmla="*/ 0 h 78"/>
                <a:gd name="T14" fmla="*/ 0 w 165"/>
                <a:gd name="T15" fmla="*/ 0 h 78"/>
                <a:gd name="T16" fmla="*/ 0 w 165"/>
                <a:gd name="T17" fmla="*/ 0 h 78"/>
                <a:gd name="T18" fmla="*/ 0 w 165"/>
                <a:gd name="T19" fmla="*/ 0 h 78"/>
                <a:gd name="T20" fmla="*/ 0 w 165"/>
                <a:gd name="T21" fmla="*/ 0 h 78"/>
                <a:gd name="T22" fmla="*/ 0 w 165"/>
                <a:gd name="T23" fmla="*/ 0 h 78"/>
                <a:gd name="T24" fmla="*/ 0 w 165"/>
                <a:gd name="T25" fmla="*/ 0 h 78"/>
                <a:gd name="T26" fmla="*/ 0 w 165"/>
                <a:gd name="T27" fmla="*/ 0 h 78"/>
                <a:gd name="T28" fmla="*/ 0 w 165"/>
                <a:gd name="T29" fmla="*/ 0 h 78"/>
                <a:gd name="T30" fmla="*/ 0 w 165"/>
                <a:gd name="T31" fmla="*/ 0 h 78"/>
                <a:gd name="T32" fmla="*/ 0 w 165"/>
                <a:gd name="T33" fmla="*/ 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78"/>
                <a:gd name="T53" fmla="*/ 165 w 165"/>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78">
                  <a:moveTo>
                    <a:pt x="75" y="15"/>
                  </a:moveTo>
                  <a:lnTo>
                    <a:pt x="30" y="0"/>
                  </a:lnTo>
                  <a:lnTo>
                    <a:pt x="0" y="15"/>
                  </a:lnTo>
                  <a:lnTo>
                    <a:pt x="0" y="31"/>
                  </a:lnTo>
                  <a:lnTo>
                    <a:pt x="15" y="62"/>
                  </a:lnTo>
                  <a:lnTo>
                    <a:pt x="30" y="62"/>
                  </a:lnTo>
                  <a:lnTo>
                    <a:pt x="45" y="46"/>
                  </a:lnTo>
                  <a:lnTo>
                    <a:pt x="60" y="62"/>
                  </a:lnTo>
                  <a:lnTo>
                    <a:pt x="75" y="77"/>
                  </a:lnTo>
                  <a:lnTo>
                    <a:pt x="104" y="77"/>
                  </a:lnTo>
                  <a:lnTo>
                    <a:pt x="104" y="62"/>
                  </a:lnTo>
                  <a:lnTo>
                    <a:pt x="134" y="62"/>
                  </a:lnTo>
                  <a:lnTo>
                    <a:pt x="149" y="62"/>
                  </a:lnTo>
                  <a:lnTo>
                    <a:pt x="164" y="62"/>
                  </a:lnTo>
                  <a:lnTo>
                    <a:pt x="134" y="31"/>
                  </a:lnTo>
                  <a:lnTo>
                    <a:pt x="104" y="31"/>
                  </a:lnTo>
                  <a:lnTo>
                    <a:pt x="75"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9" name="Freeform 143"/>
            <p:cNvSpPr>
              <a:spLocks/>
            </p:cNvSpPr>
            <p:nvPr/>
          </p:nvSpPr>
          <p:spPr bwMode="auto">
            <a:xfrm>
              <a:off x="1973050" y="1888981"/>
              <a:ext cx="43342" cy="56135"/>
            </a:xfrm>
            <a:custGeom>
              <a:avLst/>
              <a:gdLst>
                <a:gd name="T0" fmla="*/ 0 w 75"/>
                <a:gd name="T1" fmla="*/ 0 h 109"/>
                <a:gd name="T2" fmla="*/ 0 w 75"/>
                <a:gd name="T3" fmla="*/ 0 h 109"/>
                <a:gd name="T4" fmla="*/ 0 w 75"/>
                <a:gd name="T5" fmla="*/ 0 h 109"/>
                <a:gd name="T6" fmla="*/ 0 w 75"/>
                <a:gd name="T7" fmla="*/ 0 h 109"/>
                <a:gd name="T8" fmla="*/ 0 w 75"/>
                <a:gd name="T9" fmla="*/ 0 h 109"/>
                <a:gd name="T10" fmla="*/ 0 w 75"/>
                <a:gd name="T11" fmla="*/ 0 h 109"/>
                <a:gd name="T12" fmla="*/ 0 w 75"/>
                <a:gd name="T13" fmla="*/ 0 h 109"/>
                <a:gd name="T14" fmla="*/ 0 w 75"/>
                <a:gd name="T15" fmla="*/ 0 h 109"/>
                <a:gd name="T16" fmla="*/ 0 w 75"/>
                <a:gd name="T17" fmla="*/ 0 h 109"/>
                <a:gd name="T18" fmla="*/ 0 w 75"/>
                <a:gd name="T19" fmla="*/ 0 h 109"/>
                <a:gd name="T20" fmla="*/ 0 w 75"/>
                <a:gd name="T21" fmla="*/ 0 h 109"/>
                <a:gd name="T22" fmla="*/ 0 w 75"/>
                <a:gd name="T23" fmla="*/ 0 h 109"/>
                <a:gd name="T24" fmla="*/ 0 w 75"/>
                <a:gd name="T25" fmla="*/ 0 h 109"/>
                <a:gd name="T26" fmla="*/ 0 w 75"/>
                <a:gd name="T27" fmla="*/ 0 h 109"/>
                <a:gd name="T28" fmla="*/ 0 w 75"/>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09"/>
                <a:gd name="T47" fmla="*/ 75 w 75"/>
                <a:gd name="T48" fmla="*/ 109 h 1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09">
                  <a:moveTo>
                    <a:pt x="15" y="15"/>
                  </a:moveTo>
                  <a:lnTo>
                    <a:pt x="15" y="31"/>
                  </a:lnTo>
                  <a:lnTo>
                    <a:pt x="15" y="46"/>
                  </a:lnTo>
                  <a:lnTo>
                    <a:pt x="15" y="62"/>
                  </a:lnTo>
                  <a:lnTo>
                    <a:pt x="0" y="62"/>
                  </a:lnTo>
                  <a:lnTo>
                    <a:pt x="0" y="77"/>
                  </a:lnTo>
                  <a:lnTo>
                    <a:pt x="0" y="93"/>
                  </a:lnTo>
                  <a:lnTo>
                    <a:pt x="15" y="93"/>
                  </a:lnTo>
                  <a:lnTo>
                    <a:pt x="30" y="108"/>
                  </a:lnTo>
                  <a:lnTo>
                    <a:pt x="44" y="108"/>
                  </a:lnTo>
                  <a:lnTo>
                    <a:pt x="74" y="77"/>
                  </a:lnTo>
                  <a:lnTo>
                    <a:pt x="59" y="31"/>
                  </a:lnTo>
                  <a:lnTo>
                    <a:pt x="74" y="15"/>
                  </a:lnTo>
                  <a:lnTo>
                    <a:pt x="44" y="0"/>
                  </a:lnTo>
                  <a:lnTo>
                    <a:pt x="15"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0" name="Freeform 144"/>
            <p:cNvSpPr>
              <a:spLocks/>
            </p:cNvSpPr>
            <p:nvPr/>
          </p:nvSpPr>
          <p:spPr bwMode="auto">
            <a:xfrm>
              <a:off x="1947315" y="1974520"/>
              <a:ext cx="112419" cy="101578"/>
            </a:xfrm>
            <a:custGeom>
              <a:avLst/>
              <a:gdLst>
                <a:gd name="T0" fmla="*/ 0 w 196"/>
                <a:gd name="T1" fmla="*/ 0 h 201"/>
                <a:gd name="T2" fmla="*/ 0 w 196"/>
                <a:gd name="T3" fmla="*/ 0 h 201"/>
                <a:gd name="T4" fmla="*/ 0 w 196"/>
                <a:gd name="T5" fmla="*/ 0 h 201"/>
                <a:gd name="T6" fmla="*/ 0 w 196"/>
                <a:gd name="T7" fmla="*/ 0 h 201"/>
                <a:gd name="T8" fmla="*/ 0 w 196"/>
                <a:gd name="T9" fmla="*/ 0 h 201"/>
                <a:gd name="T10" fmla="*/ 0 w 196"/>
                <a:gd name="T11" fmla="*/ 0 h 201"/>
                <a:gd name="T12" fmla="*/ 0 w 196"/>
                <a:gd name="T13" fmla="*/ 0 h 201"/>
                <a:gd name="T14" fmla="*/ 0 w 196"/>
                <a:gd name="T15" fmla="*/ 0 h 201"/>
                <a:gd name="T16" fmla="*/ 0 w 196"/>
                <a:gd name="T17" fmla="*/ 0 h 201"/>
                <a:gd name="T18" fmla="*/ 0 w 196"/>
                <a:gd name="T19" fmla="*/ 0 h 201"/>
                <a:gd name="T20" fmla="*/ 0 w 196"/>
                <a:gd name="T21" fmla="*/ 0 h 201"/>
                <a:gd name="T22" fmla="*/ 0 w 196"/>
                <a:gd name="T23" fmla="*/ 0 h 201"/>
                <a:gd name="T24" fmla="*/ 0 w 196"/>
                <a:gd name="T25" fmla="*/ 0 h 201"/>
                <a:gd name="T26" fmla="*/ 0 w 196"/>
                <a:gd name="T27" fmla="*/ 0 h 201"/>
                <a:gd name="T28" fmla="*/ 0 w 196"/>
                <a:gd name="T29" fmla="*/ 0 h 201"/>
                <a:gd name="T30" fmla="*/ 0 w 196"/>
                <a:gd name="T31" fmla="*/ 0 h 201"/>
                <a:gd name="T32" fmla="*/ 0 w 196"/>
                <a:gd name="T33" fmla="*/ 0 h 201"/>
                <a:gd name="T34" fmla="*/ 0 w 196"/>
                <a:gd name="T35" fmla="*/ 0 h 201"/>
                <a:gd name="T36" fmla="*/ 0 w 196"/>
                <a:gd name="T37" fmla="*/ 0 h 201"/>
                <a:gd name="T38" fmla="*/ 0 w 196"/>
                <a:gd name="T39" fmla="*/ 0 h 201"/>
                <a:gd name="T40" fmla="*/ 0 w 196"/>
                <a:gd name="T41" fmla="*/ 0 h 201"/>
                <a:gd name="T42" fmla="*/ 0 w 196"/>
                <a:gd name="T43" fmla="*/ 0 h 201"/>
                <a:gd name="T44" fmla="*/ 0 w 196"/>
                <a:gd name="T45" fmla="*/ 0 h 201"/>
                <a:gd name="T46" fmla="*/ 0 w 196"/>
                <a:gd name="T47" fmla="*/ 0 h 201"/>
                <a:gd name="T48" fmla="*/ 0 w 196"/>
                <a:gd name="T49" fmla="*/ 0 h 201"/>
                <a:gd name="T50" fmla="*/ 0 w 196"/>
                <a:gd name="T51" fmla="*/ 0 h 201"/>
                <a:gd name="T52" fmla="*/ 0 w 196"/>
                <a:gd name="T53" fmla="*/ 0 h 201"/>
                <a:gd name="T54" fmla="*/ 0 w 196"/>
                <a:gd name="T55" fmla="*/ 0 h 201"/>
                <a:gd name="T56" fmla="*/ 0 w 196"/>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6"/>
                <a:gd name="T88" fmla="*/ 0 h 201"/>
                <a:gd name="T89" fmla="*/ 196 w 196"/>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6" h="201">
                  <a:moveTo>
                    <a:pt x="15" y="77"/>
                  </a:moveTo>
                  <a:lnTo>
                    <a:pt x="30" y="62"/>
                  </a:lnTo>
                  <a:lnTo>
                    <a:pt x="45" y="77"/>
                  </a:lnTo>
                  <a:lnTo>
                    <a:pt x="60" y="92"/>
                  </a:lnTo>
                  <a:lnTo>
                    <a:pt x="105" y="138"/>
                  </a:lnTo>
                  <a:lnTo>
                    <a:pt x="120" y="138"/>
                  </a:lnTo>
                  <a:lnTo>
                    <a:pt x="150" y="154"/>
                  </a:lnTo>
                  <a:lnTo>
                    <a:pt x="150" y="185"/>
                  </a:lnTo>
                  <a:lnTo>
                    <a:pt x="150" y="200"/>
                  </a:lnTo>
                  <a:lnTo>
                    <a:pt x="165" y="200"/>
                  </a:lnTo>
                  <a:lnTo>
                    <a:pt x="180" y="169"/>
                  </a:lnTo>
                  <a:lnTo>
                    <a:pt x="165" y="169"/>
                  </a:lnTo>
                  <a:lnTo>
                    <a:pt x="180" y="154"/>
                  </a:lnTo>
                  <a:lnTo>
                    <a:pt x="195" y="154"/>
                  </a:lnTo>
                  <a:lnTo>
                    <a:pt x="150" y="123"/>
                  </a:lnTo>
                  <a:lnTo>
                    <a:pt x="120" y="108"/>
                  </a:lnTo>
                  <a:lnTo>
                    <a:pt x="105" y="77"/>
                  </a:lnTo>
                  <a:lnTo>
                    <a:pt x="90" y="77"/>
                  </a:lnTo>
                  <a:lnTo>
                    <a:pt x="90" y="46"/>
                  </a:lnTo>
                  <a:lnTo>
                    <a:pt x="105" y="46"/>
                  </a:lnTo>
                  <a:lnTo>
                    <a:pt x="105" y="31"/>
                  </a:lnTo>
                  <a:lnTo>
                    <a:pt x="105" y="15"/>
                  </a:lnTo>
                  <a:lnTo>
                    <a:pt x="90" y="0"/>
                  </a:lnTo>
                  <a:lnTo>
                    <a:pt x="45" y="15"/>
                  </a:lnTo>
                  <a:lnTo>
                    <a:pt x="30" y="31"/>
                  </a:lnTo>
                  <a:lnTo>
                    <a:pt x="15" y="31"/>
                  </a:lnTo>
                  <a:lnTo>
                    <a:pt x="0" y="31"/>
                  </a:lnTo>
                  <a:lnTo>
                    <a:pt x="0" y="46"/>
                  </a:lnTo>
                  <a:lnTo>
                    <a:pt x="15" y="7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1" name="Freeform 145"/>
            <p:cNvSpPr>
              <a:spLocks/>
            </p:cNvSpPr>
            <p:nvPr/>
          </p:nvSpPr>
          <p:spPr bwMode="auto">
            <a:xfrm>
              <a:off x="2006911" y="2076098"/>
              <a:ext cx="28443"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45" y="0"/>
                  </a:moveTo>
                  <a:lnTo>
                    <a:pt x="30" y="0"/>
                  </a:lnTo>
                  <a:lnTo>
                    <a:pt x="0" y="0"/>
                  </a:lnTo>
                  <a:lnTo>
                    <a:pt x="0" y="15"/>
                  </a:lnTo>
                  <a:lnTo>
                    <a:pt x="30" y="30"/>
                  </a:lnTo>
                  <a:lnTo>
                    <a:pt x="45" y="15"/>
                  </a:lnTo>
                  <a:lnTo>
                    <a:pt x="30" y="15"/>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2" name="Freeform 146"/>
            <p:cNvSpPr>
              <a:spLocks/>
            </p:cNvSpPr>
            <p:nvPr/>
          </p:nvSpPr>
          <p:spPr bwMode="auto">
            <a:xfrm>
              <a:off x="1964923" y="204402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w 17"/>
                <a:gd name="T13" fmla="*/ 0 h 47"/>
                <a:gd name="T14" fmla="*/ 0 60000 65536"/>
                <a:gd name="T15" fmla="*/ 0 60000 65536"/>
                <a:gd name="T16" fmla="*/ 0 60000 65536"/>
                <a:gd name="T17" fmla="*/ 0 60000 65536"/>
                <a:gd name="T18" fmla="*/ 0 60000 65536"/>
                <a:gd name="T19" fmla="*/ 0 60000 65536"/>
                <a:gd name="T20" fmla="*/ 0 60000 65536"/>
                <a:gd name="T21" fmla="*/ 0 w 17"/>
                <a:gd name="T22" fmla="*/ 0 h 47"/>
                <a:gd name="T23" fmla="*/ 17 w 1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47">
                  <a:moveTo>
                    <a:pt x="0" y="15"/>
                  </a:moveTo>
                  <a:lnTo>
                    <a:pt x="0" y="31"/>
                  </a:lnTo>
                  <a:lnTo>
                    <a:pt x="0" y="46"/>
                  </a:lnTo>
                  <a:lnTo>
                    <a:pt x="16" y="31"/>
                  </a:lnTo>
                  <a:lnTo>
                    <a:pt x="16" y="15"/>
                  </a:lnTo>
                  <a:lnTo>
                    <a:pt x="0" y="0"/>
                  </a:lnTo>
                  <a:lnTo>
                    <a:pt x="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3" name="Freeform 147"/>
            <p:cNvSpPr>
              <a:spLocks/>
            </p:cNvSpPr>
            <p:nvPr/>
          </p:nvSpPr>
          <p:spPr bwMode="auto">
            <a:xfrm>
              <a:off x="1937834" y="1966501"/>
              <a:ext cx="35216" cy="24058"/>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47"/>
                <a:gd name="T29" fmla="*/ 60 w 60"/>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47">
                  <a:moveTo>
                    <a:pt x="59" y="15"/>
                  </a:moveTo>
                  <a:lnTo>
                    <a:pt x="30" y="0"/>
                  </a:lnTo>
                  <a:lnTo>
                    <a:pt x="0" y="31"/>
                  </a:lnTo>
                  <a:lnTo>
                    <a:pt x="0" y="46"/>
                  </a:lnTo>
                  <a:lnTo>
                    <a:pt x="15" y="46"/>
                  </a:lnTo>
                  <a:lnTo>
                    <a:pt x="30" y="46"/>
                  </a:lnTo>
                  <a:lnTo>
                    <a:pt x="44" y="46"/>
                  </a:lnTo>
                  <a:lnTo>
                    <a:pt x="59" y="31"/>
                  </a:lnTo>
                  <a:lnTo>
                    <a:pt x="59"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4" name="Freeform 148"/>
            <p:cNvSpPr>
              <a:spLocks/>
            </p:cNvSpPr>
            <p:nvPr/>
          </p:nvSpPr>
          <p:spPr bwMode="auto">
            <a:xfrm>
              <a:off x="1973050" y="1950462"/>
              <a:ext cx="69077" cy="33414"/>
            </a:xfrm>
            <a:custGeom>
              <a:avLst/>
              <a:gdLst>
                <a:gd name="T0" fmla="*/ 0 w 120"/>
                <a:gd name="T1" fmla="*/ 0 h 63"/>
                <a:gd name="T2" fmla="*/ 0 w 120"/>
                <a:gd name="T3" fmla="*/ 0 h 63"/>
                <a:gd name="T4" fmla="*/ 0 w 120"/>
                <a:gd name="T5" fmla="*/ 0 h 63"/>
                <a:gd name="T6" fmla="*/ 0 w 120"/>
                <a:gd name="T7" fmla="*/ 0 h 63"/>
                <a:gd name="T8" fmla="*/ 0 w 120"/>
                <a:gd name="T9" fmla="*/ 0 h 63"/>
                <a:gd name="T10" fmla="*/ 0 w 120"/>
                <a:gd name="T11" fmla="*/ 0 h 63"/>
                <a:gd name="T12" fmla="*/ 0 w 120"/>
                <a:gd name="T13" fmla="*/ 0 h 63"/>
                <a:gd name="T14" fmla="*/ 0 w 120"/>
                <a:gd name="T15" fmla="*/ 0 h 63"/>
                <a:gd name="T16" fmla="*/ 0 w 120"/>
                <a:gd name="T17" fmla="*/ 0 h 63"/>
                <a:gd name="T18" fmla="*/ 0 w 120"/>
                <a:gd name="T19" fmla="*/ 0 h 63"/>
                <a:gd name="T20" fmla="*/ 0 w 120"/>
                <a:gd name="T21" fmla="*/ 0 h 63"/>
                <a:gd name="T22" fmla="*/ 0 w 120"/>
                <a:gd name="T23" fmla="*/ 0 h 63"/>
                <a:gd name="T24" fmla="*/ 0 w 120"/>
                <a:gd name="T25" fmla="*/ 0 h 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0"/>
                <a:gd name="T40" fmla="*/ 0 h 63"/>
                <a:gd name="T41" fmla="*/ 120 w 120"/>
                <a:gd name="T42" fmla="*/ 63 h 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0" h="63">
                  <a:moveTo>
                    <a:pt x="60" y="16"/>
                  </a:moveTo>
                  <a:lnTo>
                    <a:pt x="60" y="31"/>
                  </a:lnTo>
                  <a:lnTo>
                    <a:pt x="15" y="31"/>
                  </a:lnTo>
                  <a:lnTo>
                    <a:pt x="0" y="47"/>
                  </a:lnTo>
                  <a:lnTo>
                    <a:pt x="0" y="62"/>
                  </a:lnTo>
                  <a:lnTo>
                    <a:pt x="45" y="47"/>
                  </a:lnTo>
                  <a:lnTo>
                    <a:pt x="60" y="62"/>
                  </a:lnTo>
                  <a:lnTo>
                    <a:pt x="104" y="62"/>
                  </a:lnTo>
                  <a:lnTo>
                    <a:pt x="119" y="31"/>
                  </a:lnTo>
                  <a:lnTo>
                    <a:pt x="104" y="16"/>
                  </a:lnTo>
                  <a:lnTo>
                    <a:pt x="89" y="0"/>
                  </a:lnTo>
                  <a:lnTo>
                    <a:pt x="74" y="16"/>
                  </a:lnTo>
                  <a:lnTo>
                    <a:pt x="6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5" name="Freeform 149"/>
            <p:cNvSpPr>
              <a:spLocks/>
            </p:cNvSpPr>
            <p:nvPr/>
          </p:nvSpPr>
          <p:spPr bwMode="auto">
            <a:xfrm>
              <a:off x="2034000" y="1958481"/>
              <a:ext cx="60950" cy="32077"/>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89" y="0"/>
                  </a:moveTo>
                  <a:lnTo>
                    <a:pt x="74" y="0"/>
                  </a:lnTo>
                  <a:lnTo>
                    <a:pt x="45" y="0"/>
                  </a:lnTo>
                  <a:lnTo>
                    <a:pt x="45" y="15"/>
                  </a:lnTo>
                  <a:lnTo>
                    <a:pt x="15" y="15"/>
                  </a:lnTo>
                  <a:lnTo>
                    <a:pt x="0" y="46"/>
                  </a:lnTo>
                  <a:lnTo>
                    <a:pt x="30" y="61"/>
                  </a:lnTo>
                  <a:lnTo>
                    <a:pt x="45" y="46"/>
                  </a:lnTo>
                  <a:lnTo>
                    <a:pt x="74" y="61"/>
                  </a:lnTo>
                  <a:lnTo>
                    <a:pt x="89" y="31"/>
                  </a:lnTo>
                  <a:lnTo>
                    <a:pt x="104" y="15"/>
                  </a:lnTo>
                  <a:lnTo>
                    <a:pt x="8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6" name="Freeform 150"/>
            <p:cNvSpPr>
              <a:spLocks/>
            </p:cNvSpPr>
            <p:nvPr/>
          </p:nvSpPr>
          <p:spPr bwMode="auto">
            <a:xfrm>
              <a:off x="2066506" y="2029318"/>
              <a:ext cx="20317" cy="30741"/>
            </a:xfrm>
            <a:custGeom>
              <a:avLst/>
              <a:gdLst>
                <a:gd name="T0" fmla="*/ 0 w 30"/>
                <a:gd name="T1" fmla="*/ 0 h 62"/>
                <a:gd name="T2" fmla="*/ 0 w 30"/>
                <a:gd name="T3" fmla="*/ 0 h 62"/>
                <a:gd name="T4" fmla="*/ 1 w 30"/>
                <a:gd name="T5" fmla="*/ 0 h 62"/>
                <a:gd name="T6" fmla="*/ 1 w 30"/>
                <a:gd name="T7" fmla="*/ 0 h 62"/>
                <a:gd name="T8" fmla="*/ 1 w 30"/>
                <a:gd name="T9" fmla="*/ 0 h 62"/>
                <a:gd name="T10" fmla="*/ 0 w 30"/>
                <a:gd name="T11" fmla="*/ 0 h 62"/>
                <a:gd name="T12" fmla="*/ 0 60000 65536"/>
                <a:gd name="T13" fmla="*/ 0 60000 65536"/>
                <a:gd name="T14" fmla="*/ 0 60000 65536"/>
                <a:gd name="T15" fmla="*/ 0 60000 65536"/>
                <a:gd name="T16" fmla="*/ 0 60000 65536"/>
                <a:gd name="T17" fmla="*/ 0 60000 65536"/>
                <a:gd name="T18" fmla="*/ 0 w 30"/>
                <a:gd name="T19" fmla="*/ 0 h 62"/>
                <a:gd name="T20" fmla="*/ 30 w 3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0" h="62">
                  <a:moveTo>
                    <a:pt x="0" y="15"/>
                  </a:moveTo>
                  <a:lnTo>
                    <a:pt x="0" y="46"/>
                  </a:lnTo>
                  <a:lnTo>
                    <a:pt x="29" y="61"/>
                  </a:lnTo>
                  <a:lnTo>
                    <a:pt x="29" y="46"/>
                  </a:lnTo>
                  <a:lnTo>
                    <a:pt x="15" y="0"/>
                  </a:lnTo>
                  <a:lnTo>
                    <a:pt x="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7" name="Oval 151"/>
            <p:cNvSpPr>
              <a:spLocks noChangeArrowheads="1"/>
            </p:cNvSpPr>
            <p:nvPr/>
          </p:nvSpPr>
          <p:spPr bwMode="auto">
            <a:xfrm>
              <a:off x="1998784" y="2092136"/>
              <a:ext cx="8127"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8" name="Freeform 152"/>
            <p:cNvSpPr>
              <a:spLocks/>
            </p:cNvSpPr>
            <p:nvPr/>
          </p:nvSpPr>
          <p:spPr bwMode="auto">
            <a:xfrm>
              <a:off x="1956796" y="2090800"/>
              <a:ext cx="41988" cy="70837"/>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w 75"/>
                <a:gd name="T11" fmla="*/ 0 h 140"/>
                <a:gd name="T12" fmla="*/ 0 w 75"/>
                <a:gd name="T13" fmla="*/ 0 h 140"/>
                <a:gd name="T14" fmla="*/ 0 w 75"/>
                <a:gd name="T15" fmla="*/ 0 h 140"/>
                <a:gd name="T16" fmla="*/ 0 w 75"/>
                <a:gd name="T17" fmla="*/ 0 h 140"/>
                <a:gd name="T18" fmla="*/ 0 w 75"/>
                <a:gd name="T19" fmla="*/ 0 h 140"/>
                <a:gd name="T20" fmla="*/ 0 w 75"/>
                <a:gd name="T21" fmla="*/ 0 h 140"/>
                <a:gd name="T22" fmla="*/ 0 w 75"/>
                <a:gd name="T23" fmla="*/ 0 h 140"/>
                <a:gd name="T24" fmla="*/ 0 w 75"/>
                <a:gd name="T25" fmla="*/ 0 h 140"/>
                <a:gd name="T26" fmla="*/ 0 w 75"/>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140"/>
                <a:gd name="T44" fmla="*/ 75 w 75"/>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140">
                  <a:moveTo>
                    <a:pt x="15" y="15"/>
                  </a:moveTo>
                  <a:lnTo>
                    <a:pt x="15" y="46"/>
                  </a:lnTo>
                  <a:lnTo>
                    <a:pt x="0" y="62"/>
                  </a:lnTo>
                  <a:lnTo>
                    <a:pt x="0" y="93"/>
                  </a:lnTo>
                  <a:lnTo>
                    <a:pt x="30" y="108"/>
                  </a:lnTo>
                  <a:lnTo>
                    <a:pt x="30" y="139"/>
                  </a:lnTo>
                  <a:lnTo>
                    <a:pt x="44" y="139"/>
                  </a:lnTo>
                  <a:lnTo>
                    <a:pt x="44" y="108"/>
                  </a:lnTo>
                  <a:lnTo>
                    <a:pt x="59" y="108"/>
                  </a:lnTo>
                  <a:lnTo>
                    <a:pt x="74" y="93"/>
                  </a:lnTo>
                  <a:lnTo>
                    <a:pt x="44" y="77"/>
                  </a:lnTo>
                  <a:lnTo>
                    <a:pt x="59" y="15"/>
                  </a:lnTo>
                  <a:lnTo>
                    <a:pt x="44" y="0"/>
                  </a:lnTo>
                  <a:lnTo>
                    <a:pt x="15"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9" name="Freeform 153"/>
            <p:cNvSpPr>
              <a:spLocks/>
            </p:cNvSpPr>
            <p:nvPr/>
          </p:nvSpPr>
          <p:spPr bwMode="auto">
            <a:xfrm>
              <a:off x="1973050" y="2137579"/>
              <a:ext cx="157116" cy="140338"/>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278"/>
                <a:gd name="T77" fmla="*/ 270 w 270"/>
                <a:gd name="T78" fmla="*/ 278 h 2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278">
                  <a:moveTo>
                    <a:pt x="45" y="0"/>
                  </a:moveTo>
                  <a:lnTo>
                    <a:pt x="30" y="15"/>
                  </a:lnTo>
                  <a:lnTo>
                    <a:pt x="15" y="15"/>
                  </a:lnTo>
                  <a:lnTo>
                    <a:pt x="15" y="46"/>
                  </a:lnTo>
                  <a:lnTo>
                    <a:pt x="0" y="46"/>
                  </a:lnTo>
                  <a:lnTo>
                    <a:pt x="0" y="92"/>
                  </a:lnTo>
                  <a:lnTo>
                    <a:pt x="0" y="108"/>
                  </a:lnTo>
                  <a:lnTo>
                    <a:pt x="0" y="139"/>
                  </a:lnTo>
                  <a:lnTo>
                    <a:pt x="15" y="169"/>
                  </a:lnTo>
                  <a:lnTo>
                    <a:pt x="60" y="200"/>
                  </a:lnTo>
                  <a:lnTo>
                    <a:pt x="90" y="215"/>
                  </a:lnTo>
                  <a:lnTo>
                    <a:pt x="105" y="200"/>
                  </a:lnTo>
                  <a:lnTo>
                    <a:pt x="254" y="277"/>
                  </a:lnTo>
                  <a:lnTo>
                    <a:pt x="254" y="262"/>
                  </a:lnTo>
                  <a:lnTo>
                    <a:pt x="269" y="262"/>
                  </a:lnTo>
                  <a:lnTo>
                    <a:pt x="269" y="231"/>
                  </a:lnTo>
                  <a:lnTo>
                    <a:pt x="269" y="92"/>
                  </a:lnTo>
                  <a:lnTo>
                    <a:pt x="254" y="62"/>
                  </a:lnTo>
                  <a:lnTo>
                    <a:pt x="269" y="31"/>
                  </a:lnTo>
                  <a:lnTo>
                    <a:pt x="209" y="0"/>
                  </a:lnTo>
                  <a:lnTo>
                    <a:pt x="179" y="15"/>
                  </a:lnTo>
                  <a:lnTo>
                    <a:pt x="194" y="46"/>
                  </a:lnTo>
                  <a:lnTo>
                    <a:pt x="164" y="62"/>
                  </a:lnTo>
                  <a:lnTo>
                    <a:pt x="105" y="31"/>
                  </a:lnTo>
                  <a:lnTo>
                    <a:pt x="4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0" name="Freeform 154"/>
            <p:cNvSpPr>
              <a:spLocks/>
            </p:cNvSpPr>
            <p:nvPr/>
          </p:nvSpPr>
          <p:spPr bwMode="auto">
            <a:xfrm>
              <a:off x="2006911" y="1982539"/>
              <a:ext cx="96166" cy="70837"/>
            </a:xfrm>
            <a:custGeom>
              <a:avLst/>
              <a:gdLst>
                <a:gd name="T0" fmla="*/ 0 w 165"/>
                <a:gd name="T1" fmla="*/ 0 h 139"/>
                <a:gd name="T2" fmla="*/ 0 w 165"/>
                <a:gd name="T3" fmla="*/ 0 h 139"/>
                <a:gd name="T4" fmla="*/ 0 w 165"/>
                <a:gd name="T5" fmla="*/ 0 h 139"/>
                <a:gd name="T6" fmla="*/ 0 w 165"/>
                <a:gd name="T7" fmla="*/ 0 h 139"/>
                <a:gd name="T8" fmla="*/ 0 w 165"/>
                <a:gd name="T9" fmla="*/ 0 h 139"/>
                <a:gd name="T10" fmla="*/ 0 w 165"/>
                <a:gd name="T11" fmla="*/ 0 h 139"/>
                <a:gd name="T12" fmla="*/ 0 w 165"/>
                <a:gd name="T13" fmla="*/ 0 h 139"/>
                <a:gd name="T14" fmla="*/ 0 w 165"/>
                <a:gd name="T15" fmla="*/ 0 h 139"/>
                <a:gd name="T16" fmla="*/ 0 w 165"/>
                <a:gd name="T17" fmla="*/ 0 h 139"/>
                <a:gd name="T18" fmla="*/ 0 w 165"/>
                <a:gd name="T19" fmla="*/ 0 h 139"/>
                <a:gd name="T20" fmla="*/ 0 w 165"/>
                <a:gd name="T21" fmla="*/ 0 h 139"/>
                <a:gd name="T22" fmla="*/ 0 w 165"/>
                <a:gd name="T23" fmla="*/ 0 h 139"/>
                <a:gd name="T24" fmla="*/ 0 w 165"/>
                <a:gd name="T25" fmla="*/ 0 h 139"/>
                <a:gd name="T26" fmla="*/ 0 w 165"/>
                <a:gd name="T27" fmla="*/ 0 h 139"/>
                <a:gd name="T28" fmla="*/ 0 w 165"/>
                <a:gd name="T29" fmla="*/ 0 h 139"/>
                <a:gd name="T30" fmla="*/ 0 w 165"/>
                <a:gd name="T31" fmla="*/ 0 h 139"/>
                <a:gd name="T32" fmla="*/ 0 w 165"/>
                <a:gd name="T33" fmla="*/ 0 h 139"/>
                <a:gd name="T34" fmla="*/ 0 w 165"/>
                <a:gd name="T35" fmla="*/ 0 h 139"/>
                <a:gd name="T36" fmla="*/ 0 w 165"/>
                <a:gd name="T37" fmla="*/ 0 h 139"/>
                <a:gd name="T38" fmla="*/ 0 w 165"/>
                <a:gd name="T39" fmla="*/ 0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39"/>
                <a:gd name="T62" fmla="*/ 165 w 165"/>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39">
                  <a:moveTo>
                    <a:pt x="45" y="0"/>
                  </a:moveTo>
                  <a:lnTo>
                    <a:pt x="75" y="15"/>
                  </a:lnTo>
                  <a:lnTo>
                    <a:pt x="89" y="0"/>
                  </a:lnTo>
                  <a:lnTo>
                    <a:pt x="119" y="15"/>
                  </a:lnTo>
                  <a:lnTo>
                    <a:pt x="149" y="31"/>
                  </a:lnTo>
                  <a:lnTo>
                    <a:pt x="149" y="46"/>
                  </a:lnTo>
                  <a:lnTo>
                    <a:pt x="149" y="77"/>
                  </a:lnTo>
                  <a:lnTo>
                    <a:pt x="164" y="107"/>
                  </a:lnTo>
                  <a:lnTo>
                    <a:pt x="134" y="138"/>
                  </a:lnTo>
                  <a:lnTo>
                    <a:pt x="119" y="92"/>
                  </a:lnTo>
                  <a:lnTo>
                    <a:pt x="104" y="107"/>
                  </a:lnTo>
                  <a:lnTo>
                    <a:pt x="60" y="61"/>
                  </a:lnTo>
                  <a:lnTo>
                    <a:pt x="45" y="61"/>
                  </a:lnTo>
                  <a:lnTo>
                    <a:pt x="30" y="46"/>
                  </a:lnTo>
                  <a:lnTo>
                    <a:pt x="15" y="31"/>
                  </a:lnTo>
                  <a:lnTo>
                    <a:pt x="15" y="46"/>
                  </a:lnTo>
                  <a:lnTo>
                    <a:pt x="0" y="31"/>
                  </a:lnTo>
                  <a:lnTo>
                    <a:pt x="0" y="15"/>
                  </a:lnTo>
                  <a:lnTo>
                    <a:pt x="0" y="0"/>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1" name="Freeform 155"/>
            <p:cNvSpPr>
              <a:spLocks/>
            </p:cNvSpPr>
            <p:nvPr/>
          </p:nvSpPr>
          <p:spPr bwMode="auto">
            <a:xfrm>
              <a:off x="2085469" y="2029318"/>
              <a:ext cx="51469" cy="62818"/>
            </a:xfrm>
            <a:custGeom>
              <a:avLst/>
              <a:gdLst>
                <a:gd name="T0" fmla="*/ 0 w 91"/>
                <a:gd name="T1" fmla="*/ 0 h 123"/>
                <a:gd name="T2" fmla="*/ 0 w 91"/>
                <a:gd name="T3" fmla="*/ 0 h 123"/>
                <a:gd name="T4" fmla="*/ 0 w 91"/>
                <a:gd name="T5" fmla="*/ 0 h 123"/>
                <a:gd name="T6" fmla="*/ 0 w 91"/>
                <a:gd name="T7" fmla="*/ 0 h 123"/>
                <a:gd name="T8" fmla="*/ 0 w 91"/>
                <a:gd name="T9" fmla="*/ 0 h 123"/>
                <a:gd name="T10" fmla="*/ 0 w 91"/>
                <a:gd name="T11" fmla="*/ 0 h 123"/>
                <a:gd name="T12" fmla="*/ 0 w 91"/>
                <a:gd name="T13" fmla="*/ 0 h 123"/>
                <a:gd name="T14" fmla="*/ 0 w 91"/>
                <a:gd name="T15" fmla="*/ 0 h 123"/>
                <a:gd name="T16" fmla="*/ 0 w 91"/>
                <a:gd name="T17" fmla="*/ 0 h 123"/>
                <a:gd name="T18" fmla="*/ 0 w 91"/>
                <a:gd name="T19" fmla="*/ 0 h 123"/>
                <a:gd name="T20" fmla="*/ 0 w 91"/>
                <a:gd name="T21" fmla="*/ 0 h 123"/>
                <a:gd name="T22" fmla="*/ 0 w 91"/>
                <a:gd name="T23" fmla="*/ 0 h 123"/>
                <a:gd name="T24" fmla="*/ 0 w 91"/>
                <a:gd name="T25" fmla="*/ 0 h 123"/>
                <a:gd name="T26" fmla="*/ 0 w 91"/>
                <a:gd name="T27" fmla="*/ 0 h 123"/>
                <a:gd name="T28" fmla="*/ 0 w 91"/>
                <a:gd name="T29" fmla="*/ 0 h 123"/>
                <a:gd name="T30" fmla="*/ 0 w 91"/>
                <a:gd name="T31" fmla="*/ 0 h 123"/>
                <a:gd name="T32" fmla="*/ 0 w 91"/>
                <a:gd name="T33" fmla="*/ 0 h 123"/>
                <a:gd name="T34" fmla="*/ 0 w 91"/>
                <a:gd name="T35" fmla="*/ 0 h 123"/>
                <a:gd name="T36" fmla="*/ 0 w 91"/>
                <a:gd name="T37" fmla="*/ 0 h 123"/>
                <a:gd name="T38" fmla="*/ 0 w 91"/>
                <a:gd name="T39" fmla="*/ 0 h 123"/>
                <a:gd name="T40" fmla="*/ 0 w 91"/>
                <a:gd name="T41" fmla="*/ 0 h 1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23"/>
                <a:gd name="T65" fmla="*/ 91 w 91"/>
                <a:gd name="T66" fmla="*/ 123 h 1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23">
                  <a:moveTo>
                    <a:pt x="0" y="61"/>
                  </a:moveTo>
                  <a:lnTo>
                    <a:pt x="0" y="76"/>
                  </a:lnTo>
                  <a:lnTo>
                    <a:pt x="15" y="92"/>
                  </a:lnTo>
                  <a:lnTo>
                    <a:pt x="30" y="92"/>
                  </a:lnTo>
                  <a:lnTo>
                    <a:pt x="15" y="92"/>
                  </a:lnTo>
                  <a:lnTo>
                    <a:pt x="30" y="122"/>
                  </a:lnTo>
                  <a:lnTo>
                    <a:pt x="45" y="107"/>
                  </a:lnTo>
                  <a:lnTo>
                    <a:pt x="45" y="92"/>
                  </a:lnTo>
                  <a:lnTo>
                    <a:pt x="60" y="107"/>
                  </a:lnTo>
                  <a:lnTo>
                    <a:pt x="60" y="76"/>
                  </a:lnTo>
                  <a:lnTo>
                    <a:pt x="45" y="61"/>
                  </a:lnTo>
                  <a:lnTo>
                    <a:pt x="30" y="31"/>
                  </a:lnTo>
                  <a:lnTo>
                    <a:pt x="60" y="46"/>
                  </a:lnTo>
                  <a:lnTo>
                    <a:pt x="60" y="15"/>
                  </a:lnTo>
                  <a:lnTo>
                    <a:pt x="90" y="31"/>
                  </a:lnTo>
                  <a:lnTo>
                    <a:pt x="90" y="15"/>
                  </a:lnTo>
                  <a:lnTo>
                    <a:pt x="75" y="15"/>
                  </a:lnTo>
                  <a:lnTo>
                    <a:pt x="60" y="0"/>
                  </a:lnTo>
                  <a:lnTo>
                    <a:pt x="30" y="15"/>
                  </a:lnTo>
                  <a:lnTo>
                    <a:pt x="0" y="46"/>
                  </a:lnTo>
                  <a:lnTo>
                    <a:pt x="0" y="6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2" name="Freeform 156"/>
            <p:cNvSpPr>
              <a:spLocks/>
            </p:cNvSpPr>
            <p:nvPr/>
          </p:nvSpPr>
          <p:spPr bwMode="auto">
            <a:xfrm>
              <a:off x="2077342" y="1958481"/>
              <a:ext cx="86685" cy="54799"/>
            </a:xfrm>
            <a:custGeom>
              <a:avLst/>
              <a:gdLst>
                <a:gd name="T0" fmla="*/ 0 w 150"/>
                <a:gd name="T1" fmla="*/ 0 h 108"/>
                <a:gd name="T2" fmla="*/ 0 w 150"/>
                <a:gd name="T3" fmla="*/ 0 h 108"/>
                <a:gd name="T4" fmla="*/ 0 w 150"/>
                <a:gd name="T5" fmla="*/ 0 h 108"/>
                <a:gd name="T6" fmla="*/ 0 w 150"/>
                <a:gd name="T7" fmla="*/ 0 h 108"/>
                <a:gd name="T8" fmla="*/ 0 w 150"/>
                <a:gd name="T9" fmla="*/ 0 h 108"/>
                <a:gd name="T10" fmla="*/ 0 w 150"/>
                <a:gd name="T11" fmla="*/ 0 h 108"/>
                <a:gd name="T12" fmla="*/ 0 w 150"/>
                <a:gd name="T13" fmla="*/ 0 h 108"/>
                <a:gd name="T14" fmla="*/ 0 w 150"/>
                <a:gd name="T15" fmla="*/ 0 h 108"/>
                <a:gd name="T16" fmla="*/ 0 w 150"/>
                <a:gd name="T17" fmla="*/ 0 h 108"/>
                <a:gd name="T18" fmla="*/ 0 w 150"/>
                <a:gd name="T19" fmla="*/ 0 h 108"/>
                <a:gd name="T20" fmla="*/ 0 w 150"/>
                <a:gd name="T21" fmla="*/ 0 h 108"/>
                <a:gd name="T22" fmla="*/ 0 w 150"/>
                <a:gd name="T23" fmla="*/ 0 h 108"/>
                <a:gd name="T24" fmla="*/ 0 w 150"/>
                <a:gd name="T25" fmla="*/ 0 h 108"/>
                <a:gd name="T26" fmla="*/ 0 w 150"/>
                <a:gd name="T27" fmla="*/ 0 h 108"/>
                <a:gd name="T28" fmla="*/ 0 w 150"/>
                <a:gd name="T29" fmla="*/ 0 h 108"/>
                <a:gd name="T30" fmla="*/ 0 w 150"/>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0"/>
                <a:gd name="T49" fmla="*/ 0 h 108"/>
                <a:gd name="T50" fmla="*/ 150 w 150"/>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0" h="108">
                  <a:moveTo>
                    <a:pt x="30" y="15"/>
                  </a:moveTo>
                  <a:lnTo>
                    <a:pt x="15" y="31"/>
                  </a:lnTo>
                  <a:lnTo>
                    <a:pt x="0" y="61"/>
                  </a:lnTo>
                  <a:lnTo>
                    <a:pt x="30" y="76"/>
                  </a:lnTo>
                  <a:lnTo>
                    <a:pt x="30" y="92"/>
                  </a:lnTo>
                  <a:lnTo>
                    <a:pt x="45" y="107"/>
                  </a:lnTo>
                  <a:lnTo>
                    <a:pt x="89" y="107"/>
                  </a:lnTo>
                  <a:lnTo>
                    <a:pt x="104" y="92"/>
                  </a:lnTo>
                  <a:lnTo>
                    <a:pt x="134" y="107"/>
                  </a:lnTo>
                  <a:lnTo>
                    <a:pt x="134" y="76"/>
                  </a:lnTo>
                  <a:lnTo>
                    <a:pt x="149" y="61"/>
                  </a:lnTo>
                  <a:lnTo>
                    <a:pt x="119" y="61"/>
                  </a:lnTo>
                  <a:lnTo>
                    <a:pt x="119" y="31"/>
                  </a:lnTo>
                  <a:lnTo>
                    <a:pt x="89" y="0"/>
                  </a:lnTo>
                  <a:lnTo>
                    <a:pt x="75" y="15"/>
                  </a:lnTo>
                  <a:lnTo>
                    <a:pt x="30"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3" name="Freeform 157"/>
            <p:cNvSpPr>
              <a:spLocks/>
            </p:cNvSpPr>
            <p:nvPr/>
          </p:nvSpPr>
          <p:spPr bwMode="auto">
            <a:xfrm>
              <a:off x="2094950" y="2006597"/>
              <a:ext cx="60950" cy="30741"/>
            </a:xfrm>
            <a:custGeom>
              <a:avLst/>
              <a:gdLst>
                <a:gd name="T0" fmla="*/ 0 w 105"/>
                <a:gd name="T1" fmla="*/ 0 h 62"/>
                <a:gd name="T2" fmla="*/ 0 w 105"/>
                <a:gd name="T3" fmla="*/ 0 h 62"/>
                <a:gd name="T4" fmla="*/ 0 w 105"/>
                <a:gd name="T5" fmla="*/ 0 h 62"/>
                <a:gd name="T6" fmla="*/ 0 w 105"/>
                <a:gd name="T7" fmla="*/ 0 h 62"/>
                <a:gd name="T8" fmla="*/ 0 w 105"/>
                <a:gd name="T9" fmla="*/ 0 h 62"/>
                <a:gd name="T10" fmla="*/ 0 w 105"/>
                <a:gd name="T11" fmla="*/ 0 h 62"/>
                <a:gd name="T12" fmla="*/ 0 w 105"/>
                <a:gd name="T13" fmla="*/ 0 h 62"/>
                <a:gd name="T14" fmla="*/ 0 w 105"/>
                <a:gd name="T15" fmla="*/ 0 h 62"/>
                <a:gd name="T16" fmla="*/ 0 w 105"/>
                <a:gd name="T17" fmla="*/ 0 h 62"/>
                <a:gd name="T18" fmla="*/ 0 w 105"/>
                <a:gd name="T19" fmla="*/ 0 h 62"/>
                <a:gd name="T20" fmla="*/ 0 w 105"/>
                <a:gd name="T21" fmla="*/ 0 h 62"/>
                <a:gd name="T22" fmla="*/ 0 w 105"/>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62"/>
                <a:gd name="T38" fmla="*/ 105 w 105"/>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62">
                  <a:moveTo>
                    <a:pt x="104" y="15"/>
                  </a:moveTo>
                  <a:lnTo>
                    <a:pt x="74" y="0"/>
                  </a:lnTo>
                  <a:lnTo>
                    <a:pt x="59" y="15"/>
                  </a:lnTo>
                  <a:lnTo>
                    <a:pt x="15" y="15"/>
                  </a:lnTo>
                  <a:lnTo>
                    <a:pt x="0" y="0"/>
                  </a:lnTo>
                  <a:lnTo>
                    <a:pt x="0" y="31"/>
                  </a:lnTo>
                  <a:lnTo>
                    <a:pt x="15" y="61"/>
                  </a:lnTo>
                  <a:lnTo>
                    <a:pt x="45" y="46"/>
                  </a:lnTo>
                  <a:lnTo>
                    <a:pt x="59" y="61"/>
                  </a:lnTo>
                  <a:lnTo>
                    <a:pt x="74" y="61"/>
                  </a:lnTo>
                  <a:lnTo>
                    <a:pt x="89" y="46"/>
                  </a:lnTo>
                  <a:lnTo>
                    <a:pt x="104" y="15"/>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4" name="Freeform 158"/>
            <p:cNvSpPr>
              <a:spLocks/>
            </p:cNvSpPr>
            <p:nvPr/>
          </p:nvSpPr>
          <p:spPr bwMode="auto">
            <a:xfrm>
              <a:off x="2119330" y="2145598"/>
              <a:ext cx="123255" cy="108261"/>
            </a:xfrm>
            <a:custGeom>
              <a:avLst/>
              <a:gdLst>
                <a:gd name="T0" fmla="*/ 0 w 211"/>
                <a:gd name="T1" fmla="*/ 0 h 216"/>
                <a:gd name="T2" fmla="*/ 0 w 211"/>
                <a:gd name="T3" fmla="*/ 0 h 216"/>
                <a:gd name="T4" fmla="*/ 0 w 211"/>
                <a:gd name="T5" fmla="*/ 0 h 216"/>
                <a:gd name="T6" fmla="*/ 0 w 211"/>
                <a:gd name="T7" fmla="*/ 0 h 216"/>
                <a:gd name="T8" fmla="*/ 0 w 211"/>
                <a:gd name="T9" fmla="*/ 0 h 216"/>
                <a:gd name="T10" fmla="*/ 0 w 211"/>
                <a:gd name="T11" fmla="*/ 0 h 216"/>
                <a:gd name="T12" fmla="*/ 0 w 211"/>
                <a:gd name="T13" fmla="*/ 0 h 216"/>
                <a:gd name="T14" fmla="*/ 0 w 211"/>
                <a:gd name="T15" fmla="*/ 0 h 216"/>
                <a:gd name="T16" fmla="*/ 0 w 211"/>
                <a:gd name="T17" fmla="*/ 0 h 216"/>
                <a:gd name="T18" fmla="*/ 0 w 211"/>
                <a:gd name="T19" fmla="*/ 0 h 216"/>
                <a:gd name="T20" fmla="*/ 0 w 211"/>
                <a:gd name="T21" fmla="*/ 0 h 216"/>
                <a:gd name="T22" fmla="*/ 0 w 211"/>
                <a:gd name="T23" fmla="*/ 0 h 216"/>
                <a:gd name="T24" fmla="*/ 0 w 211"/>
                <a:gd name="T25" fmla="*/ 0 h 216"/>
                <a:gd name="T26" fmla="*/ 0 w 211"/>
                <a:gd name="T27" fmla="*/ 0 h 216"/>
                <a:gd name="T28" fmla="*/ 0 w 211"/>
                <a:gd name="T29" fmla="*/ 0 h 216"/>
                <a:gd name="T30" fmla="*/ 0 w 211"/>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16"/>
                <a:gd name="T50" fmla="*/ 211 w 211"/>
                <a:gd name="T51" fmla="*/ 216 h 2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16">
                  <a:moveTo>
                    <a:pt x="15" y="15"/>
                  </a:moveTo>
                  <a:lnTo>
                    <a:pt x="0" y="46"/>
                  </a:lnTo>
                  <a:lnTo>
                    <a:pt x="15" y="77"/>
                  </a:lnTo>
                  <a:lnTo>
                    <a:pt x="15" y="215"/>
                  </a:lnTo>
                  <a:lnTo>
                    <a:pt x="165" y="200"/>
                  </a:lnTo>
                  <a:lnTo>
                    <a:pt x="180" y="215"/>
                  </a:lnTo>
                  <a:lnTo>
                    <a:pt x="210" y="184"/>
                  </a:lnTo>
                  <a:lnTo>
                    <a:pt x="135" y="61"/>
                  </a:lnTo>
                  <a:lnTo>
                    <a:pt x="135" y="46"/>
                  </a:lnTo>
                  <a:lnTo>
                    <a:pt x="165" y="92"/>
                  </a:lnTo>
                  <a:lnTo>
                    <a:pt x="180" y="61"/>
                  </a:lnTo>
                  <a:lnTo>
                    <a:pt x="165" y="15"/>
                  </a:lnTo>
                  <a:lnTo>
                    <a:pt x="150" y="15"/>
                  </a:lnTo>
                  <a:lnTo>
                    <a:pt x="120" y="0"/>
                  </a:lnTo>
                  <a:lnTo>
                    <a:pt x="90" y="15"/>
                  </a:lnTo>
                  <a:lnTo>
                    <a:pt x="15"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5" name="Line 159"/>
            <p:cNvSpPr>
              <a:spLocks noChangeShapeType="1"/>
            </p:cNvSpPr>
            <p:nvPr/>
          </p:nvSpPr>
          <p:spPr bwMode="auto">
            <a:xfrm>
              <a:off x="2215495"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6" name="Line 160"/>
            <p:cNvSpPr>
              <a:spLocks noChangeShapeType="1"/>
            </p:cNvSpPr>
            <p:nvPr/>
          </p:nvSpPr>
          <p:spPr bwMode="auto">
            <a:xfrm>
              <a:off x="2215495" y="216163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7" name="Line 161"/>
            <p:cNvSpPr>
              <a:spLocks noChangeShapeType="1"/>
            </p:cNvSpPr>
            <p:nvPr/>
          </p:nvSpPr>
          <p:spPr bwMode="auto">
            <a:xfrm flipV="1">
              <a:off x="2234458" y="2161637"/>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8" name="Line 162"/>
            <p:cNvSpPr>
              <a:spLocks noChangeShapeType="1"/>
            </p:cNvSpPr>
            <p:nvPr/>
          </p:nvSpPr>
          <p:spPr bwMode="auto">
            <a:xfrm flipV="1">
              <a:off x="2234458" y="21536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59" name="Line 163"/>
            <p:cNvSpPr>
              <a:spLocks noChangeShapeType="1"/>
            </p:cNvSpPr>
            <p:nvPr/>
          </p:nvSpPr>
          <p:spPr bwMode="auto">
            <a:xfrm flipV="1">
              <a:off x="2234458"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0" name="Line 164"/>
            <p:cNvSpPr>
              <a:spLocks noChangeShapeType="1"/>
            </p:cNvSpPr>
            <p:nvPr/>
          </p:nvSpPr>
          <p:spPr bwMode="auto">
            <a:xfrm flipV="1">
              <a:off x="2234458" y="2122877"/>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1" name="Freeform 165"/>
            <p:cNvSpPr>
              <a:spLocks/>
            </p:cNvSpPr>
            <p:nvPr/>
          </p:nvSpPr>
          <p:spPr bwMode="auto">
            <a:xfrm>
              <a:off x="2199242" y="2100156"/>
              <a:ext cx="16253" cy="14702"/>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29" y="0"/>
                  </a:moveTo>
                  <a:lnTo>
                    <a:pt x="0" y="15"/>
                  </a:lnTo>
                  <a:lnTo>
                    <a:pt x="0" y="30"/>
                  </a:lnTo>
                  <a:lnTo>
                    <a:pt x="29" y="15"/>
                  </a:lnTo>
                  <a:lnTo>
                    <a:pt x="29"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2" name="Freeform 166"/>
            <p:cNvSpPr>
              <a:spLocks/>
            </p:cNvSpPr>
            <p:nvPr/>
          </p:nvSpPr>
          <p:spPr bwMode="auto">
            <a:xfrm>
              <a:off x="2234458" y="2122877"/>
              <a:ext cx="0" cy="22721"/>
            </a:xfrm>
            <a:custGeom>
              <a:avLst/>
              <a:gdLst>
                <a:gd name="T0" fmla="*/ 0 w 1"/>
                <a:gd name="T1" fmla="*/ 0 h 47"/>
                <a:gd name="T2" fmla="*/ 0 w 1"/>
                <a:gd name="T3" fmla="*/ 0 h 47"/>
                <a:gd name="T4" fmla="*/ 0 w 1"/>
                <a:gd name="T5" fmla="*/ 0 h 47"/>
                <a:gd name="T6" fmla="*/ 0 w 1"/>
                <a:gd name="T7" fmla="*/ 0 h 47"/>
                <a:gd name="T8" fmla="*/ 0 60000 65536"/>
                <a:gd name="T9" fmla="*/ 0 60000 65536"/>
                <a:gd name="T10" fmla="*/ 0 60000 65536"/>
                <a:gd name="T11" fmla="*/ 0 60000 65536"/>
                <a:gd name="T12" fmla="*/ 0 w 1"/>
                <a:gd name="T13" fmla="*/ 0 h 47"/>
                <a:gd name="T14" fmla="*/ 0 w 1"/>
                <a:gd name="T15" fmla="*/ 47 h 47"/>
              </a:gdLst>
              <a:ahLst/>
              <a:cxnLst>
                <a:cxn ang="T8">
                  <a:pos x="T0" y="T1"/>
                </a:cxn>
                <a:cxn ang="T9">
                  <a:pos x="T2" y="T3"/>
                </a:cxn>
                <a:cxn ang="T10">
                  <a:pos x="T4" y="T5"/>
                </a:cxn>
                <a:cxn ang="T11">
                  <a:pos x="T6" y="T7"/>
                </a:cxn>
              </a:cxnLst>
              <a:rect l="T12" t="T13" r="T14" b="T15"/>
              <a:pathLst>
                <a:path w="1" h="47">
                  <a:moveTo>
                    <a:pt x="0" y="0"/>
                  </a:moveTo>
                  <a:lnTo>
                    <a:pt x="0" y="46"/>
                  </a:lnTo>
                  <a:lnTo>
                    <a:pt x="0" y="31"/>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3" name="Line 167"/>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4" name="Line 168"/>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5" name="Line 169"/>
            <p:cNvSpPr>
              <a:spLocks noChangeShapeType="1"/>
            </p:cNvSpPr>
            <p:nvPr/>
          </p:nvSpPr>
          <p:spPr bwMode="auto">
            <a:xfrm>
              <a:off x="2234458" y="212956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6" name="Line 170"/>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7" name="Line 171"/>
            <p:cNvSpPr>
              <a:spLocks noChangeShapeType="1"/>
            </p:cNvSpPr>
            <p:nvPr/>
          </p:nvSpPr>
          <p:spPr bwMode="auto">
            <a:xfrm>
              <a:off x="2234458" y="212287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8" name="Line 172"/>
            <p:cNvSpPr>
              <a:spLocks noChangeShapeType="1"/>
            </p:cNvSpPr>
            <p:nvPr/>
          </p:nvSpPr>
          <p:spPr bwMode="auto">
            <a:xfrm>
              <a:off x="2234458" y="212956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69" name="Line 173"/>
            <p:cNvSpPr>
              <a:spLocks noChangeShapeType="1"/>
            </p:cNvSpPr>
            <p:nvPr/>
          </p:nvSpPr>
          <p:spPr bwMode="auto">
            <a:xfrm>
              <a:off x="2234458" y="213757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0" name="Line 174"/>
            <p:cNvSpPr>
              <a:spLocks noChangeShapeType="1"/>
            </p:cNvSpPr>
            <p:nvPr/>
          </p:nvSpPr>
          <p:spPr bwMode="auto">
            <a:xfrm flipH="1">
              <a:off x="2224977"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1" name="Line 175"/>
            <p:cNvSpPr>
              <a:spLocks noChangeShapeType="1"/>
            </p:cNvSpPr>
            <p:nvPr/>
          </p:nvSpPr>
          <p:spPr bwMode="auto">
            <a:xfrm>
              <a:off x="2224977"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2" name="Line 176"/>
            <p:cNvSpPr>
              <a:spLocks noChangeShapeType="1"/>
            </p:cNvSpPr>
            <p:nvPr/>
          </p:nvSpPr>
          <p:spPr bwMode="auto">
            <a:xfrm>
              <a:off x="2234458" y="214559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3" name="Freeform 177"/>
            <p:cNvSpPr>
              <a:spLocks/>
            </p:cNvSpPr>
            <p:nvPr/>
          </p:nvSpPr>
          <p:spPr bwMode="auto">
            <a:xfrm>
              <a:off x="2215495" y="2122877"/>
              <a:ext cx="18962" cy="54799"/>
            </a:xfrm>
            <a:custGeom>
              <a:avLst/>
              <a:gdLst>
                <a:gd name="T0" fmla="*/ 0 w 32"/>
                <a:gd name="T1" fmla="*/ 0 h 108"/>
                <a:gd name="T2" fmla="*/ 0 w 32"/>
                <a:gd name="T3" fmla="*/ 0 h 108"/>
                <a:gd name="T4" fmla="*/ 0 w 32"/>
                <a:gd name="T5" fmla="*/ 0 h 108"/>
                <a:gd name="T6" fmla="*/ 0 w 32"/>
                <a:gd name="T7" fmla="*/ 0 h 108"/>
                <a:gd name="T8" fmla="*/ 0 w 32"/>
                <a:gd name="T9" fmla="*/ 0 h 108"/>
                <a:gd name="T10" fmla="*/ 0 w 32"/>
                <a:gd name="T11" fmla="*/ 0 h 108"/>
                <a:gd name="T12" fmla="*/ 0 60000 65536"/>
                <a:gd name="T13" fmla="*/ 0 60000 65536"/>
                <a:gd name="T14" fmla="*/ 0 60000 65536"/>
                <a:gd name="T15" fmla="*/ 0 60000 65536"/>
                <a:gd name="T16" fmla="*/ 0 60000 65536"/>
                <a:gd name="T17" fmla="*/ 0 60000 65536"/>
                <a:gd name="T18" fmla="*/ 0 w 32"/>
                <a:gd name="T19" fmla="*/ 0 h 108"/>
                <a:gd name="T20" fmla="*/ 32 w 32"/>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2" h="108">
                  <a:moveTo>
                    <a:pt x="0" y="61"/>
                  </a:moveTo>
                  <a:lnTo>
                    <a:pt x="16" y="107"/>
                  </a:lnTo>
                  <a:lnTo>
                    <a:pt x="31" y="46"/>
                  </a:lnTo>
                  <a:lnTo>
                    <a:pt x="31" y="31"/>
                  </a:lnTo>
                  <a:lnTo>
                    <a:pt x="31" y="0"/>
                  </a:lnTo>
                  <a:lnTo>
                    <a:pt x="0" y="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4" name="Freeform 178"/>
            <p:cNvSpPr>
              <a:spLocks/>
            </p:cNvSpPr>
            <p:nvPr/>
          </p:nvSpPr>
          <p:spPr bwMode="auto">
            <a:xfrm>
              <a:off x="2234458" y="2106838"/>
              <a:ext cx="8127" cy="16039"/>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31"/>
                  </a:moveTo>
                  <a:lnTo>
                    <a:pt x="16" y="16"/>
                  </a:lnTo>
                  <a:lnTo>
                    <a:pt x="0" y="0"/>
                  </a:lnTo>
                  <a:lnTo>
                    <a:pt x="0" y="31"/>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5" name="Freeform 179"/>
            <p:cNvSpPr>
              <a:spLocks/>
            </p:cNvSpPr>
            <p:nvPr/>
          </p:nvSpPr>
          <p:spPr bwMode="auto">
            <a:xfrm>
              <a:off x="2024519" y="2355437"/>
              <a:ext cx="131381" cy="93559"/>
            </a:xfrm>
            <a:custGeom>
              <a:avLst/>
              <a:gdLst>
                <a:gd name="T0" fmla="*/ 0 w 224"/>
                <a:gd name="T1" fmla="*/ 0 h 185"/>
                <a:gd name="T2" fmla="*/ 0 w 224"/>
                <a:gd name="T3" fmla="*/ 0 h 185"/>
                <a:gd name="T4" fmla="*/ 0 w 224"/>
                <a:gd name="T5" fmla="*/ 0 h 185"/>
                <a:gd name="T6" fmla="*/ 0 w 224"/>
                <a:gd name="T7" fmla="*/ 0 h 185"/>
                <a:gd name="T8" fmla="*/ 0 w 224"/>
                <a:gd name="T9" fmla="*/ 0 h 185"/>
                <a:gd name="T10" fmla="*/ 0 w 224"/>
                <a:gd name="T11" fmla="*/ 0 h 185"/>
                <a:gd name="T12" fmla="*/ 0 w 224"/>
                <a:gd name="T13" fmla="*/ 0 h 185"/>
                <a:gd name="T14" fmla="*/ 0 w 224"/>
                <a:gd name="T15" fmla="*/ 0 h 185"/>
                <a:gd name="T16" fmla="*/ 0 w 224"/>
                <a:gd name="T17" fmla="*/ 0 h 185"/>
                <a:gd name="T18" fmla="*/ 0 w 224"/>
                <a:gd name="T19" fmla="*/ 0 h 185"/>
                <a:gd name="T20" fmla="*/ 0 w 224"/>
                <a:gd name="T21" fmla="*/ 0 h 185"/>
                <a:gd name="T22" fmla="*/ 0 w 224"/>
                <a:gd name="T23" fmla="*/ 0 h 185"/>
                <a:gd name="T24" fmla="*/ 0 w 224"/>
                <a:gd name="T25" fmla="*/ 0 h 185"/>
                <a:gd name="T26" fmla="*/ 0 w 224"/>
                <a:gd name="T27" fmla="*/ 0 h 185"/>
                <a:gd name="T28" fmla="*/ 0 w 224"/>
                <a:gd name="T29" fmla="*/ 0 h 185"/>
                <a:gd name="T30" fmla="*/ 0 w 224"/>
                <a:gd name="T31" fmla="*/ 0 h 185"/>
                <a:gd name="T32" fmla="*/ 0 w 224"/>
                <a:gd name="T33" fmla="*/ 0 h 185"/>
                <a:gd name="T34" fmla="*/ 0 w 224"/>
                <a:gd name="T35" fmla="*/ 0 h 185"/>
                <a:gd name="T36" fmla="*/ 0 w 224"/>
                <a:gd name="T37" fmla="*/ 0 h 1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85"/>
                <a:gd name="T59" fmla="*/ 224 w 224"/>
                <a:gd name="T60" fmla="*/ 185 h 1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85">
                  <a:moveTo>
                    <a:pt x="223" y="123"/>
                  </a:moveTo>
                  <a:lnTo>
                    <a:pt x="193" y="61"/>
                  </a:lnTo>
                  <a:lnTo>
                    <a:pt x="164" y="61"/>
                  </a:lnTo>
                  <a:lnTo>
                    <a:pt x="164" y="15"/>
                  </a:lnTo>
                  <a:lnTo>
                    <a:pt x="149" y="0"/>
                  </a:lnTo>
                  <a:lnTo>
                    <a:pt x="134" y="15"/>
                  </a:lnTo>
                  <a:lnTo>
                    <a:pt x="104" y="46"/>
                  </a:lnTo>
                  <a:lnTo>
                    <a:pt x="15" y="77"/>
                  </a:lnTo>
                  <a:lnTo>
                    <a:pt x="0" y="107"/>
                  </a:lnTo>
                  <a:lnTo>
                    <a:pt x="15" y="153"/>
                  </a:lnTo>
                  <a:lnTo>
                    <a:pt x="30" y="184"/>
                  </a:lnTo>
                  <a:lnTo>
                    <a:pt x="45" y="153"/>
                  </a:lnTo>
                  <a:lnTo>
                    <a:pt x="59" y="153"/>
                  </a:lnTo>
                  <a:lnTo>
                    <a:pt x="74" y="123"/>
                  </a:lnTo>
                  <a:lnTo>
                    <a:pt x="89" y="123"/>
                  </a:lnTo>
                  <a:lnTo>
                    <a:pt x="134" y="138"/>
                  </a:lnTo>
                  <a:lnTo>
                    <a:pt x="149" y="123"/>
                  </a:lnTo>
                  <a:lnTo>
                    <a:pt x="193" y="123"/>
                  </a:lnTo>
                  <a:lnTo>
                    <a:pt x="223" y="123"/>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6" name="Freeform 180"/>
            <p:cNvSpPr>
              <a:spLocks/>
            </p:cNvSpPr>
            <p:nvPr/>
          </p:nvSpPr>
          <p:spPr bwMode="auto">
            <a:xfrm>
              <a:off x="2180280" y="2471717"/>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0"/>
                  </a:moveTo>
                  <a:lnTo>
                    <a:pt x="0" y="46"/>
                  </a:lnTo>
                  <a:lnTo>
                    <a:pt x="16" y="31"/>
                  </a:lnTo>
                  <a:lnTo>
                    <a:pt x="16" y="15"/>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7" name="Freeform 181"/>
            <p:cNvSpPr>
              <a:spLocks/>
            </p:cNvSpPr>
            <p:nvPr/>
          </p:nvSpPr>
          <p:spPr bwMode="auto">
            <a:xfrm>
              <a:off x="1990657" y="2432957"/>
              <a:ext cx="69077" cy="77520"/>
            </a:xfrm>
            <a:custGeom>
              <a:avLst/>
              <a:gdLst>
                <a:gd name="T0" fmla="*/ 0 w 120"/>
                <a:gd name="T1" fmla="*/ 0 h 154"/>
                <a:gd name="T2" fmla="*/ 0 w 120"/>
                <a:gd name="T3" fmla="*/ 0 h 154"/>
                <a:gd name="T4" fmla="*/ 0 w 120"/>
                <a:gd name="T5" fmla="*/ 0 h 154"/>
                <a:gd name="T6" fmla="*/ 0 w 120"/>
                <a:gd name="T7" fmla="*/ 0 h 154"/>
                <a:gd name="T8" fmla="*/ 0 w 120"/>
                <a:gd name="T9" fmla="*/ 0 h 154"/>
                <a:gd name="T10" fmla="*/ 0 w 120"/>
                <a:gd name="T11" fmla="*/ 0 h 154"/>
                <a:gd name="T12" fmla="*/ 0 w 120"/>
                <a:gd name="T13" fmla="*/ 0 h 154"/>
                <a:gd name="T14" fmla="*/ 0 w 120"/>
                <a:gd name="T15" fmla="*/ 0 h 154"/>
                <a:gd name="T16" fmla="*/ 0 w 120"/>
                <a:gd name="T17" fmla="*/ 0 h 154"/>
                <a:gd name="T18" fmla="*/ 0 w 120"/>
                <a:gd name="T19" fmla="*/ 0 h 154"/>
                <a:gd name="T20" fmla="*/ 0 w 120"/>
                <a:gd name="T21" fmla="*/ 0 h 154"/>
                <a:gd name="T22" fmla="*/ 0 w 120"/>
                <a:gd name="T23" fmla="*/ 0 h 154"/>
                <a:gd name="T24" fmla="*/ 0 w 120"/>
                <a:gd name="T25" fmla="*/ 0 h 154"/>
                <a:gd name="T26" fmla="*/ 0 w 120"/>
                <a:gd name="T27" fmla="*/ 0 h 154"/>
                <a:gd name="T28" fmla="*/ 0 w 120"/>
                <a:gd name="T29" fmla="*/ 0 h 154"/>
                <a:gd name="T30" fmla="*/ 0 w 120"/>
                <a:gd name="T31" fmla="*/ 0 h 154"/>
                <a:gd name="T32" fmla="*/ 0 w 120"/>
                <a:gd name="T33" fmla="*/ 0 h 154"/>
                <a:gd name="T34" fmla="*/ 0 w 120"/>
                <a:gd name="T35" fmla="*/ 0 h 1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54"/>
                <a:gd name="T56" fmla="*/ 120 w 120"/>
                <a:gd name="T57" fmla="*/ 154 h 1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54">
                  <a:moveTo>
                    <a:pt x="119" y="0"/>
                  </a:moveTo>
                  <a:lnTo>
                    <a:pt x="104" y="0"/>
                  </a:lnTo>
                  <a:lnTo>
                    <a:pt x="89" y="31"/>
                  </a:lnTo>
                  <a:lnTo>
                    <a:pt x="30" y="31"/>
                  </a:lnTo>
                  <a:lnTo>
                    <a:pt x="60" y="46"/>
                  </a:lnTo>
                  <a:lnTo>
                    <a:pt x="45" y="61"/>
                  </a:lnTo>
                  <a:lnTo>
                    <a:pt x="45" y="92"/>
                  </a:lnTo>
                  <a:lnTo>
                    <a:pt x="15" y="107"/>
                  </a:lnTo>
                  <a:lnTo>
                    <a:pt x="15" y="122"/>
                  </a:lnTo>
                  <a:lnTo>
                    <a:pt x="0" y="138"/>
                  </a:lnTo>
                  <a:lnTo>
                    <a:pt x="15" y="153"/>
                  </a:lnTo>
                  <a:lnTo>
                    <a:pt x="30" y="153"/>
                  </a:lnTo>
                  <a:lnTo>
                    <a:pt x="60" y="153"/>
                  </a:lnTo>
                  <a:lnTo>
                    <a:pt x="74" y="138"/>
                  </a:lnTo>
                  <a:lnTo>
                    <a:pt x="89" y="92"/>
                  </a:lnTo>
                  <a:lnTo>
                    <a:pt x="119" y="77"/>
                  </a:lnTo>
                  <a:lnTo>
                    <a:pt x="119" y="31"/>
                  </a:lnTo>
                  <a:lnTo>
                    <a:pt x="119"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8" name="Freeform 182"/>
            <p:cNvSpPr>
              <a:spLocks/>
            </p:cNvSpPr>
            <p:nvPr/>
          </p:nvSpPr>
          <p:spPr bwMode="auto">
            <a:xfrm>
              <a:off x="1964923" y="2340735"/>
              <a:ext cx="77203" cy="108261"/>
            </a:xfrm>
            <a:custGeom>
              <a:avLst/>
              <a:gdLst>
                <a:gd name="T0" fmla="*/ 0 w 134"/>
                <a:gd name="T1" fmla="*/ 0 h 216"/>
                <a:gd name="T2" fmla="*/ 0 w 134"/>
                <a:gd name="T3" fmla="*/ 0 h 216"/>
                <a:gd name="T4" fmla="*/ 0 w 134"/>
                <a:gd name="T5" fmla="*/ 0 h 216"/>
                <a:gd name="T6" fmla="*/ 0 w 134"/>
                <a:gd name="T7" fmla="*/ 0 h 216"/>
                <a:gd name="T8" fmla="*/ 0 w 134"/>
                <a:gd name="T9" fmla="*/ 0 h 216"/>
                <a:gd name="T10" fmla="*/ 0 w 134"/>
                <a:gd name="T11" fmla="*/ 0 h 216"/>
                <a:gd name="T12" fmla="*/ 0 w 134"/>
                <a:gd name="T13" fmla="*/ 0 h 216"/>
                <a:gd name="T14" fmla="*/ 0 w 134"/>
                <a:gd name="T15" fmla="*/ 0 h 216"/>
                <a:gd name="T16" fmla="*/ 0 w 134"/>
                <a:gd name="T17" fmla="*/ 0 h 216"/>
                <a:gd name="T18" fmla="*/ 0 w 134"/>
                <a:gd name="T19" fmla="*/ 0 h 216"/>
                <a:gd name="T20" fmla="*/ 0 w 134"/>
                <a:gd name="T21" fmla="*/ 0 h 216"/>
                <a:gd name="T22" fmla="*/ 0 w 134"/>
                <a:gd name="T23" fmla="*/ 0 h 216"/>
                <a:gd name="T24" fmla="*/ 0 w 134"/>
                <a:gd name="T25" fmla="*/ 0 h 216"/>
                <a:gd name="T26" fmla="*/ 0 w 134"/>
                <a:gd name="T27" fmla="*/ 0 h 216"/>
                <a:gd name="T28" fmla="*/ 0 w 134"/>
                <a:gd name="T29" fmla="*/ 0 h 216"/>
                <a:gd name="T30" fmla="*/ 0 w 134"/>
                <a:gd name="T31" fmla="*/ 0 h 216"/>
                <a:gd name="T32" fmla="*/ 0 w 134"/>
                <a:gd name="T33" fmla="*/ 0 h 216"/>
                <a:gd name="T34" fmla="*/ 0 w 134"/>
                <a:gd name="T35" fmla="*/ 0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216"/>
                <a:gd name="T56" fmla="*/ 134 w 134"/>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216">
                  <a:moveTo>
                    <a:pt x="15" y="215"/>
                  </a:moveTo>
                  <a:lnTo>
                    <a:pt x="44" y="215"/>
                  </a:lnTo>
                  <a:lnTo>
                    <a:pt x="74" y="215"/>
                  </a:lnTo>
                  <a:lnTo>
                    <a:pt x="133" y="215"/>
                  </a:lnTo>
                  <a:lnTo>
                    <a:pt x="118" y="184"/>
                  </a:lnTo>
                  <a:lnTo>
                    <a:pt x="103" y="138"/>
                  </a:lnTo>
                  <a:lnTo>
                    <a:pt x="118" y="108"/>
                  </a:lnTo>
                  <a:lnTo>
                    <a:pt x="89" y="77"/>
                  </a:lnTo>
                  <a:lnTo>
                    <a:pt x="118" y="61"/>
                  </a:lnTo>
                  <a:lnTo>
                    <a:pt x="103" y="0"/>
                  </a:lnTo>
                  <a:lnTo>
                    <a:pt x="103" y="31"/>
                  </a:lnTo>
                  <a:lnTo>
                    <a:pt x="74" y="77"/>
                  </a:lnTo>
                  <a:lnTo>
                    <a:pt x="44" y="123"/>
                  </a:lnTo>
                  <a:lnTo>
                    <a:pt x="30" y="123"/>
                  </a:lnTo>
                  <a:lnTo>
                    <a:pt x="0" y="138"/>
                  </a:lnTo>
                  <a:lnTo>
                    <a:pt x="0" y="169"/>
                  </a:lnTo>
                  <a:lnTo>
                    <a:pt x="15" y="184"/>
                  </a:lnTo>
                  <a:lnTo>
                    <a:pt x="15" y="2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79" name="Freeform 183"/>
            <p:cNvSpPr>
              <a:spLocks/>
            </p:cNvSpPr>
            <p:nvPr/>
          </p:nvSpPr>
          <p:spPr bwMode="auto">
            <a:xfrm>
              <a:off x="2094950" y="2239157"/>
              <a:ext cx="181496" cy="209838"/>
            </a:xfrm>
            <a:custGeom>
              <a:avLst/>
              <a:gdLst>
                <a:gd name="T0" fmla="*/ 0 w 314"/>
                <a:gd name="T1" fmla="*/ 0 h 416"/>
                <a:gd name="T2" fmla="*/ 0 w 314"/>
                <a:gd name="T3" fmla="*/ 0 h 416"/>
                <a:gd name="T4" fmla="*/ 0 w 314"/>
                <a:gd name="T5" fmla="*/ 0 h 416"/>
                <a:gd name="T6" fmla="*/ 0 w 314"/>
                <a:gd name="T7" fmla="*/ 0 h 416"/>
                <a:gd name="T8" fmla="*/ 0 w 314"/>
                <a:gd name="T9" fmla="*/ 0 h 416"/>
                <a:gd name="T10" fmla="*/ 0 w 314"/>
                <a:gd name="T11" fmla="*/ 0 h 416"/>
                <a:gd name="T12" fmla="*/ 0 w 314"/>
                <a:gd name="T13" fmla="*/ 0 h 416"/>
                <a:gd name="T14" fmla="*/ 0 w 314"/>
                <a:gd name="T15" fmla="*/ 0 h 416"/>
                <a:gd name="T16" fmla="*/ 0 w 314"/>
                <a:gd name="T17" fmla="*/ 0 h 416"/>
                <a:gd name="T18" fmla="*/ 0 w 314"/>
                <a:gd name="T19" fmla="*/ 0 h 416"/>
                <a:gd name="T20" fmla="*/ 0 w 314"/>
                <a:gd name="T21" fmla="*/ 0 h 416"/>
                <a:gd name="T22" fmla="*/ 0 w 314"/>
                <a:gd name="T23" fmla="*/ 0 h 416"/>
                <a:gd name="T24" fmla="*/ 0 w 314"/>
                <a:gd name="T25" fmla="*/ 0 h 416"/>
                <a:gd name="T26" fmla="*/ 0 w 314"/>
                <a:gd name="T27" fmla="*/ 0 h 416"/>
                <a:gd name="T28" fmla="*/ 0 w 314"/>
                <a:gd name="T29" fmla="*/ 0 h 416"/>
                <a:gd name="T30" fmla="*/ 0 w 314"/>
                <a:gd name="T31" fmla="*/ 0 h 416"/>
                <a:gd name="T32" fmla="*/ 0 w 314"/>
                <a:gd name="T33" fmla="*/ 0 h 416"/>
                <a:gd name="T34" fmla="*/ 0 w 314"/>
                <a:gd name="T35" fmla="*/ 0 h 416"/>
                <a:gd name="T36" fmla="*/ 0 w 314"/>
                <a:gd name="T37" fmla="*/ 0 h 416"/>
                <a:gd name="T38" fmla="*/ 0 w 314"/>
                <a:gd name="T39" fmla="*/ 0 h 416"/>
                <a:gd name="T40" fmla="*/ 0 w 314"/>
                <a:gd name="T41" fmla="*/ 0 h 416"/>
                <a:gd name="T42" fmla="*/ 0 w 314"/>
                <a:gd name="T43" fmla="*/ 0 h 416"/>
                <a:gd name="T44" fmla="*/ 0 w 314"/>
                <a:gd name="T45" fmla="*/ 0 h 416"/>
                <a:gd name="T46" fmla="*/ 0 w 314"/>
                <a:gd name="T47" fmla="*/ 0 h 416"/>
                <a:gd name="T48" fmla="*/ 0 w 314"/>
                <a:gd name="T49" fmla="*/ 0 h 416"/>
                <a:gd name="T50" fmla="*/ 0 w 314"/>
                <a:gd name="T51" fmla="*/ 0 h 416"/>
                <a:gd name="T52" fmla="*/ 0 w 314"/>
                <a:gd name="T53" fmla="*/ 0 h 416"/>
                <a:gd name="T54" fmla="*/ 0 w 314"/>
                <a:gd name="T55" fmla="*/ 0 h 416"/>
                <a:gd name="T56" fmla="*/ 0 w 314"/>
                <a:gd name="T57" fmla="*/ 0 h 416"/>
                <a:gd name="T58" fmla="*/ 0 w 314"/>
                <a:gd name="T59" fmla="*/ 0 h 416"/>
                <a:gd name="T60" fmla="*/ 0 w 314"/>
                <a:gd name="T61" fmla="*/ 0 h 416"/>
                <a:gd name="T62" fmla="*/ 0 w 314"/>
                <a:gd name="T63" fmla="*/ 0 h 416"/>
                <a:gd name="T64" fmla="*/ 0 w 314"/>
                <a:gd name="T65" fmla="*/ 0 h 416"/>
                <a:gd name="T66" fmla="*/ 0 w 314"/>
                <a:gd name="T67" fmla="*/ 0 h 416"/>
                <a:gd name="T68" fmla="*/ 0 w 314"/>
                <a:gd name="T69" fmla="*/ 0 h 416"/>
                <a:gd name="T70" fmla="*/ 0 w 314"/>
                <a:gd name="T71" fmla="*/ 0 h 416"/>
                <a:gd name="T72" fmla="*/ 0 w 314"/>
                <a:gd name="T73" fmla="*/ 0 h 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4"/>
                <a:gd name="T112" fmla="*/ 0 h 416"/>
                <a:gd name="T113" fmla="*/ 314 w 314"/>
                <a:gd name="T114" fmla="*/ 416 h 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4" h="416">
                  <a:moveTo>
                    <a:pt x="253" y="0"/>
                  </a:moveTo>
                  <a:lnTo>
                    <a:pt x="224" y="31"/>
                  </a:lnTo>
                  <a:lnTo>
                    <a:pt x="209" y="15"/>
                  </a:lnTo>
                  <a:lnTo>
                    <a:pt x="60" y="31"/>
                  </a:lnTo>
                  <a:lnTo>
                    <a:pt x="60" y="61"/>
                  </a:lnTo>
                  <a:lnTo>
                    <a:pt x="45" y="61"/>
                  </a:lnTo>
                  <a:lnTo>
                    <a:pt x="45" y="77"/>
                  </a:lnTo>
                  <a:lnTo>
                    <a:pt x="45" y="154"/>
                  </a:lnTo>
                  <a:lnTo>
                    <a:pt x="15" y="138"/>
                  </a:lnTo>
                  <a:lnTo>
                    <a:pt x="15" y="169"/>
                  </a:lnTo>
                  <a:lnTo>
                    <a:pt x="15" y="184"/>
                  </a:lnTo>
                  <a:lnTo>
                    <a:pt x="0" y="215"/>
                  </a:lnTo>
                  <a:lnTo>
                    <a:pt x="30" y="231"/>
                  </a:lnTo>
                  <a:lnTo>
                    <a:pt x="45" y="246"/>
                  </a:lnTo>
                  <a:lnTo>
                    <a:pt x="45" y="292"/>
                  </a:lnTo>
                  <a:lnTo>
                    <a:pt x="75" y="292"/>
                  </a:lnTo>
                  <a:lnTo>
                    <a:pt x="104" y="354"/>
                  </a:lnTo>
                  <a:lnTo>
                    <a:pt x="119" y="369"/>
                  </a:lnTo>
                  <a:lnTo>
                    <a:pt x="149" y="369"/>
                  </a:lnTo>
                  <a:lnTo>
                    <a:pt x="164" y="384"/>
                  </a:lnTo>
                  <a:lnTo>
                    <a:pt x="179" y="415"/>
                  </a:lnTo>
                  <a:lnTo>
                    <a:pt x="179" y="400"/>
                  </a:lnTo>
                  <a:lnTo>
                    <a:pt x="179" y="384"/>
                  </a:lnTo>
                  <a:lnTo>
                    <a:pt x="224" y="369"/>
                  </a:lnTo>
                  <a:lnTo>
                    <a:pt x="268" y="369"/>
                  </a:lnTo>
                  <a:lnTo>
                    <a:pt x="238" y="307"/>
                  </a:lnTo>
                  <a:lnTo>
                    <a:pt x="209" y="292"/>
                  </a:lnTo>
                  <a:lnTo>
                    <a:pt x="238" y="277"/>
                  </a:lnTo>
                  <a:lnTo>
                    <a:pt x="238" y="246"/>
                  </a:lnTo>
                  <a:lnTo>
                    <a:pt x="238" y="215"/>
                  </a:lnTo>
                  <a:lnTo>
                    <a:pt x="268" y="200"/>
                  </a:lnTo>
                  <a:lnTo>
                    <a:pt x="268" y="138"/>
                  </a:lnTo>
                  <a:lnTo>
                    <a:pt x="283" y="123"/>
                  </a:lnTo>
                  <a:lnTo>
                    <a:pt x="313" y="108"/>
                  </a:lnTo>
                  <a:lnTo>
                    <a:pt x="283" y="92"/>
                  </a:lnTo>
                  <a:lnTo>
                    <a:pt x="268" y="31"/>
                  </a:lnTo>
                  <a:lnTo>
                    <a:pt x="253"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0" name="Freeform 184"/>
            <p:cNvSpPr>
              <a:spLocks/>
            </p:cNvSpPr>
            <p:nvPr/>
          </p:nvSpPr>
          <p:spPr bwMode="auto">
            <a:xfrm>
              <a:off x="2319788" y="2587997"/>
              <a:ext cx="79912" cy="132319"/>
            </a:xfrm>
            <a:custGeom>
              <a:avLst/>
              <a:gdLst>
                <a:gd name="T0" fmla="*/ 0 w 135"/>
                <a:gd name="T1" fmla="*/ 0 h 263"/>
                <a:gd name="T2" fmla="*/ 0 w 135"/>
                <a:gd name="T3" fmla="*/ 0 h 263"/>
                <a:gd name="T4" fmla="*/ 0 w 135"/>
                <a:gd name="T5" fmla="*/ 0 h 263"/>
                <a:gd name="T6" fmla="*/ 0 w 135"/>
                <a:gd name="T7" fmla="*/ 0 h 263"/>
                <a:gd name="T8" fmla="*/ 0 w 135"/>
                <a:gd name="T9" fmla="*/ 0 h 263"/>
                <a:gd name="T10" fmla="*/ 0 w 135"/>
                <a:gd name="T11" fmla="*/ 0 h 263"/>
                <a:gd name="T12" fmla="*/ 0 w 135"/>
                <a:gd name="T13" fmla="*/ 0 h 263"/>
                <a:gd name="T14" fmla="*/ 0 w 135"/>
                <a:gd name="T15" fmla="*/ 0 h 263"/>
                <a:gd name="T16" fmla="*/ 0 w 135"/>
                <a:gd name="T17" fmla="*/ 0 h 263"/>
                <a:gd name="T18" fmla="*/ 0 w 135"/>
                <a:gd name="T19" fmla="*/ 0 h 263"/>
                <a:gd name="T20" fmla="*/ 0 w 135"/>
                <a:gd name="T21" fmla="*/ 0 h 263"/>
                <a:gd name="T22" fmla="*/ 0 w 135"/>
                <a:gd name="T23" fmla="*/ 0 h 263"/>
                <a:gd name="T24" fmla="*/ 0 w 135"/>
                <a:gd name="T25" fmla="*/ 0 h 263"/>
                <a:gd name="T26" fmla="*/ 0 w 135"/>
                <a:gd name="T27" fmla="*/ 0 h 263"/>
                <a:gd name="T28" fmla="*/ 0 w 135"/>
                <a:gd name="T29" fmla="*/ 0 h 263"/>
                <a:gd name="T30" fmla="*/ 0 w 135"/>
                <a:gd name="T31" fmla="*/ 0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
                <a:gd name="T49" fmla="*/ 0 h 263"/>
                <a:gd name="T50" fmla="*/ 135 w 13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 h="263">
                  <a:moveTo>
                    <a:pt x="104" y="0"/>
                  </a:moveTo>
                  <a:lnTo>
                    <a:pt x="89" y="15"/>
                  </a:lnTo>
                  <a:lnTo>
                    <a:pt x="89" y="31"/>
                  </a:lnTo>
                  <a:lnTo>
                    <a:pt x="74" y="62"/>
                  </a:lnTo>
                  <a:lnTo>
                    <a:pt x="30" y="77"/>
                  </a:lnTo>
                  <a:lnTo>
                    <a:pt x="15" y="108"/>
                  </a:lnTo>
                  <a:lnTo>
                    <a:pt x="15" y="170"/>
                  </a:lnTo>
                  <a:lnTo>
                    <a:pt x="15" y="185"/>
                  </a:lnTo>
                  <a:lnTo>
                    <a:pt x="0" y="185"/>
                  </a:lnTo>
                  <a:lnTo>
                    <a:pt x="0" y="247"/>
                  </a:lnTo>
                  <a:lnTo>
                    <a:pt x="15" y="262"/>
                  </a:lnTo>
                  <a:lnTo>
                    <a:pt x="60" y="262"/>
                  </a:lnTo>
                  <a:lnTo>
                    <a:pt x="89" y="170"/>
                  </a:lnTo>
                  <a:lnTo>
                    <a:pt x="119" y="77"/>
                  </a:lnTo>
                  <a:lnTo>
                    <a:pt x="134" y="62"/>
                  </a:lnTo>
                  <a:lnTo>
                    <a:pt x="10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1" name="Freeform 185"/>
            <p:cNvSpPr>
              <a:spLocks/>
            </p:cNvSpPr>
            <p:nvPr/>
          </p:nvSpPr>
          <p:spPr bwMode="auto">
            <a:xfrm>
              <a:off x="1990657" y="2626757"/>
              <a:ext cx="139508" cy="125636"/>
            </a:xfrm>
            <a:custGeom>
              <a:avLst/>
              <a:gdLst>
                <a:gd name="T0" fmla="*/ 0 w 239"/>
                <a:gd name="T1" fmla="*/ 0 h 247"/>
                <a:gd name="T2" fmla="*/ 0 w 239"/>
                <a:gd name="T3" fmla="*/ 0 h 247"/>
                <a:gd name="T4" fmla="*/ 0 w 239"/>
                <a:gd name="T5" fmla="*/ 0 h 247"/>
                <a:gd name="T6" fmla="*/ 0 w 239"/>
                <a:gd name="T7" fmla="*/ 0 h 247"/>
                <a:gd name="T8" fmla="*/ 0 w 239"/>
                <a:gd name="T9" fmla="*/ 0 h 247"/>
                <a:gd name="T10" fmla="*/ 0 w 239"/>
                <a:gd name="T11" fmla="*/ 0 h 247"/>
                <a:gd name="T12" fmla="*/ 0 w 239"/>
                <a:gd name="T13" fmla="*/ 0 h 247"/>
                <a:gd name="T14" fmla="*/ 0 w 239"/>
                <a:gd name="T15" fmla="*/ 0 h 247"/>
                <a:gd name="T16" fmla="*/ 0 w 239"/>
                <a:gd name="T17" fmla="*/ 0 h 247"/>
                <a:gd name="T18" fmla="*/ 0 w 239"/>
                <a:gd name="T19" fmla="*/ 0 h 247"/>
                <a:gd name="T20" fmla="*/ 0 w 239"/>
                <a:gd name="T21" fmla="*/ 0 h 247"/>
                <a:gd name="T22" fmla="*/ 0 w 239"/>
                <a:gd name="T23" fmla="*/ 0 h 247"/>
                <a:gd name="T24" fmla="*/ 0 w 239"/>
                <a:gd name="T25" fmla="*/ 0 h 247"/>
                <a:gd name="T26" fmla="*/ 0 w 239"/>
                <a:gd name="T27" fmla="*/ 0 h 247"/>
                <a:gd name="T28" fmla="*/ 0 w 239"/>
                <a:gd name="T29" fmla="*/ 0 h 247"/>
                <a:gd name="T30" fmla="*/ 0 w 239"/>
                <a:gd name="T31" fmla="*/ 0 h 247"/>
                <a:gd name="T32" fmla="*/ 0 w 239"/>
                <a:gd name="T33" fmla="*/ 0 h 247"/>
                <a:gd name="T34" fmla="*/ 0 w 239"/>
                <a:gd name="T35" fmla="*/ 0 h 247"/>
                <a:gd name="T36" fmla="*/ 0 w 239"/>
                <a:gd name="T37" fmla="*/ 0 h 247"/>
                <a:gd name="T38" fmla="*/ 0 w 239"/>
                <a:gd name="T39" fmla="*/ 0 h 247"/>
                <a:gd name="T40" fmla="*/ 0 w 239"/>
                <a:gd name="T41" fmla="*/ 0 h 247"/>
                <a:gd name="T42" fmla="*/ 0 w 239"/>
                <a:gd name="T43" fmla="*/ 0 h 2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9"/>
                <a:gd name="T67" fmla="*/ 0 h 247"/>
                <a:gd name="T68" fmla="*/ 239 w 239"/>
                <a:gd name="T69" fmla="*/ 247 h 2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9" h="247">
                  <a:moveTo>
                    <a:pt x="15" y="0"/>
                  </a:moveTo>
                  <a:lnTo>
                    <a:pt x="0" y="31"/>
                  </a:lnTo>
                  <a:lnTo>
                    <a:pt x="30" y="46"/>
                  </a:lnTo>
                  <a:lnTo>
                    <a:pt x="45" y="123"/>
                  </a:lnTo>
                  <a:lnTo>
                    <a:pt x="60" y="185"/>
                  </a:lnTo>
                  <a:lnTo>
                    <a:pt x="89" y="246"/>
                  </a:lnTo>
                  <a:lnTo>
                    <a:pt x="104" y="231"/>
                  </a:lnTo>
                  <a:lnTo>
                    <a:pt x="104" y="246"/>
                  </a:lnTo>
                  <a:lnTo>
                    <a:pt x="149" y="231"/>
                  </a:lnTo>
                  <a:lnTo>
                    <a:pt x="149" y="169"/>
                  </a:lnTo>
                  <a:lnTo>
                    <a:pt x="149" y="108"/>
                  </a:lnTo>
                  <a:lnTo>
                    <a:pt x="164" y="108"/>
                  </a:lnTo>
                  <a:lnTo>
                    <a:pt x="164" y="46"/>
                  </a:lnTo>
                  <a:lnTo>
                    <a:pt x="193" y="31"/>
                  </a:lnTo>
                  <a:lnTo>
                    <a:pt x="238" y="31"/>
                  </a:lnTo>
                  <a:lnTo>
                    <a:pt x="238" y="15"/>
                  </a:lnTo>
                  <a:lnTo>
                    <a:pt x="208" y="15"/>
                  </a:lnTo>
                  <a:lnTo>
                    <a:pt x="179" y="31"/>
                  </a:lnTo>
                  <a:lnTo>
                    <a:pt x="119" y="15"/>
                  </a:lnTo>
                  <a:lnTo>
                    <a:pt x="45" y="15"/>
                  </a:lnTo>
                  <a:lnTo>
                    <a:pt x="30" y="0"/>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2" name="Freeform 186"/>
            <p:cNvSpPr>
              <a:spLocks/>
            </p:cNvSpPr>
            <p:nvPr/>
          </p:nvSpPr>
          <p:spPr bwMode="auto">
            <a:xfrm>
              <a:off x="2042126" y="2689574"/>
              <a:ext cx="165242" cy="124299"/>
            </a:xfrm>
            <a:custGeom>
              <a:avLst/>
              <a:gdLst>
                <a:gd name="T0" fmla="*/ 0 w 284"/>
                <a:gd name="T1" fmla="*/ 0 h 246"/>
                <a:gd name="T2" fmla="*/ 0 w 284"/>
                <a:gd name="T3" fmla="*/ 0 h 246"/>
                <a:gd name="T4" fmla="*/ 0 w 284"/>
                <a:gd name="T5" fmla="*/ 0 h 246"/>
                <a:gd name="T6" fmla="*/ 0 w 284"/>
                <a:gd name="T7" fmla="*/ 0 h 246"/>
                <a:gd name="T8" fmla="*/ 0 w 284"/>
                <a:gd name="T9" fmla="*/ 0 h 246"/>
                <a:gd name="T10" fmla="*/ 0 w 284"/>
                <a:gd name="T11" fmla="*/ 0 h 246"/>
                <a:gd name="T12" fmla="*/ 0 w 284"/>
                <a:gd name="T13" fmla="*/ 0 h 246"/>
                <a:gd name="T14" fmla="*/ 0 w 284"/>
                <a:gd name="T15" fmla="*/ 0 h 246"/>
                <a:gd name="T16" fmla="*/ 0 w 284"/>
                <a:gd name="T17" fmla="*/ 0 h 246"/>
                <a:gd name="T18" fmla="*/ 0 w 284"/>
                <a:gd name="T19" fmla="*/ 0 h 246"/>
                <a:gd name="T20" fmla="*/ 0 w 284"/>
                <a:gd name="T21" fmla="*/ 0 h 246"/>
                <a:gd name="T22" fmla="*/ 0 w 284"/>
                <a:gd name="T23" fmla="*/ 0 h 246"/>
                <a:gd name="T24" fmla="*/ 0 w 284"/>
                <a:gd name="T25" fmla="*/ 0 h 246"/>
                <a:gd name="T26" fmla="*/ 0 w 284"/>
                <a:gd name="T27" fmla="*/ 0 h 246"/>
                <a:gd name="T28" fmla="*/ 0 w 284"/>
                <a:gd name="T29" fmla="*/ 0 h 246"/>
                <a:gd name="T30" fmla="*/ 0 w 284"/>
                <a:gd name="T31" fmla="*/ 0 h 246"/>
                <a:gd name="T32" fmla="*/ 0 w 284"/>
                <a:gd name="T33" fmla="*/ 0 h 246"/>
                <a:gd name="T34" fmla="*/ 0 w 284"/>
                <a:gd name="T35" fmla="*/ 0 h 246"/>
                <a:gd name="T36" fmla="*/ 0 w 284"/>
                <a:gd name="T37" fmla="*/ 0 h 246"/>
                <a:gd name="T38" fmla="*/ 0 w 284"/>
                <a:gd name="T39" fmla="*/ 0 h 246"/>
                <a:gd name="T40" fmla="*/ 0 w 284"/>
                <a:gd name="T41" fmla="*/ 0 h 246"/>
                <a:gd name="T42" fmla="*/ 0 w 284"/>
                <a:gd name="T43" fmla="*/ 0 h 246"/>
                <a:gd name="T44" fmla="*/ 0 w 284"/>
                <a:gd name="T45" fmla="*/ 0 h 246"/>
                <a:gd name="T46" fmla="*/ 0 w 284"/>
                <a:gd name="T47" fmla="*/ 0 h 246"/>
                <a:gd name="T48" fmla="*/ 0 w 284"/>
                <a:gd name="T49" fmla="*/ 0 h 246"/>
                <a:gd name="T50" fmla="*/ 0 w 284"/>
                <a:gd name="T51" fmla="*/ 0 h 246"/>
                <a:gd name="T52" fmla="*/ 0 w 284"/>
                <a:gd name="T53" fmla="*/ 0 h 246"/>
                <a:gd name="T54" fmla="*/ 0 w 284"/>
                <a:gd name="T55" fmla="*/ 0 h 246"/>
                <a:gd name="T56" fmla="*/ 0 w 284"/>
                <a:gd name="T57" fmla="*/ 0 h 246"/>
                <a:gd name="T58" fmla="*/ 0 w 284"/>
                <a:gd name="T59" fmla="*/ 0 h 246"/>
                <a:gd name="T60" fmla="*/ 0 w 284"/>
                <a:gd name="T61" fmla="*/ 0 h 246"/>
                <a:gd name="T62" fmla="*/ 0 w 284"/>
                <a:gd name="T63" fmla="*/ 0 h 246"/>
                <a:gd name="T64" fmla="*/ 0 w 284"/>
                <a:gd name="T65" fmla="*/ 0 h 246"/>
                <a:gd name="T66" fmla="*/ 0 w 284"/>
                <a:gd name="T67" fmla="*/ 0 h 246"/>
                <a:gd name="T68" fmla="*/ 0 w 284"/>
                <a:gd name="T69" fmla="*/ 0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4"/>
                <a:gd name="T106" fmla="*/ 0 h 246"/>
                <a:gd name="T107" fmla="*/ 284 w 284"/>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4" h="246">
                  <a:moveTo>
                    <a:pt x="0" y="123"/>
                  </a:moveTo>
                  <a:lnTo>
                    <a:pt x="0" y="153"/>
                  </a:lnTo>
                  <a:lnTo>
                    <a:pt x="15" y="199"/>
                  </a:lnTo>
                  <a:lnTo>
                    <a:pt x="15" y="230"/>
                  </a:lnTo>
                  <a:lnTo>
                    <a:pt x="30" y="245"/>
                  </a:lnTo>
                  <a:lnTo>
                    <a:pt x="89" y="230"/>
                  </a:lnTo>
                  <a:lnTo>
                    <a:pt x="104" y="245"/>
                  </a:lnTo>
                  <a:lnTo>
                    <a:pt x="119" y="230"/>
                  </a:lnTo>
                  <a:lnTo>
                    <a:pt x="134" y="230"/>
                  </a:lnTo>
                  <a:lnTo>
                    <a:pt x="149" y="230"/>
                  </a:lnTo>
                  <a:lnTo>
                    <a:pt x="164" y="230"/>
                  </a:lnTo>
                  <a:lnTo>
                    <a:pt x="223" y="184"/>
                  </a:lnTo>
                  <a:lnTo>
                    <a:pt x="253" y="138"/>
                  </a:lnTo>
                  <a:lnTo>
                    <a:pt x="268" y="123"/>
                  </a:lnTo>
                  <a:lnTo>
                    <a:pt x="283" y="92"/>
                  </a:lnTo>
                  <a:lnTo>
                    <a:pt x="268" y="92"/>
                  </a:lnTo>
                  <a:lnTo>
                    <a:pt x="253" y="92"/>
                  </a:lnTo>
                  <a:lnTo>
                    <a:pt x="238" y="77"/>
                  </a:lnTo>
                  <a:lnTo>
                    <a:pt x="253" y="61"/>
                  </a:lnTo>
                  <a:lnTo>
                    <a:pt x="268" y="61"/>
                  </a:lnTo>
                  <a:lnTo>
                    <a:pt x="268" y="15"/>
                  </a:lnTo>
                  <a:lnTo>
                    <a:pt x="268" y="0"/>
                  </a:lnTo>
                  <a:lnTo>
                    <a:pt x="238" y="0"/>
                  </a:lnTo>
                  <a:lnTo>
                    <a:pt x="223" y="0"/>
                  </a:lnTo>
                  <a:lnTo>
                    <a:pt x="179" y="15"/>
                  </a:lnTo>
                  <a:lnTo>
                    <a:pt x="179" y="46"/>
                  </a:lnTo>
                  <a:lnTo>
                    <a:pt x="149" y="61"/>
                  </a:lnTo>
                  <a:lnTo>
                    <a:pt x="104" y="46"/>
                  </a:lnTo>
                  <a:lnTo>
                    <a:pt x="74" y="77"/>
                  </a:lnTo>
                  <a:lnTo>
                    <a:pt x="74" y="61"/>
                  </a:lnTo>
                  <a:lnTo>
                    <a:pt x="60" y="46"/>
                  </a:lnTo>
                  <a:lnTo>
                    <a:pt x="60" y="107"/>
                  </a:lnTo>
                  <a:lnTo>
                    <a:pt x="15" y="123"/>
                  </a:lnTo>
                  <a:lnTo>
                    <a:pt x="15" y="107"/>
                  </a:lnTo>
                  <a:lnTo>
                    <a:pt x="0" y="123"/>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3" name="Freeform 187"/>
            <p:cNvSpPr>
              <a:spLocks/>
            </p:cNvSpPr>
            <p:nvPr/>
          </p:nvSpPr>
          <p:spPr bwMode="auto">
            <a:xfrm>
              <a:off x="2146419" y="2752392"/>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w 4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31"/>
                <a:gd name="T26" fmla="*/ 46 w 4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31">
                  <a:moveTo>
                    <a:pt x="30" y="0"/>
                  </a:moveTo>
                  <a:lnTo>
                    <a:pt x="15" y="0"/>
                  </a:lnTo>
                  <a:lnTo>
                    <a:pt x="0" y="15"/>
                  </a:lnTo>
                  <a:lnTo>
                    <a:pt x="0" y="30"/>
                  </a:lnTo>
                  <a:lnTo>
                    <a:pt x="15" y="30"/>
                  </a:lnTo>
                  <a:lnTo>
                    <a:pt x="30" y="30"/>
                  </a:lnTo>
                  <a:lnTo>
                    <a:pt x="45" y="15"/>
                  </a:lnTo>
                  <a:lnTo>
                    <a:pt x="3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4" name="Freeform 188"/>
            <p:cNvSpPr>
              <a:spLocks/>
            </p:cNvSpPr>
            <p:nvPr/>
          </p:nvSpPr>
          <p:spPr bwMode="auto">
            <a:xfrm>
              <a:off x="2180280" y="2720315"/>
              <a:ext cx="18962" cy="16039"/>
            </a:xfrm>
            <a:custGeom>
              <a:avLst/>
              <a:gdLst>
                <a:gd name="T0" fmla="*/ 0 w 32"/>
                <a:gd name="T1" fmla="*/ 0 h 32"/>
                <a:gd name="T2" fmla="*/ 0 w 32"/>
                <a:gd name="T3" fmla="*/ 0 h 32"/>
                <a:gd name="T4" fmla="*/ 0 w 32"/>
                <a:gd name="T5" fmla="*/ 0 h 32"/>
                <a:gd name="T6" fmla="*/ 0 w 32"/>
                <a:gd name="T7" fmla="*/ 0 h 32"/>
                <a:gd name="T8" fmla="*/ 0 w 32"/>
                <a:gd name="T9" fmla="*/ 0 h 32"/>
                <a:gd name="T10" fmla="*/ 0 w 32"/>
                <a:gd name="T11" fmla="*/ 0 h 32"/>
                <a:gd name="T12" fmla="*/ 0 60000 65536"/>
                <a:gd name="T13" fmla="*/ 0 60000 65536"/>
                <a:gd name="T14" fmla="*/ 0 60000 65536"/>
                <a:gd name="T15" fmla="*/ 0 60000 65536"/>
                <a:gd name="T16" fmla="*/ 0 60000 65536"/>
                <a:gd name="T17" fmla="*/ 0 60000 65536"/>
                <a:gd name="T18" fmla="*/ 0 w 32"/>
                <a:gd name="T19" fmla="*/ 0 h 32"/>
                <a:gd name="T20" fmla="*/ 32 w 32"/>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32" h="32">
                  <a:moveTo>
                    <a:pt x="31" y="31"/>
                  </a:moveTo>
                  <a:lnTo>
                    <a:pt x="31" y="0"/>
                  </a:lnTo>
                  <a:lnTo>
                    <a:pt x="16" y="0"/>
                  </a:lnTo>
                  <a:lnTo>
                    <a:pt x="0" y="16"/>
                  </a:lnTo>
                  <a:lnTo>
                    <a:pt x="16" y="31"/>
                  </a:lnTo>
                  <a:lnTo>
                    <a:pt x="31"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5" name="Freeform 189"/>
            <p:cNvSpPr>
              <a:spLocks/>
            </p:cNvSpPr>
            <p:nvPr/>
          </p:nvSpPr>
          <p:spPr bwMode="auto">
            <a:xfrm>
              <a:off x="2077342" y="2642795"/>
              <a:ext cx="96166" cy="86876"/>
            </a:xfrm>
            <a:custGeom>
              <a:avLst/>
              <a:gdLst>
                <a:gd name="T0" fmla="*/ 0 w 165"/>
                <a:gd name="T1" fmla="*/ 0 h 170"/>
                <a:gd name="T2" fmla="*/ 0 w 165"/>
                <a:gd name="T3" fmla="*/ 0 h 170"/>
                <a:gd name="T4" fmla="*/ 0 w 165"/>
                <a:gd name="T5" fmla="*/ 0 h 170"/>
                <a:gd name="T6" fmla="*/ 0 w 165"/>
                <a:gd name="T7" fmla="*/ 0 h 170"/>
                <a:gd name="T8" fmla="*/ 0 w 165"/>
                <a:gd name="T9" fmla="*/ 0 h 170"/>
                <a:gd name="T10" fmla="*/ 0 w 165"/>
                <a:gd name="T11" fmla="*/ 0 h 170"/>
                <a:gd name="T12" fmla="*/ 0 w 165"/>
                <a:gd name="T13" fmla="*/ 0 h 170"/>
                <a:gd name="T14" fmla="*/ 0 w 165"/>
                <a:gd name="T15" fmla="*/ 0 h 170"/>
                <a:gd name="T16" fmla="*/ 0 w 165"/>
                <a:gd name="T17" fmla="*/ 0 h 170"/>
                <a:gd name="T18" fmla="*/ 0 w 165"/>
                <a:gd name="T19" fmla="*/ 0 h 170"/>
                <a:gd name="T20" fmla="*/ 0 w 165"/>
                <a:gd name="T21" fmla="*/ 0 h 170"/>
                <a:gd name="T22" fmla="*/ 0 w 165"/>
                <a:gd name="T23" fmla="*/ 0 h 170"/>
                <a:gd name="T24" fmla="*/ 0 w 165"/>
                <a:gd name="T25" fmla="*/ 0 h 170"/>
                <a:gd name="T26" fmla="*/ 0 w 165"/>
                <a:gd name="T27" fmla="*/ 0 h 170"/>
                <a:gd name="T28" fmla="*/ 0 w 165"/>
                <a:gd name="T29" fmla="*/ 0 h 170"/>
                <a:gd name="T30" fmla="*/ 0 w 165"/>
                <a:gd name="T31" fmla="*/ 0 h 170"/>
                <a:gd name="T32" fmla="*/ 0 w 165"/>
                <a:gd name="T33" fmla="*/ 0 h 170"/>
                <a:gd name="T34" fmla="*/ 0 w 165"/>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5"/>
                <a:gd name="T55" fmla="*/ 0 h 170"/>
                <a:gd name="T56" fmla="*/ 165 w 165"/>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5" h="170">
                  <a:moveTo>
                    <a:pt x="164" y="92"/>
                  </a:moveTo>
                  <a:lnTo>
                    <a:pt x="134" y="61"/>
                  </a:lnTo>
                  <a:lnTo>
                    <a:pt x="134" y="46"/>
                  </a:lnTo>
                  <a:lnTo>
                    <a:pt x="119" y="46"/>
                  </a:lnTo>
                  <a:lnTo>
                    <a:pt x="119" y="31"/>
                  </a:lnTo>
                  <a:lnTo>
                    <a:pt x="89" y="0"/>
                  </a:lnTo>
                  <a:lnTo>
                    <a:pt x="45" y="0"/>
                  </a:lnTo>
                  <a:lnTo>
                    <a:pt x="15" y="15"/>
                  </a:lnTo>
                  <a:lnTo>
                    <a:pt x="15" y="77"/>
                  </a:lnTo>
                  <a:lnTo>
                    <a:pt x="0" y="77"/>
                  </a:lnTo>
                  <a:lnTo>
                    <a:pt x="0" y="138"/>
                  </a:lnTo>
                  <a:lnTo>
                    <a:pt x="15" y="154"/>
                  </a:lnTo>
                  <a:lnTo>
                    <a:pt x="15" y="169"/>
                  </a:lnTo>
                  <a:lnTo>
                    <a:pt x="45" y="138"/>
                  </a:lnTo>
                  <a:lnTo>
                    <a:pt x="89" y="154"/>
                  </a:lnTo>
                  <a:lnTo>
                    <a:pt x="119" y="138"/>
                  </a:lnTo>
                  <a:lnTo>
                    <a:pt x="119" y="108"/>
                  </a:lnTo>
                  <a:lnTo>
                    <a:pt x="164" y="9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6" name="Freeform 190"/>
            <p:cNvSpPr>
              <a:spLocks/>
            </p:cNvSpPr>
            <p:nvPr/>
          </p:nvSpPr>
          <p:spPr bwMode="auto">
            <a:xfrm>
              <a:off x="2188406" y="2571958"/>
              <a:ext cx="97520" cy="164396"/>
            </a:xfrm>
            <a:custGeom>
              <a:avLst/>
              <a:gdLst>
                <a:gd name="T0" fmla="*/ 0 w 166"/>
                <a:gd name="T1" fmla="*/ 0 h 324"/>
                <a:gd name="T2" fmla="*/ 0 w 166"/>
                <a:gd name="T3" fmla="*/ 0 h 324"/>
                <a:gd name="T4" fmla="*/ 0 w 166"/>
                <a:gd name="T5" fmla="*/ 0 h 324"/>
                <a:gd name="T6" fmla="*/ 0 w 166"/>
                <a:gd name="T7" fmla="*/ 0 h 324"/>
                <a:gd name="T8" fmla="*/ 0 w 166"/>
                <a:gd name="T9" fmla="*/ 0 h 324"/>
                <a:gd name="T10" fmla="*/ 0 w 166"/>
                <a:gd name="T11" fmla="*/ 0 h 324"/>
                <a:gd name="T12" fmla="*/ 0 w 166"/>
                <a:gd name="T13" fmla="*/ 0 h 324"/>
                <a:gd name="T14" fmla="*/ 0 w 166"/>
                <a:gd name="T15" fmla="*/ 0 h 324"/>
                <a:gd name="T16" fmla="*/ 0 w 166"/>
                <a:gd name="T17" fmla="*/ 0 h 324"/>
                <a:gd name="T18" fmla="*/ 0 w 166"/>
                <a:gd name="T19" fmla="*/ 0 h 324"/>
                <a:gd name="T20" fmla="*/ 0 w 166"/>
                <a:gd name="T21" fmla="*/ 0 h 324"/>
                <a:gd name="T22" fmla="*/ 0 w 166"/>
                <a:gd name="T23" fmla="*/ 0 h 324"/>
                <a:gd name="T24" fmla="*/ 0 w 166"/>
                <a:gd name="T25" fmla="*/ 0 h 324"/>
                <a:gd name="T26" fmla="*/ 0 w 166"/>
                <a:gd name="T27" fmla="*/ 0 h 324"/>
                <a:gd name="T28" fmla="*/ 0 w 166"/>
                <a:gd name="T29" fmla="*/ 0 h 324"/>
                <a:gd name="T30" fmla="*/ 0 w 166"/>
                <a:gd name="T31" fmla="*/ 0 h 324"/>
                <a:gd name="T32" fmla="*/ 0 w 166"/>
                <a:gd name="T33" fmla="*/ 0 h 324"/>
                <a:gd name="T34" fmla="*/ 0 w 166"/>
                <a:gd name="T35" fmla="*/ 0 h 324"/>
                <a:gd name="T36" fmla="*/ 0 w 166"/>
                <a:gd name="T37" fmla="*/ 0 h 324"/>
                <a:gd name="T38" fmla="*/ 0 w 166"/>
                <a:gd name="T39" fmla="*/ 0 h 324"/>
                <a:gd name="T40" fmla="*/ 0 w 166"/>
                <a:gd name="T41" fmla="*/ 0 h 324"/>
                <a:gd name="T42" fmla="*/ 0 w 166"/>
                <a:gd name="T43" fmla="*/ 0 h 324"/>
                <a:gd name="T44" fmla="*/ 0 w 166"/>
                <a:gd name="T45" fmla="*/ 0 h 324"/>
                <a:gd name="T46" fmla="*/ 0 w 166"/>
                <a:gd name="T47" fmla="*/ 0 h 324"/>
                <a:gd name="T48" fmla="*/ 0 w 166"/>
                <a:gd name="T49" fmla="*/ 0 h 324"/>
                <a:gd name="T50" fmla="*/ 0 w 166"/>
                <a:gd name="T51" fmla="*/ 0 h 324"/>
                <a:gd name="T52" fmla="*/ 0 w 166"/>
                <a:gd name="T53" fmla="*/ 0 h 324"/>
                <a:gd name="T54" fmla="*/ 0 w 166"/>
                <a:gd name="T55" fmla="*/ 0 h 324"/>
                <a:gd name="T56" fmla="*/ 0 w 166"/>
                <a:gd name="T57" fmla="*/ 0 h 324"/>
                <a:gd name="T58" fmla="*/ 0 w 166"/>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6"/>
                <a:gd name="T91" fmla="*/ 0 h 324"/>
                <a:gd name="T92" fmla="*/ 166 w 166"/>
                <a:gd name="T93" fmla="*/ 324 h 3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6" h="324">
                  <a:moveTo>
                    <a:pt x="165" y="0"/>
                  </a:moveTo>
                  <a:lnTo>
                    <a:pt x="105" y="15"/>
                  </a:lnTo>
                  <a:lnTo>
                    <a:pt x="75" y="15"/>
                  </a:lnTo>
                  <a:lnTo>
                    <a:pt x="75" y="31"/>
                  </a:lnTo>
                  <a:lnTo>
                    <a:pt x="75" y="46"/>
                  </a:lnTo>
                  <a:lnTo>
                    <a:pt x="75" y="62"/>
                  </a:lnTo>
                  <a:lnTo>
                    <a:pt x="90" y="62"/>
                  </a:lnTo>
                  <a:lnTo>
                    <a:pt x="90" y="108"/>
                  </a:lnTo>
                  <a:lnTo>
                    <a:pt x="75" y="123"/>
                  </a:lnTo>
                  <a:lnTo>
                    <a:pt x="75" y="138"/>
                  </a:lnTo>
                  <a:lnTo>
                    <a:pt x="60" y="108"/>
                  </a:lnTo>
                  <a:lnTo>
                    <a:pt x="60" y="77"/>
                  </a:lnTo>
                  <a:lnTo>
                    <a:pt x="45" y="62"/>
                  </a:lnTo>
                  <a:lnTo>
                    <a:pt x="0" y="92"/>
                  </a:lnTo>
                  <a:lnTo>
                    <a:pt x="30" y="123"/>
                  </a:lnTo>
                  <a:lnTo>
                    <a:pt x="30" y="185"/>
                  </a:lnTo>
                  <a:lnTo>
                    <a:pt x="30" y="200"/>
                  </a:lnTo>
                  <a:lnTo>
                    <a:pt x="15" y="231"/>
                  </a:lnTo>
                  <a:lnTo>
                    <a:pt x="15" y="246"/>
                  </a:lnTo>
                  <a:lnTo>
                    <a:pt x="15" y="292"/>
                  </a:lnTo>
                  <a:lnTo>
                    <a:pt x="15" y="323"/>
                  </a:lnTo>
                  <a:lnTo>
                    <a:pt x="30" y="323"/>
                  </a:lnTo>
                  <a:lnTo>
                    <a:pt x="30" y="292"/>
                  </a:lnTo>
                  <a:lnTo>
                    <a:pt x="75" y="277"/>
                  </a:lnTo>
                  <a:lnTo>
                    <a:pt x="75" y="261"/>
                  </a:lnTo>
                  <a:lnTo>
                    <a:pt x="75" y="231"/>
                  </a:lnTo>
                  <a:lnTo>
                    <a:pt x="60" y="185"/>
                  </a:lnTo>
                  <a:lnTo>
                    <a:pt x="135" y="123"/>
                  </a:lnTo>
                  <a:lnTo>
                    <a:pt x="150" y="123"/>
                  </a:lnTo>
                  <a:lnTo>
                    <a:pt x="16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7" name="Freeform 191"/>
            <p:cNvSpPr>
              <a:spLocks/>
            </p:cNvSpPr>
            <p:nvPr/>
          </p:nvSpPr>
          <p:spPr bwMode="auto">
            <a:xfrm>
              <a:off x="2128811" y="2610718"/>
              <a:ext cx="78558" cy="80193"/>
            </a:xfrm>
            <a:custGeom>
              <a:avLst/>
              <a:gdLst>
                <a:gd name="T0" fmla="*/ 0 w 134"/>
                <a:gd name="T1" fmla="*/ 0 h 155"/>
                <a:gd name="T2" fmla="*/ 0 w 134"/>
                <a:gd name="T3" fmla="*/ 0 h 155"/>
                <a:gd name="T4" fmla="*/ 0 w 134"/>
                <a:gd name="T5" fmla="*/ 0 h 155"/>
                <a:gd name="T6" fmla="*/ 0 w 134"/>
                <a:gd name="T7" fmla="*/ 0 h 155"/>
                <a:gd name="T8" fmla="*/ 0 w 134"/>
                <a:gd name="T9" fmla="*/ 0 h 155"/>
                <a:gd name="T10" fmla="*/ 0 w 134"/>
                <a:gd name="T11" fmla="*/ 0 h 155"/>
                <a:gd name="T12" fmla="*/ 0 w 134"/>
                <a:gd name="T13" fmla="*/ 0 h 155"/>
                <a:gd name="T14" fmla="*/ 0 w 134"/>
                <a:gd name="T15" fmla="*/ 0 h 155"/>
                <a:gd name="T16" fmla="*/ 0 w 134"/>
                <a:gd name="T17" fmla="*/ 0 h 155"/>
                <a:gd name="T18" fmla="*/ 0 w 134"/>
                <a:gd name="T19" fmla="*/ 0 h 155"/>
                <a:gd name="T20" fmla="*/ 0 w 134"/>
                <a:gd name="T21" fmla="*/ 0 h 155"/>
                <a:gd name="T22" fmla="*/ 0 w 134"/>
                <a:gd name="T23" fmla="*/ 0 h 155"/>
                <a:gd name="T24" fmla="*/ 0 w 134"/>
                <a:gd name="T25" fmla="*/ 0 h 155"/>
                <a:gd name="T26" fmla="*/ 0 w 134"/>
                <a:gd name="T27" fmla="*/ 0 h 155"/>
                <a:gd name="T28" fmla="*/ 0 w 134"/>
                <a:gd name="T29" fmla="*/ 0 h 155"/>
                <a:gd name="T30" fmla="*/ 0 w 134"/>
                <a:gd name="T31" fmla="*/ 0 h 155"/>
                <a:gd name="T32" fmla="*/ 0 w 134"/>
                <a:gd name="T33" fmla="*/ 0 h 1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4"/>
                <a:gd name="T52" fmla="*/ 0 h 155"/>
                <a:gd name="T53" fmla="*/ 134 w 134"/>
                <a:gd name="T54" fmla="*/ 155 h 1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4" h="155">
                  <a:moveTo>
                    <a:pt x="103" y="15"/>
                  </a:moveTo>
                  <a:lnTo>
                    <a:pt x="74" y="0"/>
                  </a:lnTo>
                  <a:lnTo>
                    <a:pt x="74" y="31"/>
                  </a:lnTo>
                  <a:lnTo>
                    <a:pt x="59" y="31"/>
                  </a:lnTo>
                  <a:lnTo>
                    <a:pt x="30" y="62"/>
                  </a:lnTo>
                  <a:lnTo>
                    <a:pt x="0" y="62"/>
                  </a:lnTo>
                  <a:lnTo>
                    <a:pt x="30" y="92"/>
                  </a:lnTo>
                  <a:lnTo>
                    <a:pt x="30" y="108"/>
                  </a:lnTo>
                  <a:lnTo>
                    <a:pt x="44" y="108"/>
                  </a:lnTo>
                  <a:lnTo>
                    <a:pt x="44" y="123"/>
                  </a:lnTo>
                  <a:lnTo>
                    <a:pt x="74" y="154"/>
                  </a:lnTo>
                  <a:lnTo>
                    <a:pt x="89" y="154"/>
                  </a:lnTo>
                  <a:lnTo>
                    <a:pt x="118" y="154"/>
                  </a:lnTo>
                  <a:lnTo>
                    <a:pt x="133" y="123"/>
                  </a:lnTo>
                  <a:lnTo>
                    <a:pt x="133" y="108"/>
                  </a:lnTo>
                  <a:lnTo>
                    <a:pt x="133" y="46"/>
                  </a:lnTo>
                  <a:lnTo>
                    <a:pt x="103"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8" name="Oval 192"/>
            <p:cNvSpPr>
              <a:spLocks noChangeArrowheads="1"/>
            </p:cNvSpPr>
            <p:nvPr/>
          </p:nvSpPr>
          <p:spPr bwMode="auto">
            <a:xfrm>
              <a:off x="2415953" y="2642795"/>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89" name="Oval 193"/>
            <p:cNvSpPr>
              <a:spLocks noChangeArrowheads="1"/>
            </p:cNvSpPr>
            <p:nvPr/>
          </p:nvSpPr>
          <p:spPr bwMode="auto">
            <a:xfrm>
              <a:off x="2406472" y="2658834"/>
              <a:ext cx="9481" cy="6683"/>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0" name="Freeform 194"/>
            <p:cNvSpPr>
              <a:spLocks/>
            </p:cNvSpPr>
            <p:nvPr/>
          </p:nvSpPr>
          <p:spPr bwMode="auto">
            <a:xfrm>
              <a:off x="2406472" y="2657497"/>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1" name="Line 195"/>
            <p:cNvSpPr>
              <a:spLocks noChangeShapeType="1"/>
            </p:cNvSpPr>
            <p:nvPr/>
          </p:nvSpPr>
          <p:spPr bwMode="auto">
            <a:xfrm>
              <a:off x="2424080" y="2642795"/>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2" name="Line 196"/>
            <p:cNvSpPr>
              <a:spLocks noChangeShapeType="1"/>
            </p:cNvSpPr>
            <p:nvPr/>
          </p:nvSpPr>
          <p:spPr bwMode="auto">
            <a:xfrm>
              <a:off x="2224977" y="21696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3" name="Line 197"/>
            <p:cNvSpPr>
              <a:spLocks noChangeShapeType="1"/>
            </p:cNvSpPr>
            <p:nvPr/>
          </p:nvSpPr>
          <p:spPr bwMode="auto">
            <a:xfrm>
              <a:off x="2224977" y="216965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4" name="Line 198"/>
            <p:cNvSpPr>
              <a:spLocks noChangeShapeType="1"/>
            </p:cNvSpPr>
            <p:nvPr/>
          </p:nvSpPr>
          <p:spPr bwMode="auto">
            <a:xfrm>
              <a:off x="2234458" y="21696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5" name="Freeform 199"/>
            <p:cNvSpPr>
              <a:spLocks/>
            </p:cNvSpPr>
            <p:nvPr/>
          </p:nvSpPr>
          <p:spPr bwMode="auto">
            <a:xfrm>
              <a:off x="2311661" y="2347417"/>
              <a:ext cx="17608" cy="16039"/>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w 31"/>
                <a:gd name="T11" fmla="*/ 0 h 31"/>
                <a:gd name="T12" fmla="*/ 0 w 31"/>
                <a:gd name="T13" fmla="*/ 0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15" y="0"/>
                  </a:moveTo>
                  <a:lnTo>
                    <a:pt x="0" y="0"/>
                  </a:lnTo>
                  <a:lnTo>
                    <a:pt x="0" y="15"/>
                  </a:lnTo>
                  <a:lnTo>
                    <a:pt x="0" y="30"/>
                  </a:lnTo>
                  <a:lnTo>
                    <a:pt x="30" y="15"/>
                  </a:lnTo>
                  <a:lnTo>
                    <a:pt x="15" y="15"/>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6" name="Freeform 200"/>
            <p:cNvSpPr>
              <a:spLocks/>
            </p:cNvSpPr>
            <p:nvPr/>
          </p:nvSpPr>
          <p:spPr bwMode="auto">
            <a:xfrm>
              <a:off x="2215495" y="2292619"/>
              <a:ext cx="157116" cy="141674"/>
            </a:xfrm>
            <a:custGeom>
              <a:avLst/>
              <a:gdLst>
                <a:gd name="T0" fmla="*/ 0 w 270"/>
                <a:gd name="T1" fmla="*/ 0 h 278"/>
                <a:gd name="T2" fmla="*/ 0 w 270"/>
                <a:gd name="T3" fmla="*/ 0 h 278"/>
                <a:gd name="T4" fmla="*/ 0 w 270"/>
                <a:gd name="T5" fmla="*/ 0 h 278"/>
                <a:gd name="T6" fmla="*/ 0 w 270"/>
                <a:gd name="T7" fmla="*/ 0 h 278"/>
                <a:gd name="T8" fmla="*/ 0 w 270"/>
                <a:gd name="T9" fmla="*/ 0 h 278"/>
                <a:gd name="T10" fmla="*/ 0 w 270"/>
                <a:gd name="T11" fmla="*/ 0 h 278"/>
                <a:gd name="T12" fmla="*/ 0 w 270"/>
                <a:gd name="T13" fmla="*/ 0 h 278"/>
                <a:gd name="T14" fmla="*/ 0 w 270"/>
                <a:gd name="T15" fmla="*/ 0 h 278"/>
                <a:gd name="T16" fmla="*/ 0 w 270"/>
                <a:gd name="T17" fmla="*/ 0 h 278"/>
                <a:gd name="T18" fmla="*/ 0 w 270"/>
                <a:gd name="T19" fmla="*/ 0 h 278"/>
                <a:gd name="T20" fmla="*/ 0 w 270"/>
                <a:gd name="T21" fmla="*/ 0 h 278"/>
                <a:gd name="T22" fmla="*/ 0 w 270"/>
                <a:gd name="T23" fmla="*/ 0 h 278"/>
                <a:gd name="T24" fmla="*/ 0 w 270"/>
                <a:gd name="T25" fmla="*/ 0 h 278"/>
                <a:gd name="T26" fmla="*/ 0 w 270"/>
                <a:gd name="T27" fmla="*/ 0 h 278"/>
                <a:gd name="T28" fmla="*/ 0 w 270"/>
                <a:gd name="T29" fmla="*/ 0 h 278"/>
                <a:gd name="T30" fmla="*/ 0 w 270"/>
                <a:gd name="T31" fmla="*/ 0 h 278"/>
                <a:gd name="T32" fmla="*/ 0 w 270"/>
                <a:gd name="T33" fmla="*/ 0 h 278"/>
                <a:gd name="T34" fmla="*/ 0 w 270"/>
                <a:gd name="T35" fmla="*/ 0 h 278"/>
                <a:gd name="T36" fmla="*/ 0 w 270"/>
                <a:gd name="T37" fmla="*/ 0 h 278"/>
                <a:gd name="T38" fmla="*/ 0 w 270"/>
                <a:gd name="T39" fmla="*/ 0 h 278"/>
                <a:gd name="T40" fmla="*/ 0 w 270"/>
                <a:gd name="T41" fmla="*/ 0 h 278"/>
                <a:gd name="T42" fmla="*/ 0 w 270"/>
                <a:gd name="T43" fmla="*/ 0 h 278"/>
                <a:gd name="T44" fmla="*/ 0 w 270"/>
                <a:gd name="T45" fmla="*/ 0 h 278"/>
                <a:gd name="T46" fmla="*/ 0 w 270"/>
                <a:gd name="T47" fmla="*/ 0 h 278"/>
                <a:gd name="T48" fmla="*/ 0 w 270"/>
                <a:gd name="T49" fmla="*/ 0 h 278"/>
                <a:gd name="T50" fmla="*/ 0 w 270"/>
                <a:gd name="T51" fmla="*/ 0 h 278"/>
                <a:gd name="T52" fmla="*/ 0 w 270"/>
                <a:gd name="T53" fmla="*/ 0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0"/>
                <a:gd name="T82" fmla="*/ 0 h 278"/>
                <a:gd name="T83" fmla="*/ 270 w 270"/>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0" h="278">
                  <a:moveTo>
                    <a:pt x="164" y="108"/>
                  </a:moveTo>
                  <a:lnTo>
                    <a:pt x="179" y="108"/>
                  </a:lnTo>
                  <a:lnTo>
                    <a:pt x="149" y="62"/>
                  </a:lnTo>
                  <a:lnTo>
                    <a:pt x="120" y="62"/>
                  </a:lnTo>
                  <a:lnTo>
                    <a:pt x="105" y="0"/>
                  </a:lnTo>
                  <a:lnTo>
                    <a:pt x="75" y="15"/>
                  </a:lnTo>
                  <a:lnTo>
                    <a:pt x="60" y="31"/>
                  </a:lnTo>
                  <a:lnTo>
                    <a:pt x="60" y="92"/>
                  </a:lnTo>
                  <a:lnTo>
                    <a:pt x="30" y="108"/>
                  </a:lnTo>
                  <a:lnTo>
                    <a:pt x="30" y="139"/>
                  </a:lnTo>
                  <a:lnTo>
                    <a:pt x="30" y="169"/>
                  </a:lnTo>
                  <a:lnTo>
                    <a:pt x="0" y="185"/>
                  </a:lnTo>
                  <a:lnTo>
                    <a:pt x="30" y="200"/>
                  </a:lnTo>
                  <a:lnTo>
                    <a:pt x="60" y="262"/>
                  </a:lnTo>
                  <a:lnTo>
                    <a:pt x="90" y="262"/>
                  </a:lnTo>
                  <a:lnTo>
                    <a:pt x="120" y="277"/>
                  </a:lnTo>
                  <a:lnTo>
                    <a:pt x="135" y="262"/>
                  </a:lnTo>
                  <a:lnTo>
                    <a:pt x="149" y="262"/>
                  </a:lnTo>
                  <a:lnTo>
                    <a:pt x="164" y="262"/>
                  </a:lnTo>
                  <a:lnTo>
                    <a:pt x="179" y="246"/>
                  </a:lnTo>
                  <a:lnTo>
                    <a:pt x="224" y="246"/>
                  </a:lnTo>
                  <a:lnTo>
                    <a:pt x="269" y="185"/>
                  </a:lnTo>
                  <a:lnTo>
                    <a:pt x="239" y="200"/>
                  </a:lnTo>
                  <a:lnTo>
                    <a:pt x="194" y="169"/>
                  </a:lnTo>
                  <a:lnTo>
                    <a:pt x="164" y="139"/>
                  </a:lnTo>
                  <a:lnTo>
                    <a:pt x="164" y="123"/>
                  </a:lnTo>
                  <a:lnTo>
                    <a:pt x="164" y="10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7" name="Freeform 201"/>
            <p:cNvSpPr>
              <a:spLocks/>
            </p:cNvSpPr>
            <p:nvPr/>
          </p:nvSpPr>
          <p:spPr bwMode="auto">
            <a:xfrm>
              <a:off x="2180280" y="2471717"/>
              <a:ext cx="105647" cy="109597"/>
            </a:xfrm>
            <a:custGeom>
              <a:avLst/>
              <a:gdLst>
                <a:gd name="T0" fmla="*/ 0 w 181"/>
                <a:gd name="T1" fmla="*/ 0 h 216"/>
                <a:gd name="T2" fmla="*/ 0 w 181"/>
                <a:gd name="T3" fmla="*/ 0 h 216"/>
                <a:gd name="T4" fmla="*/ 0 w 181"/>
                <a:gd name="T5" fmla="*/ 0 h 216"/>
                <a:gd name="T6" fmla="*/ 0 w 181"/>
                <a:gd name="T7" fmla="*/ 0 h 216"/>
                <a:gd name="T8" fmla="*/ 0 w 181"/>
                <a:gd name="T9" fmla="*/ 0 h 216"/>
                <a:gd name="T10" fmla="*/ 0 w 181"/>
                <a:gd name="T11" fmla="*/ 0 h 216"/>
                <a:gd name="T12" fmla="*/ 0 w 181"/>
                <a:gd name="T13" fmla="*/ 0 h 216"/>
                <a:gd name="T14" fmla="*/ 0 w 181"/>
                <a:gd name="T15" fmla="*/ 0 h 216"/>
                <a:gd name="T16" fmla="*/ 0 w 181"/>
                <a:gd name="T17" fmla="*/ 0 h 216"/>
                <a:gd name="T18" fmla="*/ 0 w 181"/>
                <a:gd name="T19" fmla="*/ 0 h 216"/>
                <a:gd name="T20" fmla="*/ 0 w 181"/>
                <a:gd name="T21" fmla="*/ 0 h 216"/>
                <a:gd name="T22" fmla="*/ 0 w 181"/>
                <a:gd name="T23" fmla="*/ 0 h 216"/>
                <a:gd name="T24" fmla="*/ 0 w 181"/>
                <a:gd name="T25" fmla="*/ 0 h 216"/>
                <a:gd name="T26" fmla="*/ 0 w 181"/>
                <a:gd name="T27" fmla="*/ 0 h 216"/>
                <a:gd name="T28" fmla="*/ 0 w 181"/>
                <a:gd name="T29" fmla="*/ 0 h 216"/>
                <a:gd name="T30" fmla="*/ 0 w 181"/>
                <a:gd name="T31" fmla="*/ 0 h 216"/>
                <a:gd name="T32" fmla="*/ 0 w 181"/>
                <a:gd name="T33" fmla="*/ 0 h 216"/>
                <a:gd name="T34" fmla="*/ 0 w 181"/>
                <a:gd name="T35" fmla="*/ 0 h 216"/>
                <a:gd name="T36" fmla="*/ 0 w 181"/>
                <a:gd name="T37" fmla="*/ 0 h 216"/>
                <a:gd name="T38" fmla="*/ 0 w 181"/>
                <a:gd name="T39" fmla="*/ 0 h 216"/>
                <a:gd name="T40" fmla="*/ 0 w 181"/>
                <a:gd name="T41" fmla="*/ 0 h 216"/>
                <a:gd name="T42" fmla="*/ 0 w 181"/>
                <a:gd name="T43" fmla="*/ 0 h 216"/>
                <a:gd name="T44" fmla="*/ 0 w 181"/>
                <a:gd name="T45" fmla="*/ 0 h 216"/>
                <a:gd name="T46" fmla="*/ 0 w 181"/>
                <a:gd name="T47" fmla="*/ 0 h 216"/>
                <a:gd name="T48" fmla="*/ 0 w 181"/>
                <a:gd name="T49" fmla="*/ 0 h 216"/>
                <a:gd name="T50" fmla="*/ 0 w 181"/>
                <a:gd name="T51" fmla="*/ 0 h 216"/>
                <a:gd name="T52" fmla="*/ 0 w 181"/>
                <a:gd name="T53" fmla="*/ 0 h 216"/>
                <a:gd name="T54" fmla="*/ 0 w 181"/>
                <a:gd name="T55" fmla="*/ 0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1"/>
                <a:gd name="T85" fmla="*/ 0 h 216"/>
                <a:gd name="T86" fmla="*/ 181 w 181"/>
                <a:gd name="T87" fmla="*/ 216 h 2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1" h="216">
                  <a:moveTo>
                    <a:pt x="180" y="77"/>
                  </a:moveTo>
                  <a:lnTo>
                    <a:pt x="150" y="61"/>
                  </a:lnTo>
                  <a:lnTo>
                    <a:pt x="135" y="46"/>
                  </a:lnTo>
                  <a:lnTo>
                    <a:pt x="90" y="0"/>
                  </a:lnTo>
                  <a:lnTo>
                    <a:pt x="75" y="15"/>
                  </a:lnTo>
                  <a:lnTo>
                    <a:pt x="75" y="31"/>
                  </a:lnTo>
                  <a:lnTo>
                    <a:pt x="45" y="46"/>
                  </a:lnTo>
                  <a:lnTo>
                    <a:pt x="45" y="15"/>
                  </a:lnTo>
                  <a:lnTo>
                    <a:pt x="15" y="15"/>
                  </a:lnTo>
                  <a:lnTo>
                    <a:pt x="15" y="31"/>
                  </a:lnTo>
                  <a:lnTo>
                    <a:pt x="30" y="46"/>
                  </a:lnTo>
                  <a:lnTo>
                    <a:pt x="15" y="61"/>
                  </a:lnTo>
                  <a:lnTo>
                    <a:pt x="0" y="61"/>
                  </a:lnTo>
                  <a:lnTo>
                    <a:pt x="15" y="108"/>
                  </a:lnTo>
                  <a:lnTo>
                    <a:pt x="0" y="108"/>
                  </a:lnTo>
                  <a:lnTo>
                    <a:pt x="30" y="123"/>
                  </a:lnTo>
                  <a:lnTo>
                    <a:pt x="30" y="138"/>
                  </a:lnTo>
                  <a:lnTo>
                    <a:pt x="60" y="169"/>
                  </a:lnTo>
                  <a:lnTo>
                    <a:pt x="75" y="184"/>
                  </a:lnTo>
                  <a:lnTo>
                    <a:pt x="90" y="184"/>
                  </a:lnTo>
                  <a:lnTo>
                    <a:pt x="90" y="215"/>
                  </a:lnTo>
                  <a:lnTo>
                    <a:pt x="120" y="215"/>
                  </a:lnTo>
                  <a:lnTo>
                    <a:pt x="180" y="200"/>
                  </a:lnTo>
                  <a:lnTo>
                    <a:pt x="180" y="169"/>
                  </a:lnTo>
                  <a:lnTo>
                    <a:pt x="165" y="154"/>
                  </a:lnTo>
                  <a:lnTo>
                    <a:pt x="180" y="123"/>
                  </a:lnTo>
                  <a:lnTo>
                    <a:pt x="165" y="108"/>
                  </a:lnTo>
                  <a:lnTo>
                    <a:pt x="180"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8" name="Freeform 202"/>
            <p:cNvSpPr>
              <a:spLocks/>
            </p:cNvSpPr>
            <p:nvPr/>
          </p:nvSpPr>
          <p:spPr bwMode="auto">
            <a:xfrm>
              <a:off x="2302180" y="2347417"/>
              <a:ext cx="104292" cy="132319"/>
            </a:xfrm>
            <a:custGeom>
              <a:avLst/>
              <a:gdLst>
                <a:gd name="T0" fmla="*/ 0 w 180"/>
                <a:gd name="T1" fmla="*/ 0 h 262"/>
                <a:gd name="T2" fmla="*/ 0 w 180"/>
                <a:gd name="T3" fmla="*/ 0 h 262"/>
                <a:gd name="T4" fmla="*/ 0 w 180"/>
                <a:gd name="T5" fmla="*/ 0 h 262"/>
                <a:gd name="T6" fmla="*/ 0 w 180"/>
                <a:gd name="T7" fmla="*/ 0 h 262"/>
                <a:gd name="T8" fmla="*/ 0 w 180"/>
                <a:gd name="T9" fmla="*/ 0 h 262"/>
                <a:gd name="T10" fmla="*/ 0 w 180"/>
                <a:gd name="T11" fmla="*/ 0 h 262"/>
                <a:gd name="T12" fmla="*/ 0 w 180"/>
                <a:gd name="T13" fmla="*/ 0 h 262"/>
                <a:gd name="T14" fmla="*/ 0 w 180"/>
                <a:gd name="T15" fmla="*/ 0 h 262"/>
                <a:gd name="T16" fmla="*/ 0 w 180"/>
                <a:gd name="T17" fmla="*/ 0 h 262"/>
                <a:gd name="T18" fmla="*/ 0 w 180"/>
                <a:gd name="T19" fmla="*/ 0 h 262"/>
                <a:gd name="T20" fmla="*/ 0 w 180"/>
                <a:gd name="T21" fmla="*/ 0 h 262"/>
                <a:gd name="T22" fmla="*/ 0 w 180"/>
                <a:gd name="T23" fmla="*/ 0 h 262"/>
                <a:gd name="T24" fmla="*/ 0 w 180"/>
                <a:gd name="T25" fmla="*/ 0 h 262"/>
                <a:gd name="T26" fmla="*/ 0 w 180"/>
                <a:gd name="T27" fmla="*/ 0 h 262"/>
                <a:gd name="T28" fmla="*/ 0 w 180"/>
                <a:gd name="T29" fmla="*/ 0 h 262"/>
                <a:gd name="T30" fmla="*/ 0 w 180"/>
                <a:gd name="T31" fmla="*/ 0 h 262"/>
                <a:gd name="T32" fmla="*/ 0 w 180"/>
                <a:gd name="T33" fmla="*/ 0 h 262"/>
                <a:gd name="T34" fmla="*/ 0 w 180"/>
                <a:gd name="T35" fmla="*/ 0 h 262"/>
                <a:gd name="T36" fmla="*/ 0 w 180"/>
                <a:gd name="T37" fmla="*/ 0 h 262"/>
                <a:gd name="T38" fmla="*/ 0 w 180"/>
                <a:gd name="T39" fmla="*/ 0 h 262"/>
                <a:gd name="T40" fmla="*/ 0 w 180"/>
                <a:gd name="T41" fmla="*/ 0 h 262"/>
                <a:gd name="T42" fmla="*/ 0 w 180"/>
                <a:gd name="T43" fmla="*/ 0 h 262"/>
                <a:gd name="T44" fmla="*/ 0 w 180"/>
                <a:gd name="T45" fmla="*/ 0 h 262"/>
                <a:gd name="T46" fmla="*/ 0 w 180"/>
                <a:gd name="T47" fmla="*/ 0 h 262"/>
                <a:gd name="T48" fmla="*/ 0 w 180"/>
                <a:gd name="T49" fmla="*/ 0 h 262"/>
                <a:gd name="T50" fmla="*/ 0 w 180"/>
                <a:gd name="T51" fmla="*/ 0 h 262"/>
                <a:gd name="T52" fmla="*/ 0 w 180"/>
                <a:gd name="T53" fmla="*/ 0 h 262"/>
                <a:gd name="T54" fmla="*/ 0 w 180"/>
                <a:gd name="T55" fmla="*/ 0 h 2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
                <a:gd name="T85" fmla="*/ 0 h 262"/>
                <a:gd name="T86" fmla="*/ 180 w 180"/>
                <a:gd name="T87" fmla="*/ 262 h 2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 h="262">
                  <a:moveTo>
                    <a:pt x="179" y="0"/>
                  </a:moveTo>
                  <a:lnTo>
                    <a:pt x="164" y="0"/>
                  </a:lnTo>
                  <a:lnTo>
                    <a:pt x="149" y="15"/>
                  </a:lnTo>
                  <a:lnTo>
                    <a:pt x="134" y="15"/>
                  </a:lnTo>
                  <a:lnTo>
                    <a:pt x="119" y="15"/>
                  </a:lnTo>
                  <a:lnTo>
                    <a:pt x="75" y="31"/>
                  </a:lnTo>
                  <a:lnTo>
                    <a:pt x="60" y="31"/>
                  </a:lnTo>
                  <a:lnTo>
                    <a:pt x="45" y="15"/>
                  </a:lnTo>
                  <a:lnTo>
                    <a:pt x="15" y="31"/>
                  </a:lnTo>
                  <a:lnTo>
                    <a:pt x="45" y="61"/>
                  </a:lnTo>
                  <a:lnTo>
                    <a:pt x="90" y="92"/>
                  </a:lnTo>
                  <a:lnTo>
                    <a:pt x="119" y="77"/>
                  </a:lnTo>
                  <a:lnTo>
                    <a:pt x="75" y="138"/>
                  </a:lnTo>
                  <a:lnTo>
                    <a:pt x="30" y="138"/>
                  </a:lnTo>
                  <a:lnTo>
                    <a:pt x="15" y="154"/>
                  </a:lnTo>
                  <a:lnTo>
                    <a:pt x="0" y="154"/>
                  </a:lnTo>
                  <a:lnTo>
                    <a:pt x="0" y="169"/>
                  </a:lnTo>
                  <a:lnTo>
                    <a:pt x="0" y="261"/>
                  </a:lnTo>
                  <a:lnTo>
                    <a:pt x="15" y="261"/>
                  </a:lnTo>
                  <a:lnTo>
                    <a:pt x="15" y="246"/>
                  </a:lnTo>
                  <a:lnTo>
                    <a:pt x="45" y="230"/>
                  </a:lnTo>
                  <a:lnTo>
                    <a:pt x="60" y="215"/>
                  </a:lnTo>
                  <a:lnTo>
                    <a:pt x="119" y="154"/>
                  </a:lnTo>
                  <a:lnTo>
                    <a:pt x="119" y="138"/>
                  </a:lnTo>
                  <a:lnTo>
                    <a:pt x="149" y="92"/>
                  </a:lnTo>
                  <a:lnTo>
                    <a:pt x="149" y="77"/>
                  </a:lnTo>
                  <a:lnTo>
                    <a:pt x="179" y="61"/>
                  </a:lnTo>
                  <a:lnTo>
                    <a:pt x="179"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99" name="Freeform 203"/>
            <p:cNvSpPr>
              <a:spLocks/>
            </p:cNvSpPr>
            <p:nvPr/>
          </p:nvSpPr>
          <p:spPr bwMode="auto">
            <a:xfrm>
              <a:off x="2224977" y="2424937"/>
              <a:ext cx="88039" cy="85539"/>
            </a:xfrm>
            <a:custGeom>
              <a:avLst/>
              <a:gdLst>
                <a:gd name="T0" fmla="*/ 0 w 150"/>
                <a:gd name="T1" fmla="*/ 0 h 170"/>
                <a:gd name="T2" fmla="*/ 0 w 150"/>
                <a:gd name="T3" fmla="*/ 0 h 170"/>
                <a:gd name="T4" fmla="*/ 0 w 150"/>
                <a:gd name="T5" fmla="*/ 0 h 170"/>
                <a:gd name="T6" fmla="*/ 0 w 150"/>
                <a:gd name="T7" fmla="*/ 0 h 170"/>
                <a:gd name="T8" fmla="*/ 0 w 150"/>
                <a:gd name="T9" fmla="*/ 0 h 170"/>
                <a:gd name="T10" fmla="*/ 0 w 150"/>
                <a:gd name="T11" fmla="*/ 0 h 170"/>
                <a:gd name="T12" fmla="*/ 0 w 150"/>
                <a:gd name="T13" fmla="*/ 0 h 170"/>
                <a:gd name="T14" fmla="*/ 0 w 150"/>
                <a:gd name="T15" fmla="*/ 0 h 170"/>
                <a:gd name="T16" fmla="*/ 0 w 150"/>
                <a:gd name="T17" fmla="*/ 0 h 170"/>
                <a:gd name="T18" fmla="*/ 0 w 150"/>
                <a:gd name="T19" fmla="*/ 0 h 170"/>
                <a:gd name="T20" fmla="*/ 0 w 150"/>
                <a:gd name="T21" fmla="*/ 0 h 170"/>
                <a:gd name="T22" fmla="*/ 0 w 150"/>
                <a:gd name="T23" fmla="*/ 0 h 170"/>
                <a:gd name="T24" fmla="*/ 0 w 150"/>
                <a:gd name="T25" fmla="*/ 0 h 170"/>
                <a:gd name="T26" fmla="*/ 0 w 150"/>
                <a:gd name="T27" fmla="*/ 0 h 170"/>
                <a:gd name="T28" fmla="*/ 0 w 150"/>
                <a:gd name="T29" fmla="*/ 0 h 170"/>
                <a:gd name="T30" fmla="*/ 0 w 150"/>
                <a:gd name="T31" fmla="*/ 0 h 170"/>
                <a:gd name="T32" fmla="*/ 0 w 150"/>
                <a:gd name="T33" fmla="*/ 0 h 170"/>
                <a:gd name="T34" fmla="*/ 0 w 150"/>
                <a:gd name="T35" fmla="*/ 0 h 170"/>
                <a:gd name="T36" fmla="*/ 0 w 150"/>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
                <a:gd name="T58" fmla="*/ 0 h 170"/>
                <a:gd name="T59" fmla="*/ 150 w 150"/>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 h="170">
                  <a:moveTo>
                    <a:pt x="149" y="108"/>
                  </a:moveTo>
                  <a:lnTo>
                    <a:pt x="134" y="108"/>
                  </a:lnTo>
                  <a:lnTo>
                    <a:pt x="134" y="15"/>
                  </a:lnTo>
                  <a:lnTo>
                    <a:pt x="134" y="0"/>
                  </a:lnTo>
                  <a:lnTo>
                    <a:pt x="119" y="0"/>
                  </a:lnTo>
                  <a:lnTo>
                    <a:pt x="104" y="15"/>
                  </a:lnTo>
                  <a:lnTo>
                    <a:pt x="75" y="0"/>
                  </a:lnTo>
                  <a:lnTo>
                    <a:pt x="45" y="0"/>
                  </a:lnTo>
                  <a:lnTo>
                    <a:pt x="0" y="0"/>
                  </a:lnTo>
                  <a:lnTo>
                    <a:pt x="15" y="15"/>
                  </a:lnTo>
                  <a:lnTo>
                    <a:pt x="15" y="61"/>
                  </a:lnTo>
                  <a:lnTo>
                    <a:pt x="15" y="77"/>
                  </a:lnTo>
                  <a:lnTo>
                    <a:pt x="15" y="92"/>
                  </a:lnTo>
                  <a:lnTo>
                    <a:pt x="60" y="138"/>
                  </a:lnTo>
                  <a:lnTo>
                    <a:pt x="75" y="154"/>
                  </a:lnTo>
                  <a:lnTo>
                    <a:pt x="104" y="169"/>
                  </a:lnTo>
                  <a:lnTo>
                    <a:pt x="119" y="138"/>
                  </a:lnTo>
                  <a:lnTo>
                    <a:pt x="134" y="138"/>
                  </a:lnTo>
                  <a:lnTo>
                    <a:pt x="149" y="10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0" name="Oval 204"/>
            <p:cNvSpPr>
              <a:spLocks noChangeArrowheads="1"/>
            </p:cNvSpPr>
            <p:nvPr/>
          </p:nvSpPr>
          <p:spPr bwMode="auto">
            <a:xfrm>
              <a:off x="2337396" y="2565275"/>
              <a:ext cx="0" cy="6683"/>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1" name="Oval 205"/>
            <p:cNvSpPr>
              <a:spLocks noChangeArrowheads="1"/>
            </p:cNvSpPr>
            <p:nvPr/>
          </p:nvSpPr>
          <p:spPr bwMode="auto">
            <a:xfrm>
              <a:off x="2415953" y="2502457"/>
              <a:ext cx="1354"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2" name="Freeform 206"/>
            <p:cNvSpPr>
              <a:spLocks/>
            </p:cNvSpPr>
            <p:nvPr/>
          </p:nvSpPr>
          <p:spPr bwMode="auto">
            <a:xfrm>
              <a:off x="2319788" y="2292619"/>
              <a:ext cx="44697" cy="48116"/>
            </a:xfrm>
            <a:custGeom>
              <a:avLst/>
              <a:gdLst>
                <a:gd name="T0" fmla="*/ 0 w 76"/>
                <a:gd name="T1" fmla="*/ 0 h 93"/>
                <a:gd name="T2" fmla="*/ 0 w 76"/>
                <a:gd name="T3" fmla="*/ 0 h 93"/>
                <a:gd name="T4" fmla="*/ 0 w 76"/>
                <a:gd name="T5" fmla="*/ 0 h 93"/>
                <a:gd name="T6" fmla="*/ 0 w 76"/>
                <a:gd name="T7" fmla="*/ 0 h 93"/>
                <a:gd name="T8" fmla="*/ 0 w 76"/>
                <a:gd name="T9" fmla="*/ 0 h 93"/>
                <a:gd name="T10" fmla="*/ 0 w 76"/>
                <a:gd name="T11" fmla="*/ 0 h 93"/>
                <a:gd name="T12" fmla="*/ 0 w 76"/>
                <a:gd name="T13" fmla="*/ 0 h 93"/>
                <a:gd name="T14" fmla="*/ 0 w 76"/>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93"/>
                <a:gd name="T26" fmla="*/ 76 w 76"/>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93">
                  <a:moveTo>
                    <a:pt x="30" y="77"/>
                  </a:moveTo>
                  <a:lnTo>
                    <a:pt x="15" y="61"/>
                  </a:lnTo>
                  <a:lnTo>
                    <a:pt x="0" y="31"/>
                  </a:lnTo>
                  <a:lnTo>
                    <a:pt x="0" y="15"/>
                  </a:lnTo>
                  <a:lnTo>
                    <a:pt x="15" y="0"/>
                  </a:lnTo>
                  <a:lnTo>
                    <a:pt x="75" y="15"/>
                  </a:lnTo>
                  <a:lnTo>
                    <a:pt x="45" y="92"/>
                  </a:lnTo>
                  <a:lnTo>
                    <a:pt x="30"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3" name="Line 207"/>
            <p:cNvSpPr>
              <a:spLocks noChangeShapeType="1"/>
            </p:cNvSpPr>
            <p:nvPr/>
          </p:nvSpPr>
          <p:spPr bwMode="auto">
            <a:xfrm>
              <a:off x="2319788" y="229261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4" name="Line 208"/>
            <p:cNvSpPr>
              <a:spLocks noChangeShapeType="1"/>
            </p:cNvSpPr>
            <p:nvPr/>
          </p:nvSpPr>
          <p:spPr bwMode="auto">
            <a:xfrm flipV="1">
              <a:off x="2329269" y="228460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5" name="Line 209"/>
            <p:cNvSpPr>
              <a:spLocks noChangeShapeType="1"/>
            </p:cNvSpPr>
            <p:nvPr/>
          </p:nvSpPr>
          <p:spPr bwMode="auto">
            <a:xfrm>
              <a:off x="2337396" y="2285936"/>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6" name="Freeform 210"/>
            <p:cNvSpPr>
              <a:spLocks/>
            </p:cNvSpPr>
            <p:nvPr/>
          </p:nvSpPr>
          <p:spPr bwMode="auto">
            <a:xfrm>
              <a:off x="2388864" y="2185695"/>
              <a:ext cx="10836" cy="14702"/>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16" y="0"/>
                  </a:moveTo>
                  <a:lnTo>
                    <a:pt x="0" y="15"/>
                  </a:lnTo>
                  <a:lnTo>
                    <a:pt x="16" y="30"/>
                  </a:lnTo>
                  <a:lnTo>
                    <a:pt x="16"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7" name="Freeform 211"/>
            <p:cNvSpPr>
              <a:spLocks/>
            </p:cNvSpPr>
            <p:nvPr/>
          </p:nvSpPr>
          <p:spPr bwMode="auto">
            <a:xfrm>
              <a:off x="2329269" y="2169656"/>
              <a:ext cx="43342" cy="8019"/>
            </a:xfrm>
            <a:custGeom>
              <a:avLst/>
              <a:gdLst>
                <a:gd name="T0" fmla="*/ 0 w 75"/>
                <a:gd name="T1" fmla="*/ 0 h 17"/>
                <a:gd name="T2" fmla="*/ 0 w 75"/>
                <a:gd name="T3" fmla="*/ 0 h 17"/>
                <a:gd name="T4" fmla="*/ 0 w 75"/>
                <a:gd name="T5" fmla="*/ 0 h 17"/>
                <a:gd name="T6" fmla="*/ 0 w 75"/>
                <a:gd name="T7" fmla="*/ 0 h 17"/>
                <a:gd name="T8" fmla="*/ 0 w 75"/>
                <a:gd name="T9" fmla="*/ 0 h 17"/>
                <a:gd name="T10" fmla="*/ 0 w 75"/>
                <a:gd name="T11" fmla="*/ 0 h 17"/>
                <a:gd name="T12" fmla="*/ 0 w 75"/>
                <a:gd name="T13" fmla="*/ 0 h 17"/>
                <a:gd name="T14" fmla="*/ 0 60000 65536"/>
                <a:gd name="T15" fmla="*/ 0 60000 65536"/>
                <a:gd name="T16" fmla="*/ 0 60000 65536"/>
                <a:gd name="T17" fmla="*/ 0 60000 65536"/>
                <a:gd name="T18" fmla="*/ 0 60000 65536"/>
                <a:gd name="T19" fmla="*/ 0 60000 65536"/>
                <a:gd name="T20" fmla="*/ 0 60000 65536"/>
                <a:gd name="T21" fmla="*/ 0 w 75"/>
                <a:gd name="T22" fmla="*/ 0 h 17"/>
                <a:gd name="T23" fmla="*/ 75 w 7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7">
                  <a:moveTo>
                    <a:pt x="74" y="16"/>
                  </a:moveTo>
                  <a:lnTo>
                    <a:pt x="59" y="16"/>
                  </a:lnTo>
                  <a:lnTo>
                    <a:pt x="44" y="16"/>
                  </a:lnTo>
                  <a:lnTo>
                    <a:pt x="30" y="0"/>
                  </a:lnTo>
                  <a:lnTo>
                    <a:pt x="0" y="0"/>
                  </a:lnTo>
                  <a:lnTo>
                    <a:pt x="44" y="0"/>
                  </a:lnTo>
                  <a:lnTo>
                    <a:pt x="74"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8" name="Line 212"/>
            <p:cNvSpPr>
              <a:spLocks noChangeShapeType="1"/>
            </p:cNvSpPr>
            <p:nvPr/>
          </p:nvSpPr>
          <p:spPr bwMode="auto">
            <a:xfrm>
              <a:off x="2345522"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09" name="Line 213"/>
            <p:cNvSpPr>
              <a:spLocks noChangeShapeType="1"/>
            </p:cNvSpPr>
            <p:nvPr/>
          </p:nvSpPr>
          <p:spPr bwMode="auto">
            <a:xfrm>
              <a:off x="2364484" y="2292619"/>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0" name="Line 214"/>
            <p:cNvSpPr>
              <a:spLocks noChangeShapeType="1"/>
            </p:cNvSpPr>
            <p:nvPr/>
          </p:nvSpPr>
          <p:spPr bwMode="auto">
            <a:xfrm>
              <a:off x="2372611" y="2292619"/>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1" name="Line 215"/>
            <p:cNvSpPr>
              <a:spLocks noChangeShapeType="1"/>
            </p:cNvSpPr>
            <p:nvPr/>
          </p:nvSpPr>
          <p:spPr bwMode="auto">
            <a:xfrm flipV="1">
              <a:off x="2380738" y="22846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2" name="Freeform 216"/>
            <p:cNvSpPr>
              <a:spLocks/>
            </p:cNvSpPr>
            <p:nvPr/>
          </p:nvSpPr>
          <p:spPr bwMode="auto">
            <a:xfrm>
              <a:off x="2345522" y="2277917"/>
              <a:ext cx="88039" cy="62818"/>
            </a:xfrm>
            <a:custGeom>
              <a:avLst/>
              <a:gdLst>
                <a:gd name="T0" fmla="*/ 0 w 151"/>
                <a:gd name="T1" fmla="*/ 0 h 123"/>
                <a:gd name="T2" fmla="*/ 0 w 151"/>
                <a:gd name="T3" fmla="*/ 0 h 123"/>
                <a:gd name="T4" fmla="*/ 0 w 151"/>
                <a:gd name="T5" fmla="*/ 0 h 123"/>
                <a:gd name="T6" fmla="*/ 0 w 151"/>
                <a:gd name="T7" fmla="*/ 0 h 123"/>
                <a:gd name="T8" fmla="*/ 0 w 151"/>
                <a:gd name="T9" fmla="*/ 0 h 123"/>
                <a:gd name="T10" fmla="*/ 0 w 151"/>
                <a:gd name="T11" fmla="*/ 0 h 123"/>
                <a:gd name="T12" fmla="*/ 0 w 151"/>
                <a:gd name="T13" fmla="*/ 0 h 123"/>
                <a:gd name="T14" fmla="*/ 0 w 151"/>
                <a:gd name="T15" fmla="*/ 0 h 123"/>
                <a:gd name="T16" fmla="*/ 0 w 151"/>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23"/>
                <a:gd name="T29" fmla="*/ 151 w 15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23">
                  <a:moveTo>
                    <a:pt x="30" y="46"/>
                  </a:moveTo>
                  <a:lnTo>
                    <a:pt x="0" y="122"/>
                  </a:lnTo>
                  <a:lnTo>
                    <a:pt x="30" y="107"/>
                  </a:lnTo>
                  <a:lnTo>
                    <a:pt x="120" y="61"/>
                  </a:lnTo>
                  <a:lnTo>
                    <a:pt x="135" y="46"/>
                  </a:lnTo>
                  <a:lnTo>
                    <a:pt x="150" y="31"/>
                  </a:lnTo>
                  <a:lnTo>
                    <a:pt x="135" y="0"/>
                  </a:lnTo>
                  <a:lnTo>
                    <a:pt x="60" y="31"/>
                  </a:lnTo>
                  <a:lnTo>
                    <a:pt x="30" y="4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3" name="Line 217"/>
            <p:cNvSpPr>
              <a:spLocks noChangeShapeType="1"/>
            </p:cNvSpPr>
            <p:nvPr/>
          </p:nvSpPr>
          <p:spPr bwMode="auto">
            <a:xfrm>
              <a:off x="2388864" y="228593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4" name="Freeform 218"/>
            <p:cNvSpPr>
              <a:spLocks/>
            </p:cNvSpPr>
            <p:nvPr/>
          </p:nvSpPr>
          <p:spPr bwMode="auto">
            <a:xfrm>
              <a:off x="2006911" y="1858240"/>
              <a:ext cx="96166" cy="101578"/>
            </a:xfrm>
            <a:custGeom>
              <a:avLst/>
              <a:gdLst>
                <a:gd name="T0" fmla="*/ 0 w 165"/>
                <a:gd name="T1" fmla="*/ 0 h 202"/>
                <a:gd name="T2" fmla="*/ 0 w 165"/>
                <a:gd name="T3" fmla="*/ 0 h 202"/>
                <a:gd name="T4" fmla="*/ 0 w 165"/>
                <a:gd name="T5" fmla="*/ 0 h 202"/>
                <a:gd name="T6" fmla="*/ 0 w 165"/>
                <a:gd name="T7" fmla="*/ 0 h 202"/>
                <a:gd name="T8" fmla="*/ 0 w 165"/>
                <a:gd name="T9" fmla="*/ 0 h 202"/>
                <a:gd name="T10" fmla="*/ 0 w 165"/>
                <a:gd name="T11" fmla="*/ 0 h 202"/>
                <a:gd name="T12" fmla="*/ 0 w 165"/>
                <a:gd name="T13" fmla="*/ 0 h 202"/>
                <a:gd name="T14" fmla="*/ 0 w 165"/>
                <a:gd name="T15" fmla="*/ 0 h 202"/>
                <a:gd name="T16" fmla="*/ 0 w 165"/>
                <a:gd name="T17" fmla="*/ 0 h 202"/>
                <a:gd name="T18" fmla="*/ 0 w 165"/>
                <a:gd name="T19" fmla="*/ 0 h 202"/>
                <a:gd name="T20" fmla="*/ 0 w 165"/>
                <a:gd name="T21" fmla="*/ 0 h 202"/>
                <a:gd name="T22" fmla="*/ 0 w 165"/>
                <a:gd name="T23" fmla="*/ 0 h 202"/>
                <a:gd name="T24" fmla="*/ 0 w 165"/>
                <a:gd name="T25" fmla="*/ 0 h 202"/>
                <a:gd name="T26" fmla="*/ 0 w 165"/>
                <a:gd name="T27" fmla="*/ 0 h 202"/>
                <a:gd name="T28" fmla="*/ 0 w 165"/>
                <a:gd name="T29" fmla="*/ 0 h 2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
                <a:gd name="T46" fmla="*/ 0 h 202"/>
                <a:gd name="T47" fmla="*/ 165 w 165"/>
                <a:gd name="T48" fmla="*/ 202 h 2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 h="202">
                  <a:moveTo>
                    <a:pt x="15" y="77"/>
                  </a:moveTo>
                  <a:lnTo>
                    <a:pt x="0" y="93"/>
                  </a:lnTo>
                  <a:lnTo>
                    <a:pt x="15" y="139"/>
                  </a:lnTo>
                  <a:lnTo>
                    <a:pt x="60" y="155"/>
                  </a:lnTo>
                  <a:lnTo>
                    <a:pt x="89" y="170"/>
                  </a:lnTo>
                  <a:lnTo>
                    <a:pt x="119" y="170"/>
                  </a:lnTo>
                  <a:lnTo>
                    <a:pt x="149" y="201"/>
                  </a:lnTo>
                  <a:lnTo>
                    <a:pt x="164" y="139"/>
                  </a:lnTo>
                  <a:lnTo>
                    <a:pt x="149" y="108"/>
                  </a:lnTo>
                  <a:lnTo>
                    <a:pt x="149" y="77"/>
                  </a:lnTo>
                  <a:lnTo>
                    <a:pt x="104" y="0"/>
                  </a:lnTo>
                  <a:lnTo>
                    <a:pt x="104" y="46"/>
                  </a:lnTo>
                  <a:lnTo>
                    <a:pt x="75" y="62"/>
                  </a:lnTo>
                  <a:lnTo>
                    <a:pt x="60" y="46"/>
                  </a:lnTo>
                  <a:lnTo>
                    <a:pt x="15" y="77"/>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5" name="Freeform 219"/>
            <p:cNvSpPr>
              <a:spLocks/>
            </p:cNvSpPr>
            <p:nvPr/>
          </p:nvSpPr>
          <p:spPr bwMode="auto">
            <a:xfrm>
              <a:off x="2112558" y="2106838"/>
              <a:ext cx="24380" cy="0"/>
            </a:xfrm>
            <a:custGeom>
              <a:avLst/>
              <a:gdLst>
                <a:gd name="T0" fmla="*/ 0 w 46"/>
                <a:gd name="T1" fmla="*/ 0 h 1"/>
                <a:gd name="T2" fmla="*/ 0 w 46"/>
                <a:gd name="T3" fmla="*/ 0 h 1"/>
                <a:gd name="T4" fmla="*/ 0 w 46"/>
                <a:gd name="T5" fmla="*/ 0 h 1"/>
                <a:gd name="T6" fmla="*/ 0 w 46"/>
                <a:gd name="T7" fmla="*/ 0 h 1"/>
                <a:gd name="T8" fmla="*/ 0 w 46"/>
                <a:gd name="T9" fmla="*/ 0 h 1"/>
                <a:gd name="T10" fmla="*/ 0 60000 65536"/>
                <a:gd name="T11" fmla="*/ 0 60000 65536"/>
                <a:gd name="T12" fmla="*/ 0 60000 65536"/>
                <a:gd name="T13" fmla="*/ 0 60000 65536"/>
                <a:gd name="T14" fmla="*/ 0 60000 65536"/>
                <a:gd name="T15" fmla="*/ 0 w 46"/>
                <a:gd name="T16" fmla="*/ 0 h 1"/>
                <a:gd name="T17" fmla="*/ 46 w 46"/>
                <a:gd name="T18" fmla="*/ 0 h 1"/>
              </a:gdLst>
              <a:ahLst/>
              <a:cxnLst>
                <a:cxn ang="T10">
                  <a:pos x="T0" y="T1"/>
                </a:cxn>
                <a:cxn ang="T11">
                  <a:pos x="T2" y="T3"/>
                </a:cxn>
                <a:cxn ang="T12">
                  <a:pos x="T4" y="T5"/>
                </a:cxn>
                <a:cxn ang="T13">
                  <a:pos x="T6" y="T7"/>
                </a:cxn>
                <a:cxn ang="T14">
                  <a:pos x="T8" y="T9"/>
                </a:cxn>
              </a:cxnLst>
              <a:rect l="T15" t="T16" r="T17" b="T18"/>
              <a:pathLst>
                <a:path w="46" h="1">
                  <a:moveTo>
                    <a:pt x="45" y="0"/>
                  </a:moveTo>
                  <a:lnTo>
                    <a:pt x="30" y="0"/>
                  </a:lnTo>
                  <a:lnTo>
                    <a:pt x="0" y="0"/>
                  </a:lnTo>
                  <a:lnTo>
                    <a:pt x="30" y="0"/>
                  </a:lnTo>
                  <a:lnTo>
                    <a:pt x="45" y="0"/>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6" name="Freeform 220"/>
            <p:cNvSpPr>
              <a:spLocks/>
            </p:cNvSpPr>
            <p:nvPr/>
          </p:nvSpPr>
          <p:spPr bwMode="auto">
            <a:xfrm>
              <a:off x="2234458" y="2076098"/>
              <a:ext cx="67722" cy="62818"/>
            </a:xfrm>
            <a:custGeom>
              <a:avLst/>
              <a:gdLst>
                <a:gd name="T0" fmla="*/ 0 w 120"/>
                <a:gd name="T1" fmla="*/ 0 h 124"/>
                <a:gd name="T2" fmla="*/ 0 w 120"/>
                <a:gd name="T3" fmla="*/ 0 h 124"/>
                <a:gd name="T4" fmla="*/ 0 w 120"/>
                <a:gd name="T5" fmla="*/ 0 h 124"/>
                <a:gd name="T6" fmla="*/ 0 w 120"/>
                <a:gd name="T7" fmla="*/ 0 h 124"/>
                <a:gd name="T8" fmla="*/ 0 w 120"/>
                <a:gd name="T9" fmla="*/ 0 h 124"/>
                <a:gd name="T10" fmla="*/ 0 w 120"/>
                <a:gd name="T11" fmla="*/ 0 h 124"/>
                <a:gd name="T12" fmla="*/ 0 w 120"/>
                <a:gd name="T13" fmla="*/ 0 h 124"/>
                <a:gd name="T14" fmla="*/ 0 w 120"/>
                <a:gd name="T15" fmla="*/ 0 h 124"/>
                <a:gd name="T16" fmla="*/ 0 w 120"/>
                <a:gd name="T17" fmla="*/ 0 h 124"/>
                <a:gd name="T18" fmla="*/ 0 w 120"/>
                <a:gd name="T19" fmla="*/ 0 h 124"/>
                <a:gd name="T20" fmla="*/ 0 w 120"/>
                <a:gd name="T21" fmla="*/ 0 h 124"/>
                <a:gd name="T22" fmla="*/ 0 w 120"/>
                <a:gd name="T23" fmla="*/ 0 h 124"/>
                <a:gd name="T24" fmla="*/ 0 w 120"/>
                <a:gd name="T25" fmla="*/ 0 h 124"/>
                <a:gd name="T26" fmla="*/ 0 w 120"/>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124"/>
                <a:gd name="T44" fmla="*/ 120 w 120"/>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124">
                  <a:moveTo>
                    <a:pt x="0" y="62"/>
                  </a:moveTo>
                  <a:lnTo>
                    <a:pt x="15" y="77"/>
                  </a:lnTo>
                  <a:lnTo>
                    <a:pt x="0" y="92"/>
                  </a:lnTo>
                  <a:lnTo>
                    <a:pt x="0" y="123"/>
                  </a:lnTo>
                  <a:lnTo>
                    <a:pt x="30" y="123"/>
                  </a:lnTo>
                  <a:lnTo>
                    <a:pt x="45" y="92"/>
                  </a:lnTo>
                  <a:lnTo>
                    <a:pt x="89" y="62"/>
                  </a:lnTo>
                  <a:lnTo>
                    <a:pt x="104" y="31"/>
                  </a:lnTo>
                  <a:lnTo>
                    <a:pt x="119" y="15"/>
                  </a:lnTo>
                  <a:lnTo>
                    <a:pt x="104" y="0"/>
                  </a:lnTo>
                  <a:lnTo>
                    <a:pt x="30" y="31"/>
                  </a:lnTo>
                  <a:lnTo>
                    <a:pt x="15" y="46"/>
                  </a:lnTo>
                  <a:lnTo>
                    <a:pt x="0" y="46"/>
                  </a:lnTo>
                  <a:lnTo>
                    <a:pt x="0" y="6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7" name="Freeform 221"/>
            <p:cNvSpPr>
              <a:spLocks/>
            </p:cNvSpPr>
            <p:nvPr/>
          </p:nvSpPr>
          <p:spPr bwMode="auto">
            <a:xfrm>
              <a:off x="2224977" y="2122877"/>
              <a:ext cx="44697" cy="54799"/>
            </a:xfrm>
            <a:custGeom>
              <a:avLst/>
              <a:gdLst>
                <a:gd name="T0" fmla="*/ 0 w 76"/>
                <a:gd name="T1" fmla="*/ 0 h 108"/>
                <a:gd name="T2" fmla="*/ 0 w 76"/>
                <a:gd name="T3" fmla="*/ 0 h 108"/>
                <a:gd name="T4" fmla="*/ 0 w 76"/>
                <a:gd name="T5" fmla="*/ 0 h 108"/>
                <a:gd name="T6" fmla="*/ 0 w 76"/>
                <a:gd name="T7" fmla="*/ 0 h 108"/>
                <a:gd name="T8" fmla="*/ 0 w 76"/>
                <a:gd name="T9" fmla="*/ 0 h 108"/>
                <a:gd name="T10" fmla="*/ 0 w 76"/>
                <a:gd name="T11" fmla="*/ 0 h 108"/>
                <a:gd name="T12" fmla="*/ 0 w 76"/>
                <a:gd name="T13" fmla="*/ 0 h 108"/>
                <a:gd name="T14" fmla="*/ 0 w 76"/>
                <a:gd name="T15" fmla="*/ 0 h 108"/>
                <a:gd name="T16" fmla="*/ 0 w 76"/>
                <a:gd name="T17" fmla="*/ 0 h 108"/>
                <a:gd name="T18" fmla="*/ 0 w 76"/>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08"/>
                <a:gd name="T32" fmla="*/ 76 w 76"/>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08">
                  <a:moveTo>
                    <a:pt x="75" y="15"/>
                  </a:moveTo>
                  <a:lnTo>
                    <a:pt x="60" y="0"/>
                  </a:lnTo>
                  <a:lnTo>
                    <a:pt x="45" y="31"/>
                  </a:lnTo>
                  <a:lnTo>
                    <a:pt x="15" y="31"/>
                  </a:lnTo>
                  <a:lnTo>
                    <a:pt x="15" y="46"/>
                  </a:lnTo>
                  <a:lnTo>
                    <a:pt x="0" y="107"/>
                  </a:lnTo>
                  <a:lnTo>
                    <a:pt x="60" y="76"/>
                  </a:lnTo>
                  <a:lnTo>
                    <a:pt x="75" y="61"/>
                  </a:lnTo>
                  <a:lnTo>
                    <a:pt x="45" y="31"/>
                  </a:lnTo>
                  <a:lnTo>
                    <a:pt x="75"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8" name="Freeform 222"/>
            <p:cNvSpPr>
              <a:spLocks/>
            </p:cNvSpPr>
            <p:nvPr/>
          </p:nvSpPr>
          <p:spPr bwMode="auto">
            <a:xfrm>
              <a:off x="2136938" y="2029318"/>
              <a:ext cx="182850" cy="70837"/>
            </a:xfrm>
            <a:custGeom>
              <a:avLst/>
              <a:gdLst>
                <a:gd name="T0" fmla="*/ 0 w 315"/>
                <a:gd name="T1" fmla="*/ 0 h 139"/>
                <a:gd name="T2" fmla="*/ 0 w 315"/>
                <a:gd name="T3" fmla="*/ 0 h 139"/>
                <a:gd name="T4" fmla="*/ 0 w 315"/>
                <a:gd name="T5" fmla="*/ 0 h 139"/>
                <a:gd name="T6" fmla="*/ 0 w 315"/>
                <a:gd name="T7" fmla="*/ 0 h 139"/>
                <a:gd name="T8" fmla="*/ 0 w 315"/>
                <a:gd name="T9" fmla="*/ 0 h 139"/>
                <a:gd name="T10" fmla="*/ 0 w 315"/>
                <a:gd name="T11" fmla="*/ 0 h 139"/>
                <a:gd name="T12" fmla="*/ 0 w 315"/>
                <a:gd name="T13" fmla="*/ 0 h 139"/>
                <a:gd name="T14" fmla="*/ 0 w 315"/>
                <a:gd name="T15" fmla="*/ 0 h 139"/>
                <a:gd name="T16" fmla="*/ 0 w 315"/>
                <a:gd name="T17" fmla="*/ 0 h 139"/>
                <a:gd name="T18" fmla="*/ 0 w 315"/>
                <a:gd name="T19" fmla="*/ 0 h 139"/>
                <a:gd name="T20" fmla="*/ 0 w 315"/>
                <a:gd name="T21" fmla="*/ 0 h 139"/>
                <a:gd name="T22" fmla="*/ 0 w 315"/>
                <a:gd name="T23" fmla="*/ 0 h 139"/>
                <a:gd name="T24" fmla="*/ 0 w 315"/>
                <a:gd name="T25" fmla="*/ 0 h 139"/>
                <a:gd name="T26" fmla="*/ 0 w 315"/>
                <a:gd name="T27" fmla="*/ 0 h 139"/>
                <a:gd name="T28" fmla="*/ 0 w 315"/>
                <a:gd name="T29" fmla="*/ 0 h 139"/>
                <a:gd name="T30" fmla="*/ 0 w 315"/>
                <a:gd name="T31" fmla="*/ 0 h 139"/>
                <a:gd name="T32" fmla="*/ 0 w 315"/>
                <a:gd name="T33" fmla="*/ 0 h 139"/>
                <a:gd name="T34" fmla="*/ 0 w 315"/>
                <a:gd name="T35" fmla="*/ 0 h 139"/>
                <a:gd name="T36" fmla="*/ 0 w 315"/>
                <a:gd name="T37" fmla="*/ 0 h 139"/>
                <a:gd name="T38" fmla="*/ 0 w 315"/>
                <a:gd name="T39" fmla="*/ 0 h 139"/>
                <a:gd name="T40" fmla="*/ 0 w 315"/>
                <a:gd name="T41" fmla="*/ 0 h 139"/>
                <a:gd name="T42" fmla="*/ 0 w 315"/>
                <a:gd name="T43" fmla="*/ 0 h 139"/>
                <a:gd name="T44" fmla="*/ 0 w 315"/>
                <a:gd name="T45" fmla="*/ 0 h 139"/>
                <a:gd name="T46" fmla="*/ 0 w 315"/>
                <a:gd name="T47" fmla="*/ 0 h 139"/>
                <a:gd name="T48" fmla="*/ 0 w 315"/>
                <a:gd name="T49" fmla="*/ 0 h 139"/>
                <a:gd name="T50" fmla="*/ 0 w 315"/>
                <a:gd name="T51" fmla="*/ 0 h 139"/>
                <a:gd name="T52" fmla="*/ 0 w 315"/>
                <a:gd name="T53" fmla="*/ 0 h 139"/>
                <a:gd name="T54" fmla="*/ 0 w 315"/>
                <a:gd name="T55" fmla="*/ 0 h 139"/>
                <a:gd name="T56" fmla="*/ 0 w 315"/>
                <a:gd name="T57" fmla="*/ 0 h 139"/>
                <a:gd name="T58" fmla="*/ 0 w 315"/>
                <a:gd name="T59" fmla="*/ 0 h 139"/>
                <a:gd name="T60" fmla="*/ 0 w 315"/>
                <a:gd name="T61" fmla="*/ 0 h 139"/>
                <a:gd name="T62" fmla="*/ 0 w 315"/>
                <a:gd name="T63" fmla="*/ 0 h 139"/>
                <a:gd name="T64" fmla="*/ 0 w 315"/>
                <a:gd name="T65" fmla="*/ 0 h 139"/>
                <a:gd name="T66" fmla="*/ 0 w 315"/>
                <a:gd name="T67" fmla="*/ 0 h 1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5"/>
                <a:gd name="T103" fmla="*/ 0 h 139"/>
                <a:gd name="T104" fmla="*/ 315 w 315"/>
                <a:gd name="T105" fmla="*/ 139 h 1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5" h="139">
                  <a:moveTo>
                    <a:pt x="164" y="138"/>
                  </a:moveTo>
                  <a:lnTo>
                    <a:pt x="179" y="138"/>
                  </a:lnTo>
                  <a:lnTo>
                    <a:pt x="194" y="123"/>
                  </a:lnTo>
                  <a:lnTo>
                    <a:pt x="269" y="92"/>
                  </a:lnTo>
                  <a:lnTo>
                    <a:pt x="314" y="92"/>
                  </a:lnTo>
                  <a:lnTo>
                    <a:pt x="299" y="61"/>
                  </a:lnTo>
                  <a:lnTo>
                    <a:pt x="314" y="46"/>
                  </a:lnTo>
                  <a:lnTo>
                    <a:pt x="314" y="31"/>
                  </a:lnTo>
                  <a:lnTo>
                    <a:pt x="299" y="31"/>
                  </a:lnTo>
                  <a:lnTo>
                    <a:pt x="299" y="15"/>
                  </a:lnTo>
                  <a:lnTo>
                    <a:pt x="284" y="0"/>
                  </a:lnTo>
                  <a:lnTo>
                    <a:pt x="254" y="0"/>
                  </a:lnTo>
                  <a:lnTo>
                    <a:pt x="224" y="31"/>
                  </a:lnTo>
                  <a:lnTo>
                    <a:pt x="209" y="15"/>
                  </a:lnTo>
                  <a:lnTo>
                    <a:pt x="209" y="31"/>
                  </a:lnTo>
                  <a:lnTo>
                    <a:pt x="150" y="0"/>
                  </a:lnTo>
                  <a:lnTo>
                    <a:pt x="105" y="0"/>
                  </a:lnTo>
                  <a:lnTo>
                    <a:pt x="75" y="31"/>
                  </a:lnTo>
                  <a:lnTo>
                    <a:pt x="45" y="31"/>
                  </a:lnTo>
                  <a:lnTo>
                    <a:pt x="30" y="46"/>
                  </a:lnTo>
                  <a:lnTo>
                    <a:pt x="0" y="46"/>
                  </a:lnTo>
                  <a:lnTo>
                    <a:pt x="0" y="61"/>
                  </a:lnTo>
                  <a:lnTo>
                    <a:pt x="15" y="77"/>
                  </a:lnTo>
                  <a:lnTo>
                    <a:pt x="0" y="77"/>
                  </a:lnTo>
                  <a:lnTo>
                    <a:pt x="15" y="92"/>
                  </a:lnTo>
                  <a:lnTo>
                    <a:pt x="0" y="92"/>
                  </a:lnTo>
                  <a:lnTo>
                    <a:pt x="15" y="107"/>
                  </a:lnTo>
                  <a:lnTo>
                    <a:pt x="30" y="138"/>
                  </a:lnTo>
                  <a:lnTo>
                    <a:pt x="75" y="138"/>
                  </a:lnTo>
                  <a:lnTo>
                    <a:pt x="90" y="123"/>
                  </a:lnTo>
                  <a:lnTo>
                    <a:pt x="105" y="138"/>
                  </a:lnTo>
                  <a:lnTo>
                    <a:pt x="150" y="107"/>
                  </a:lnTo>
                  <a:lnTo>
                    <a:pt x="164" y="107"/>
                  </a:lnTo>
                  <a:lnTo>
                    <a:pt x="164" y="13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19" name="Freeform 223"/>
            <p:cNvSpPr>
              <a:spLocks/>
            </p:cNvSpPr>
            <p:nvPr/>
          </p:nvSpPr>
          <p:spPr bwMode="auto">
            <a:xfrm>
              <a:off x="2136938" y="2029318"/>
              <a:ext cx="27089" cy="14702"/>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w 46"/>
                <a:gd name="T11" fmla="*/ 0 h 31"/>
                <a:gd name="T12" fmla="*/ 0 w 46"/>
                <a:gd name="T13" fmla="*/ 0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15" y="0"/>
                  </a:moveTo>
                  <a:lnTo>
                    <a:pt x="0" y="15"/>
                  </a:lnTo>
                  <a:lnTo>
                    <a:pt x="0" y="30"/>
                  </a:lnTo>
                  <a:lnTo>
                    <a:pt x="15" y="30"/>
                  </a:lnTo>
                  <a:lnTo>
                    <a:pt x="30" y="30"/>
                  </a:lnTo>
                  <a:lnTo>
                    <a:pt x="45" y="15"/>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0" name="Freeform 224"/>
            <p:cNvSpPr>
              <a:spLocks/>
            </p:cNvSpPr>
            <p:nvPr/>
          </p:nvSpPr>
          <p:spPr bwMode="auto">
            <a:xfrm>
              <a:off x="2260192" y="2076098"/>
              <a:ext cx="112419" cy="93559"/>
            </a:xfrm>
            <a:custGeom>
              <a:avLst/>
              <a:gdLst>
                <a:gd name="T0" fmla="*/ 0 w 194"/>
                <a:gd name="T1" fmla="*/ 0 h 185"/>
                <a:gd name="T2" fmla="*/ 0 w 194"/>
                <a:gd name="T3" fmla="*/ 0 h 185"/>
                <a:gd name="T4" fmla="*/ 0 w 194"/>
                <a:gd name="T5" fmla="*/ 0 h 185"/>
                <a:gd name="T6" fmla="*/ 0 w 194"/>
                <a:gd name="T7" fmla="*/ 0 h 185"/>
                <a:gd name="T8" fmla="*/ 0 w 194"/>
                <a:gd name="T9" fmla="*/ 0 h 185"/>
                <a:gd name="T10" fmla="*/ 0 w 194"/>
                <a:gd name="T11" fmla="*/ 0 h 185"/>
                <a:gd name="T12" fmla="*/ 0 w 194"/>
                <a:gd name="T13" fmla="*/ 0 h 185"/>
                <a:gd name="T14" fmla="*/ 0 w 194"/>
                <a:gd name="T15" fmla="*/ 0 h 185"/>
                <a:gd name="T16" fmla="*/ 0 w 194"/>
                <a:gd name="T17" fmla="*/ 0 h 185"/>
                <a:gd name="T18" fmla="*/ 0 w 194"/>
                <a:gd name="T19" fmla="*/ 0 h 185"/>
                <a:gd name="T20" fmla="*/ 0 w 194"/>
                <a:gd name="T21" fmla="*/ 0 h 185"/>
                <a:gd name="T22" fmla="*/ 0 w 194"/>
                <a:gd name="T23" fmla="*/ 0 h 185"/>
                <a:gd name="T24" fmla="*/ 0 w 194"/>
                <a:gd name="T25" fmla="*/ 0 h 185"/>
                <a:gd name="T26" fmla="*/ 0 w 194"/>
                <a:gd name="T27" fmla="*/ 0 h 185"/>
                <a:gd name="T28" fmla="*/ 0 w 194"/>
                <a:gd name="T29" fmla="*/ 0 h 185"/>
                <a:gd name="T30" fmla="*/ 0 w 194"/>
                <a:gd name="T31" fmla="*/ 0 h 185"/>
                <a:gd name="T32" fmla="*/ 0 w 194"/>
                <a:gd name="T33" fmla="*/ 0 h 185"/>
                <a:gd name="T34" fmla="*/ 0 w 194"/>
                <a:gd name="T35" fmla="*/ 0 h 185"/>
                <a:gd name="T36" fmla="*/ 0 w 194"/>
                <a:gd name="T37" fmla="*/ 0 h 185"/>
                <a:gd name="T38" fmla="*/ 0 w 194"/>
                <a:gd name="T39" fmla="*/ 0 h 185"/>
                <a:gd name="T40" fmla="*/ 0 w 194"/>
                <a:gd name="T41" fmla="*/ 0 h 185"/>
                <a:gd name="T42" fmla="*/ 0 w 19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4"/>
                <a:gd name="T67" fmla="*/ 0 h 185"/>
                <a:gd name="T68" fmla="*/ 194 w 19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4" h="185">
                  <a:moveTo>
                    <a:pt x="104" y="0"/>
                  </a:moveTo>
                  <a:lnTo>
                    <a:pt x="59" y="0"/>
                  </a:lnTo>
                  <a:lnTo>
                    <a:pt x="74" y="15"/>
                  </a:lnTo>
                  <a:lnTo>
                    <a:pt x="59" y="31"/>
                  </a:lnTo>
                  <a:lnTo>
                    <a:pt x="45" y="61"/>
                  </a:lnTo>
                  <a:lnTo>
                    <a:pt x="0" y="92"/>
                  </a:lnTo>
                  <a:lnTo>
                    <a:pt x="15" y="107"/>
                  </a:lnTo>
                  <a:lnTo>
                    <a:pt x="30" y="123"/>
                  </a:lnTo>
                  <a:lnTo>
                    <a:pt x="89" y="138"/>
                  </a:lnTo>
                  <a:lnTo>
                    <a:pt x="89" y="153"/>
                  </a:lnTo>
                  <a:lnTo>
                    <a:pt x="104" y="153"/>
                  </a:lnTo>
                  <a:lnTo>
                    <a:pt x="119" y="184"/>
                  </a:lnTo>
                  <a:lnTo>
                    <a:pt x="163" y="184"/>
                  </a:lnTo>
                  <a:lnTo>
                    <a:pt x="178" y="153"/>
                  </a:lnTo>
                  <a:lnTo>
                    <a:pt x="193" y="169"/>
                  </a:lnTo>
                  <a:lnTo>
                    <a:pt x="193" y="153"/>
                  </a:lnTo>
                  <a:lnTo>
                    <a:pt x="163" y="107"/>
                  </a:lnTo>
                  <a:lnTo>
                    <a:pt x="134" y="77"/>
                  </a:lnTo>
                  <a:lnTo>
                    <a:pt x="134" y="46"/>
                  </a:lnTo>
                  <a:lnTo>
                    <a:pt x="134" y="31"/>
                  </a:lnTo>
                  <a:lnTo>
                    <a:pt x="119" y="15"/>
                  </a:lnTo>
                  <a:lnTo>
                    <a:pt x="10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1" name="Freeform 225"/>
            <p:cNvSpPr>
              <a:spLocks/>
            </p:cNvSpPr>
            <p:nvPr/>
          </p:nvSpPr>
          <p:spPr bwMode="auto">
            <a:xfrm>
              <a:off x="2224977" y="2129560"/>
              <a:ext cx="224838" cy="172415"/>
            </a:xfrm>
            <a:custGeom>
              <a:avLst/>
              <a:gdLst>
                <a:gd name="T0" fmla="*/ 0 w 388"/>
                <a:gd name="T1" fmla="*/ 0 h 340"/>
                <a:gd name="T2" fmla="*/ 0 w 388"/>
                <a:gd name="T3" fmla="*/ 0 h 340"/>
                <a:gd name="T4" fmla="*/ 0 w 388"/>
                <a:gd name="T5" fmla="*/ 0 h 340"/>
                <a:gd name="T6" fmla="*/ 0 w 388"/>
                <a:gd name="T7" fmla="*/ 0 h 340"/>
                <a:gd name="T8" fmla="*/ 0 w 388"/>
                <a:gd name="T9" fmla="*/ 0 h 340"/>
                <a:gd name="T10" fmla="*/ 0 w 388"/>
                <a:gd name="T11" fmla="*/ 0 h 340"/>
                <a:gd name="T12" fmla="*/ 0 w 388"/>
                <a:gd name="T13" fmla="*/ 0 h 340"/>
                <a:gd name="T14" fmla="*/ 0 w 388"/>
                <a:gd name="T15" fmla="*/ 0 h 340"/>
                <a:gd name="T16" fmla="*/ 0 w 388"/>
                <a:gd name="T17" fmla="*/ 0 h 340"/>
                <a:gd name="T18" fmla="*/ 0 w 388"/>
                <a:gd name="T19" fmla="*/ 0 h 340"/>
                <a:gd name="T20" fmla="*/ 0 w 388"/>
                <a:gd name="T21" fmla="*/ 0 h 340"/>
                <a:gd name="T22" fmla="*/ 0 w 388"/>
                <a:gd name="T23" fmla="*/ 0 h 340"/>
                <a:gd name="T24" fmla="*/ 0 w 388"/>
                <a:gd name="T25" fmla="*/ 0 h 340"/>
                <a:gd name="T26" fmla="*/ 0 w 388"/>
                <a:gd name="T27" fmla="*/ 0 h 340"/>
                <a:gd name="T28" fmla="*/ 0 w 388"/>
                <a:gd name="T29" fmla="*/ 0 h 340"/>
                <a:gd name="T30" fmla="*/ 0 w 388"/>
                <a:gd name="T31" fmla="*/ 0 h 340"/>
                <a:gd name="T32" fmla="*/ 0 w 388"/>
                <a:gd name="T33" fmla="*/ 0 h 340"/>
                <a:gd name="T34" fmla="*/ 0 w 388"/>
                <a:gd name="T35" fmla="*/ 0 h 340"/>
                <a:gd name="T36" fmla="*/ 0 w 388"/>
                <a:gd name="T37" fmla="*/ 0 h 340"/>
                <a:gd name="T38" fmla="*/ 0 w 388"/>
                <a:gd name="T39" fmla="*/ 0 h 340"/>
                <a:gd name="T40" fmla="*/ 0 w 388"/>
                <a:gd name="T41" fmla="*/ 0 h 340"/>
                <a:gd name="T42" fmla="*/ 0 w 388"/>
                <a:gd name="T43" fmla="*/ 0 h 340"/>
                <a:gd name="T44" fmla="*/ 0 w 388"/>
                <a:gd name="T45" fmla="*/ 0 h 340"/>
                <a:gd name="T46" fmla="*/ 0 w 388"/>
                <a:gd name="T47" fmla="*/ 0 h 340"/>
                <a:gd name="T48" fmla="*/ 0 w 388"/>
                <a:gd name="T49" fmla="*/ 0 h 340"/>
                <a:gd name="T50" fmla="*/ 0 w 388"/>
                <a:gd name="T51" fmla="*/ 0 h 340"/>
                <a:gd name="T52" fmla="*/ 0 w 388"/>
                <a:gd name="T53" fmla="*/ 0 h 340"/>
                <a:gd name="T54" fmla="*/ 0 w 388"/>
                <a:gd name="T55" fmla="*/ 0 h 340"/>
                <a:gd name="T56" fmla="*/ 0 w 388"/>
                <a:gd name="T57" fmla="*/ 0 h 340"/>
                <a:gd name="T58" fmla="*/ 0 w 388"/>
                <a:gd name="T59" fmla="*/ 0 h 340"/>
                <a:gd name="T60" fmla="*/ 0 w 388"/>
                <a:gd name="T61" fmla="*/ 0 h 340"/>
                <a:gd name="T62" fmla="*/ 0 w 388"/>
                <a:gd name="T63" fmla="*/ 0 h 340"/>
                <a:gd name="T64" fmla="*/ 0 w 388"/>
                <a:gd name="T65" fmla="*/ 0 h 340"/>
                <a:gd name="T66" fmla="*/ 0 w 388"/>
                <a:gd name="T67" fmla="*/ 0 h 340"/>
                <a:gd name="T68" fmla="*/ 0 w 388"/>
                <a:gd name="T69" fmla="*/ 0 h 340"/>
                <a:gd name="T70" fmla="*/ 0 w 388"/>
                <a:gd name="T71" fmla="*/ 0 h 340"/>
                <a:gd name="T72" fmla="*/ 0 w 388"/>
                <a:gd name="T73" fmla="*/ 0 h 340"/>
                <a:gd name="T74" fmla="*/ 0 w 388"/>
                <a:gd name="T75" fmla="*/ 0 h 3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8"/>
                <a:gd name="T115" fmla="*/ 0 h 340"/>
                <a:gd name="T116" fmla="*/ 388 w 388"/>
                <a:gd name="T117" fmla="*/ 340 h 3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8" h="340">
                  <a:moveTo>
                    <a:pt x="298" y="170"/>
                  </a:moveTo>
                  <a:lnTo>
                    <a:pt x="313" y="185"/>
                  </a:lnTo>
                  <a:lnTo>
                    <a:pt x="298" y="170"/>
                  </a:lnTo>
                  <a:lnTo>
                    <a:pt x="327" y="185"/>
                  </a:lnTo>
                  <a:lnTo>
                    <a:pt x="327" y="200"/>
                  </a:lnTo>
                  <a:lnTo>
                    <a:pt x="372" y="200"/>
                  </a:lnTo>
                  <a:lnTo>
                    <a:pt x="387" y="216"/>
                  </a:lnTo>
                  <a:lnTo>
                    <a:pt x="387" y="247"/>
                  </a:lnTo>
                  <a:lnTo>
                    <a:pt x="342" y="293"/>
                  </a:lnTo>
                  <a:lnTo>
                    <a:pt x="268" y="324"/>
                  </a:lnTo>
                  <a:lnTo>
                    <a:pt x="238" y="339"/>
                  </a:lnTo>
                  <a:lnTo>
                    <a:pt x="179" y="324"/>
                  </a:lnTo>
                  <a:lnTo>
                    <a:pt x="164" y="339"/>
                  </a:lnTo>
                  <a:lnTo>
                    <a:pt x="134" y="308"/>
                  </a:lnTo>
                  <a:lnTo>
                    <a:pt x="119" y="262"/>
                  </a:lnTo>
                  <a:lnTo>
                    <a:pt x="104" y="262"/>
                  </a:lnTo>
                  <a:lnTo>
                    <a:pt x="104" y="231"/>
                  </a:lnTo>
                  <a:lnTo>
                    <a:pt x="104" y="216"/>
                  </a:lnTo>
                  <a:lnTo>
                    <a:pt x="74" y="185"/>
                  </a:lnTo>
                  <a:lnTo>
                    <a:pt x="60" y="185"/>
                  </a:lnTo>
                  <a:lnTo>
                    <a:pt x="60" y="170"/>
                  </a:lnTo>
                  <a:lnTo>
                    <a:pt x="15" y="92"/>
                  </a:lnTo>
                  <a:lnTo>
                    <a:pt x="0" y="92"/>
                  </a:lnTo>
                  <a:lnTo>
                    <a:pt x="60" y="62"/>
                  </a:lnTo>
                  <a:lnTo>
                    <a:pt x="74" y="46"/>
                  </a:lnTo>
                  <a:lnTo>
                    <a:pt x="45" y="15"/>
                  </a:lnTo>
                  <a:lnTo>
                    <a:pt x="74" y="0"/>
                  </a:lnTo>
                  <a:lnTo>
                    <a:pt x="89" y="15"/>
                  </a:lnTo>
                  <a:lnTo>
                    <a:pt x="149" y="31"/>
                  </a:lnTo>
                  <a:lnTo>
                    <a:pt x="149" y="46"/>
                  </a:lnTo>
                  <a:lnTo>
                    <a:pt x="164" y="46"/>
                  </a:lnTo>
                  <a:lnTo>
                    <a:pt x="179" y="77"/>
                  </a:lnTo>
                  <a:lnTo>
                    <a:pt x="208" y="77"/>
                  </a:lnTo>
                  <a:lnTo>
                    <a:pt x="223" y="92"/>
                  </a:lnTo>
                  <a:lnTo>
                    <a:pt x="238" y="92"/>
                  </a:lnTo>
                  <a:lnTo>
                    <a:pt x="253" y="92"/>
                  </a:lnTo>
                  <a:lnTo>
                    <a:pt x="268" y="92"/>
                  </a:lnTo>
                  <a:lnTo>
                    <a:pt x="298" y="17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2" name="Freeform 226"/>
            <p:cNvSpPr>
              <a:spLocks/>
            </p:cNvSpPr>
            <p:nvPr/>
          </p:nvSpPr>
          <p:spPr bwMode="auto">
            <a:xfrm>
              <a:off x="2581196" y="2052040"/>
              <a:ext cx="277661" cy="327455"/>
            </a:xfrm>
            <a:custGeom>
              <a:avLst/>
              <a:gdLst>
                <a:gd name="T0" fmla="*/ 0 w 478"/>
                <a:gd name="T1" fmla="*/ 0 h 646"/>
                <a:gd name="T2" fmla="*/ 0 w 478"/>
                <a:gd name="T3" fmla="*/ 0 h 646"/>
                <a:gd name="T4" fmla="*/ 0 w 478"/>
                <a:gd name="T5" fmla="*/ 0 h 646"/>
                <a:gd name="T6" fmla="*/ 0 w 478"/>
                <a:gd name="T7" fmla="*/ 0 h 646"/>
                <a:gd name="T8" fmla="*/ 0 w 478"/>
                <a:gd name="T9" fmla="*/ 0 h 646"/>
                <a:gd name="T10" fmla="*/ 0 w 478"/>
                <a:gd name="T11" fmla="*/ 0 h 646"/>
                <a:gd name="T12" fmla="*/ 0 w 478"/>
                <a:gd name="T13" fmla="*/ 0 h 646"/>
                <a:gd name="T14" fmla="*/ 0 w 478"/>
                <a:gd name="T15" fmla="*/ 0 h 646"/>
                <a:gd name="T16" fmla="*/ 0 w 478"/>
                <a:gd name="T17" fmla="*/ 0 h 646"/>
                <a:gd name="T18" fmla="*/ 0 w 478"/>
                <a:gd name="T19" fmla="*/ 0 h 646"/>
                <a:gd name="T20" fmla="*/ 0 w 478"/>
                <a:gd name="T21" fmla="*/ 0 h 646"/>
                <a:gd name="T22" fmla="*/ 0 w 478"/>
                <a:gd name="T23" fmla="*/ 0 h 646"/>
                <a:gd name="T24" fmla="*/ 0 w 478"/>
                <a:gd name="T25" fmla="*/ 0 h 646"/>
                <a:gd name="T26" fmla="*/ 0 w 478"/>
                <a:gd name="T27" fmla="*/ 0 h 646"/>
                <a:gd name="T28" fmla="*/ 0 w 478"/>
                <a:gd name="T29" fmla="*/ 0 h 646"/>
                <a:gd name="T30" fmla="*/ 0 w 478"/>
                <a:gd name="T31" fmla="*/ 0 h 646"/>
                <a:gd name="T32" fmla="*/ 0 w 478"/>
                <a:gd name="T33" fmla="*/ 0 h 646"/>
                <a:gd name="T34" fmla="*/ 0 w 478"/>
                <a:gd name="T35" fmla="*/ 0 h 646"/>
                <a:gd name="T36" fmla="*/ 0 w 478"/>
                <a:gd name="T37" fmla="*/ 0 h 646"/>
                <a:gd name="T38" fmla="*/ 0 w 478"/>
                <a:gd name="T39" fmla="*/ 0 h 646"/>
                <a:gd name="T40" fmla="*/ 0 w 478"/>
                <a:gd name="T41" fmla="*/ 0 h 646"/>
                <a:gd name="T42" fmla="*/ 0 w 478"/>
                <a:gd name="T43" fmla="*/ 0 h 646"/>
                <a:gd name="T44" fmla="*/ 0 w 478"/>
                <a:gd name="T45" fmla="*/ 0 h 646"/>
                <a:gd name="T46" fmla="*/ 0 w 478"/>
                <a:gd name="T47" fmla="*/ 0 h 646"/>
                <a:gd name="T48" fmla="*/ 0 w 478"/>
                <a:gd name="T49" fmla="*/ 0 h 646"/>
                <a:gd name="T50" fmla="*/ 0 w 478"/>
                <a:gd name="T51" fmla="*/ 0 h 646"/>
                <a:gd name="T52" fmla="*/ 0 w 478"/>
                <a:gd name="T53" fmla="*/ 0 h 646"/>
                <a:gd name="T54" fmla="*/ 0 w 478"/>
                <a:gd name="T55" fmla="*/ 0 h 646"/>
                <a:gd name="T56" fmla="*/ 0 w 478"/>
                <a:gd name="T57" fmla="*/ 0 h 646"/>
                <a:gd name="T58" fmla="*/ 0 w 478"/>
                <a:gd name="T59" fmla="*/ 0 h 646"/>
                <a:gd name="T60" fmla="*/ 0 w 478"/>
                <a:gd name="T61" fmla="*/ 0 h 646"/>
                <a:gd name="T62" fmla="*/ 0 w 478"/>
                <a:gd name="T63" fmla="*/ 0 h 646"/>
                <a:gd name="T64" fmla="*/ 0 w 478"/>
                <a:gd name="T65" fmla="*/ 0 h 646"/>
                <a:gd name="T66" fmla="*/ 0 w 478"/>
                <a:gd name="T67" fmla="*/ 0 h 646"/>
                <a:gd name="T68" fmla="*/ 0 w 478"/>
                <a:gd name="T69" fmla="*/ 0 h 646"/>
                <a:gd name="T70" fmla="*/ 0 w 478"/>
                <a:gd name="T71" fmla="*/ 0 h 646"/>
                <a:gd name="T72" fmla="*/ 0 w 478"/>
                <a:gd name="T73" fmla="*/ 0 h 646"/>
                <a:gd name="T74" fmla="*/ 0 w 478"/>
                <a:gd name="T75" fmla="*/ 0 h 646"/>
                <a:gd name="T76" fmla="*/ 0 w 478"/>
                <a:gd name="T77" fmla="*/ 0 h 6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8"/>
                <a:gd name="T118" fmla="*/ 0 h 646"/>
                <a:gd name="T119" fmla="*/ 478 w 478"/>
                <a:gd name="T120" fmla="*/ 646 h 6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8" h="646">
                  <a:moveTo>
                    <a:pt x="149" y="108"/>
                  </a:moveTo>
                  <a:lnTo>
                    <a:pt x="149" y="61"/>
                  </a:lnTo>
                  <a:lnTo>
                    <a:pt x="60" y="0"/>
                  </a:lnTo>
                  <a:lnTo>
                    <a:pt x="104" y="77"/>
                  </a:lnTo>
                  <a:lnTo>
                    <a:pt x="75" y="108"/>
                  </a:lnTo>
                  <a:lnTo>
                    <a:pt x="89" y="123"/>
                  </a:lnTo>
                  <a:lnTo>
                    <a:pt x="89" y="138"/>
                  </a:lnTo>
                  <a:lnTo>
                    <a:pt x="75" y="154"/>
                  </a:lnTo>
                  <a:lnTo>
                    <a:pt x="60" y="200"/>
                  </a:lnTo>
                  <a:lnTo>
                    <a:pt x="45" y="215"/>
                  </a:lnTo>
                  <a:lnTo>
                    <a:pt x="45" y="230"/>
                  </a:lnTo>
                  <a:lnTo>
                    <a:pt x="30" y="230"/>
                  </a:lnTo>
                  <a:lnTo>
                    <a:pt x="15" y="230"/>
                  </a:lnTo>
                  <a:lnTo>
                    <a:pt x="15" y="246"/>
                  </a:lnTo>
                  <a:lnTo>
                    <a:pt x="15" y="261"/>
                  </a:lnTo>
                  <a:lnTo>
                    <a:pt x="30" y="292"/>
                  </a:lnTo>
                  <a:lnTo>
                    <a:pt x="0" y="323"/>
                  </a:lnTo>
                  <a:lnTo>
                    <a:pt x="15" y="338"/>
                  </a:lnTo>
                  <a:lnTo>
                    <a:pt x="15" y="353"/>
                  </a:lnTo>
                  <a:lnTo>
                    <a:pt x="30" y="384"/>
                  </a:lnTo>
                  <a:lnTo>
                    <a:pt x="60" y="384"/>
                  </a:lnTo>
                  <a:lnTo>
                    <a:pt x="60" y="369"/>
                  </a:lnTo>
                  <a:lnTo>
                    <a:pt x="60" y="353"/>
                  </a:lnTo>
                  <a:lnTo>
                    <a:pt x="75" y="353"/>
                  </a:lnTo>
                  <a:lnTo>
                    <a:pt x="89" y="399"/>
                  </a:lnTo>
                  <a:lnTo>
                    <a:pt x="75" y="399"/>
                  </a:lnTo>
                  <a:lnTo>
                    <a:pt x="104" y="461"/>
                  </a:lnTo>
                  <a:lnTo>
                    <a:pt x="134" y="522"/>
                  </a:lnTo>
                  <a:lnTo>
                    <a:pt x="149" y="553"/>
                  </a:lnTo>
                  <a:lnTo>
                    <a:pt x="164" y="599"/>
                  </a:lnTo>
                  <a:lnTo>
                    <a:pt x="179" y="645"/>
                  </a:lnTo>
                  <a:lnTo>
                    <a:pt x="194" y="630"/>
                  </a:lnTo>
                  <a:lnTo>
                    <a:pt x="209" y="630"/>
                  </a:lnTo>
                  <a:lnTo>
                    <a:pt x="224" y="599"/>
                  </a:lnTo>
                  <a:lnTo>
                    <a:pt x="224" y="568"/>
                  </a:lnTo>
                  <a:lnTo>
                    <a:pt x="224" y="538"/>
                  </a:lnTo>
                  <a:lnTo>
                    <a:pt x="224" y="476"/>
                  </a:lnTo>
                  <a:lnTo>
                    <a:pt x="239" y="476"/>
                  </a:lnTo>
                  <a:lnTo>
                    <a:pt x="253" y="461"/>
                  </a:lnTo>
                  <a:lnTo>
                    <a:pt x="253" y="445"/>
                  </a:lnTo>
                  <a:lnTo>
                    <a:pt x="283" y="415"/>
                  </a:lnTo>
                  <a:lnTo>
                    <a:pt x="328" y="384"/>
                  </a:lnTo>
                  <a:lnTo>
                    <a:pt x="328" y="353"/>
                  </a:lnTo>
                  <a:lnTo>
                    <a:pt x="343" y="353"/>
                  </a:lnTo>
                  <a:lnTo>
                    <a:pt x="373" y="338"/>
                  </a:lnTo>
                  <a:lnTo>
                    <a:pt x="343" y="292"/>
                  </a:lnTo>
                  <a:lnTo>
                    <a:pt x="343" y="261"/>
                  </a:lnTo>
                  <a:lnTo>
                    <a:pt x="328" y="246"/>
                  </a:lnTo>
                  <a:lnTo>
                    <a:pt x="373" y="246"/>
                  </a:lnTo>
                  <a:lnTo>
                    <a:pt x="373" y="261"/>
                  </a:lnTo>
                  <a:lnTo>
                    <a:pt x="417" y="261"/>
                  </a:lnTo>
                  <a:lnTo>
                    <a:pt x="417" y="292"/>
                  </a:lnTo>
                  <a:lnTo>
                    <a:pt x="402" y="292"/>
                  </a:lnTo>
                  <a:lnTo>
                    <a:pt x="417" y="307"/>
                  </a:lnTo>
                  <a:lnTo>
                    <a:pt x="417" y="338"/>
                  </a:lnTo>
                  <a:lnTo>
                    <a:pt x="432" y="338"/>
                  </a:lnTo>
                  <a:lnTo>
                    <a:pt x="432" y="292"/>
                  </a:lnTo>
                  <a:lnTo>
                    <a:pt x="447" y="292"/>
                  </a:lnTo>
                  <a:lnTo>
                    <a:pt x="447" y="246"/>
                  </a:lnTo>
                  <a:lnTo>
                    <a:pt x="462" y="230"/>
                  </a:lnTo>
                  <a:lnTo>
                    <a:pt x="477" y="184"/>
                  </a:lnTo>
                  <a:lnTo>
                    <a:pt x="477" y="169"/>
                  </a:lnTo>
                  <a:lnTo>
                    <a:pt x="462" y="169"/>
                  </a:lnTo>
                  <a:lnTo>
                    <a:pt x="447" y="184"/>
                  </a:lnTo>
                  <a:lnTo>
                    <a:pt x="432" y="169"/>
                  </a:lnTo>
                  <a:lnTo>
                    <a:pt x="388" y="200"/>
                  </a:lnTo>
                  <a:lnTo>
                    <a:pt x="388" y="215"/>
                  </a:lnTo>
                  <a:lnTo>
                    <a:pt x="388" y="230"/>
                  </a:lnTo>
                  <a:lnTo>
                    <a:pt x="343" y="230"/>
                  </a:lnTo>
                  <a:lnTo>
                    <a:pt x="343" y="215"/>
                  </a:lnTo>
                  <a:lnTo>
                    <a:pt x="328" y="200"/>
                  </a:lnTo>
                  <a:lnTo>
                    <a:pt x="328" y="215"/>
                  </a:lnTo>
                  <a:lnTo>
                    <a:pt x="328" y="230"/>
                  </a:lnTo>
                  <a:lnTo>
                    <a:pt x="283" y="246"/>
                  </a:lnTo>
                  <a:lnTo>
                    <a:pt x="239" y="230"/>
                  </a:lnTo>
                  <a:lnTo>
                    <a:pt x="194" y="200"/>
                  </a:lnTo>
                  <a:lnTo>
                    <a:pt x="194" y="169"/>
                  </a:lnTo>
                  <a:lnTo>
                    <a:pt x="164" y="154"/>
                  </a:lnTo>
                  <a:lnTo>
                    <a:pt x="149" y="108"/>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3" name="Freeform 227"/>
            <p:cNvSpPr>
              <a:spLocks/>
            </p:cNvSpPr>
            <p:nvPr/>
          </p:nvSpPr>
          <p:spPr bwMode="auto">
            <a:xfrm>
              <a:off x="2311661" y="2052040"/>
              <a:ext cx="207230" cy="156376"/>
            </a:xfrm>
            <a:custGeom>
              <a:avLst/>
              <a:gdLst>
                <a:gd name="T0" fmla="*/ 0 w 358"/>
                <a:gd name="T1" fmla="*/ 0 h 308"/>
                <a:gd name="T2" fmla="*/ 0 w 358"/>
                <a:gd name="T3" fmla="*/ 0 h 308"/>
                <a:gd name="T4" fmla="*/ 0 w 358"/>
                <a:gd name="T5" fmla="*/ 0 h 308"/>
                <a:gd name="T6" fmla="*/ 0 w 358"/>
                <a:gd name="T7" fmla="*/ 0 h 308"/>
                <a:gd name="T8" fmla="*/ 0 w 358"/>
                <a:gd name="T9" fmla="*/ 0 h 308"/>
                <a:gd name="T10" fmla="*/ 0 w 358"/>
                <a:gd name="T11" fmla="*/ 0 h 308"/>
                <a:gd name="T12" fmla="*/ 0 w 358"/>
                <a:gd name="T13" fmla="*/ 0 h 308"/>
                <a:gd name="T14" fmla="*/ 0 w 358"/>
                <a:gd name="T15" fmla="*/ 0 h 308"/>
                <a:gd name="T16" fmla="*/ 0 w 358"/>
                <a:gd name="T17" fmla="*/ 0 h 308"/>
                <a:gd name="T18" fmla="*/ 0 w 358"/>
                <a:gd name="T19" fmla="*/ 0 h 308"/>
                <a:gd name="T20" fmla="*/ 0 w 358"/>
                <a:gd name="T21" fmla="*/ 0 h 308"/>
                <a:gd name="T22" fmla="*/ 0 w 358"/>
                <a:gd name="T23" fmla="*/ 0 h 308"/>
                <a:gd name="T24" fmla="*/ 0 w 358"/>
                <a:gd name="T25" fmla="*/ 0 h 308"/>
                <a:gd name="T26" fmla="*/ 0 w 358"/>
                <a:gd name="T27" fmla="*/ 0 h 308"/>
                <a:gd name="T28" fmla="*/ 0 w 358"/>
                <a:gd name="T29" fmla="*/ 0 h 308"/>
                <a:gd name="T30" fmla="*/ 0 w 358"/>
                <a:gd name="T31" fmla="*/ 0 h 308"/>
                <a:gd name="T32" fmla="*/ 0 w 358"/>
                <a:gd name="T33" fmla="*/ 0 h 308"/>
                <a:gd name="T34" fmla="*/ 0 w 358"/>
                <a:gd name="T35" fmla="*/ 0 h 308"/>
                <a:gd name="T36" fmla="*/ 0 w 358"/>
                <a:gd name="T37" fmla="*/ 0 h 308"/>
                <a:gd name="T38" fmla="*/ 0 w 358"/>
                <a:gd name="T39" fmla="*/ 0 h 308"/>
                <a:gd name="T40" fmla="*/ 0 w 358"/>
                <a:gd name="T41" fmla="*/ 0 h 308"/>
                <a:gd name="T42" fmla="*/ 0 w 358"/>
                <a:gd name="T43" fmla="*/ 0 h 308"/>
                <a:gd name="T44" fmla="*/ 0 w 358"/>
                <a:gd name="T45" fmla="*/ 0 h 308"/>
                <a:gd name="T46" fmla="*/ 0 w 358"/>
                <a:gd name="T47" fmla="*/ 0 h 308"/>
                <a:gd name="T48" fmla="*/ 0 w 358"/>
                <a:gd name="T49" fmla="*/ 0 h 308"/>
                <a:gd name="T50" fmla="*/ 0 w 358"/>
                <a:gd name="T51" fmla="*/ 0 h 308"/>
                <a:gd name="T52" fmla="*/ 0 w 358"/>
                <a:gd name="T53" fmla="*/ 0 h 308"/>
                <a:gd name="T54" fmla="*/ 0 w 358"/>
                <a:gd name="T55" fmla="*/ 0 h 308"/>
                <a:gd name="T56" fmla="*/ 0 w 358"/>
                <a:gd name="T57" fmla="*/ 0 h 308"/>
                <a:gd name="T58" fmla="*/ 0 w 358"/>
                <a:gd name="T59" fmla="*/ 0 h 308"/>
                <a:gd name="T60" fmla="*/ 0 w 358"/>
                <a:gd name="T61" fmla="*/ 0 h 308"/>
                <a:gd name="T62" fmla="*/ 0 w 358"/>
                <a:gd name="T63" fmla="*/ 0 h 308"/>
                <a:gd name="T64" fmla="*/ 0 w 358"/>
                <a:gd name="T65" fmla="*/ 0 h 308"/>
                <a:gd name="T66" fmla="*/ 0 w 358"/>
                <a:gd name="T67" fmla="*/ 0 h 308"/>
                <a:gd name="T68" fmla="*/ 0 w 358"/>
                <a:gd name="T69" fmla="*/ 0 h 308"/>
                <a:gd name="T70" fmla="*/ 0 w 358"/>
                <a:gd name="T71" fmla="*/ 0 h 308"/>
                <a:gd name="T72" fmla="*/ 0 w 358"/>
                <a:gd name="T73" fmla="*/ 0 h 308"/>
                <a:gd name="T74" fmla="*/ 0 w 358"/>
                <a:gd name="T75" fmla="*/ 0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308"/>
                <a:gd name="T116" fmla="*/ 358 w 358"/>
                <a:gd name="T117" fmla="*/ 308 h 3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308">
                  <a:moveTo>
                    <a:pt x="15" y="0"/>
                  </a:moveTo>
                  <a:lnTo>
                    <a:pt x="0" y="15"/>
                  </a:lnTo>
                  <a:lnTo>
                    <a:pt x="15" y="46"/>
                  </a:lnTo>
                  <a:lnTo>
                    <a:pt x="30" y="61"/>
                  </a:lnTo>
                  <a:lnTo>
                    <a:pt x="45" y="77"/>
                  </a:lnTo>
                  <a:lnTo>
                    <a:pt x="45" y="92"/>
                  </a:lnTo>
                  <a:lnTo>
                    <a:pt x="45" y="123"/>
                  </a:lnTo>
                  <a:lnTo>
                    <a:pt x="74" y="154"/>
                  </a:lnTo>
                  <a:lnTo>
                    <a:pt x="104" y="200"/>
                  </a:lnTo>
                  <a:lnTo>
                    <a:pt x="134" y="200"/>
                  </a:lnTo>
                  <a:lnTo>
                    <a:pt x="164" y="246"/>
                  </a:lnTo>
                  <a:lnTo>
                    <a:pt x="223" y="276"/>
                  </a:lnTo>
                  <a:lnTo>
                    <a:pt x="238" y="261"/>
                  </a:lnTo>
                  <a:lnTo>
                    <a:pt x="253" y="261"/>
                  </a:lnTo>
                  <a:lnTo>
                    <a:pt x="268" y="292"/>
                  </a:lnTo>
                  <a:lnTo>
                    <a:pt x="327" y="307"/>
                  </a:lnTo>
                  <a:lnTo>
                    <a:pt x="342" y="276"/>
                  </a:lnTo>
                  <a:lnTo>
                    <a:pt x="357" y="261"/>
                  </a:lnTo>
                  <a:lnTo>
                    <a:pt x="342" y="246"/>
                  </a:lnTo>
                  <a:lnTo>
                    <a:pt x="327" y="215"/>
                  </a:lnTo>
                  <a:lnTo>
                    <a:pt x="312" y="184"/>
                  </a:lnTo>
                  <a:lnTo>
                    <a:pt x="327" y="169"/>
                  </a:lnTo>
                  <a:lnTo>
                    <a:pt x="327" y="154"/>
                  </a:lnTo>
                  <a:lnTo>
                    <a:pt x="312" y="154"/>
                  </a:lnTo>
                  <a:lnTo>
                    <a:pt x="298" y="123"/>
                  </a:lnTo>
                  <a:lnTo>
                    <a:pt x="298" y="92"/>
                  </a:lnTo>
                  <a:lnTo>
                    <a:pt x="298" y="61"/>
                  </a:lnTo>
                  <a:lnTo>
                    <a:pt x="298" y="46"/>
                  </a:lnTo>
                  <a:lnTo>
                    <a:pt x="208" y="15"/>
                  </a:lnTo>
                  <a:lnTo>
                    <a:pt x="193" y="15"/>
                  </a:lnTo>
                  <a:lnTo>
                    <a:pt x="179" y="31"/>
                  </a:lnTo>
                  <a:lnTo>
                    <a:pt x="179" y="46"/>
                  </a:lnTo>
                  <a:lnTo>
                    <a:pt x="149" y="61"/>
                  </a:lnTo>
                  <a:lnTo>
                    <a:pt x="119" y="61"/>
                  </a:lnTo>
                  <a:lnTo>
                    <a:pt x="89" y="31"/>
                  </a:lnTo>
                  <a:lnTo>
                    <a:pt x="74" y="0"/>
                  </a:lnTo>
                  <a:lnTo>
                    <a:pt x="30" y="15"/>
                  </a:lnTo>
                  <a:lnTo>
                    <a:pt x="1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4" name="Line 228"/>
            <p:cNvSpPr>
              <a:spLocks noChangeShapeType="1"/>
            </p:cNvSpPr>
            <p:nvPr/>
          </p:nvSpPr>
          <p:spPr bwMode="auto">
            <a:xfrm>
              <a:off x="2406472" y="2277917"/>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5" name="Line 229"/>
            <p:cNvSpPr>
              <a:spLocks noChangeShapeType="1"/>
            </p:cNvSpPr>
            <p:nvPr/>
          </p:nvSpPr>
          <p:spPr bwMode="auto">
            <a:xfrm flipV="1">
              <a:off x="2415953" y="2269898"/>
              <a:ext cx="16253"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6" name="Line 230"/>
            <p:cNvSpPr>
              <a:spLocks noChangeShapeType="1"/>
            </p:cNvSpPr>
            <p:nvPr/>
          </p:nvSpPr>
          <p:spPr bwMode="auto">
            <a:xfrm flipV="1">
              <a:off x="2432207" y="225385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7" name="Line 231"/>
            <p:cNvSpPr>
              <a:spLocks noChangeShapeType="1"/>
            </p:cNvSpPr>
            <p:nvPr/>
          </p:nvSpPr>
          <p:spPr bwMode="auto">
            <a:xfrm flipV="1">
              <a:off x="2440333" y="2247176"/>
              <a:ext cx="9481"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8" name="Line 232"/>
            <p:cNvSpPr>
              <a:spLocks noChangeShapeType="1"/>
            </p:cNvSpPr>
            <p:nvPr/>
          </p:nvSpPr>
          <p:spPr bwMode="auto">
            <a:xfrm flipH="1" flipV="1">
              <a:off x="2440333" y="2237820"/>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29" name="Line 233"/>
            <p:cNvSpPr>
              <a:spLocks noChangeShapeType="1"/>
            </p:cNvSpPr>
            <p:nvPr/>
          </p:nvSpPr>
          <p:spPr bwMode="auto">
            <a:xfrm flipH="1">
              <a:off x="2432207" y="223915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0" name="Line 234"/>
            <p:cNvSpPr>
              <a:spLocks noChangeShapeType="1"/>
            </p:cNvSpPr>
            <p:nvPr/>
          </p:nvSpPr>
          <p:spPr bwMode="auto">
            <a:xfrm flipH="1">
              <a:off x="2415953" y="22311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1" name="Line 235"/>
            <p:cNvSpPr>
              <a:spLocks noChangeShapeType="1"/>
            </p:cNvSpPr>
            <p:nvPr/>
          </p:nvSpPr>
          <p:spPr bwMode="auto">
            <a:xfrm>
              <a:off x="2424080" y="2277917"/>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2" name="Line 236"/>
            <p:cNvSpPr>
              <a:spLocks noChangeShapeType="1"/>
            </p:cNvSpPr>
            <p:nvPr/>
          </p:nvSpPr>
          <p:spPr bwMode="auto">
            <a:xfrm>
              <a:off x="2424080" y="2285936"/>
              <a:ext cx="8127"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3" name="Freeform 237"/>
            <p:cNvSpPr>
              <a:spLocks/>
            </p:cNvSpPr>
            <p:nvPr/>
          </p:nvSpPr>
          <p:spPr bwMode="auto">
            <a:xfrm>
              <a:off x="2424080" y="2207080"/>
              <a:ext cx="60950" cy="86876"/>
            </a:xfrm>
            <a:custGeom>
              <a:avLst/>
              <a:gdLst>
                <a:gd name="T0" fmla="*/ 0 w 106"/>
                <a:gd name="T1" fmla="*/ 0 h 170"/>
                <a:gd name="T2" fmla="*/ 0 w 106"/>
                <a:gd name="T3" fmla="*/ 0 h 170"/>
                <a:gd name="T4" fmla="*/ 0 w 106"/>
                <a:gd name="T5" fmla="*/ 0 h 170"/>
                <a:gd name="T6" fmla="*/ 0 w 106"/>
                <a:gd name="T7" fmla="*/ 0 h 170"/>
                <a:gd name="T8" fmla="*/ 0 w 106"/>
                <a:gd name="T9" fmla="*/ 0 h 170"/>
                <a:gd name="T10" fmla="*/ 0 w 106"/>
                <a:gd name="T11" fmla="*/ 0 h 170"/>
                <a:gd name="T12" fmla="*/ 0 w 106"/>
                <a:gd name="T13" fmla="*/ 0 h 170"/>
                <a:gd name="T14" fmla="*/ 0 w 106"/>
                <a:gd name="T15" fmla="*/ 0 h 170"/>
                <a:gd name="T16" fmla="*/ 0 w 106"/>
                <a:gd name="T17" fmla="*/ 0 h 170"/>
                <a:gd name="T18" fmla="*/ 0 w 106"/>
                <a:gd name="T19" fmla="*/ 0 h 170"/>
                <a:gd name="T20" fmla="*/ 0 w 106"/>
                <a:gd name="T21" fmla="*/ 0 h 170"/>
                <a:gd name="T22" fmla="*/ 0 w 106"/>
                <a:gd name="T23" fmla="*/ 0 h 170"/>
                <a:gd name="T24" fmla="*/ 0 w 106"/>
                <a:gd name="T25" fmla="*/ 0 h 170"/>
                <a:gd name="T26" fmla="*/ 0 w 106"/>
                <a:gd name="T27" fmla="*/ 0 h 170"/>
                <a:gd name="T28" fmla="*/ 0 w 106"/>
                <a:gd name="T29" fmla="*/ 0 h 170"/>
                <a:gd name="T30" fmla="*/ 0 w 106"/>
                <a:gd name="T31" fmla="*/ 0 h 170"/>
                <a:gd name="T32" fmla="*/ 0 w 106"/>
                <a:gd name="T33" fmla="*/ 0 h 1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70"/>
                <a:gd name="T53" fmla="*/ 106 w 106"/>
                <a:gd name="T54" fmla="*/ 170 h 1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70">
                  <a:moveTo>
                    <a:pt x="60" y="0"/>
                  </a:moveTo>
                  <a:lnTo>
                    <a:pt x="30" y="46"/>
                  </a:lnTo>
                  <a:lnTo>
                    <a:pt x="45" y="61"/>
                  </a:lnTo>
                  <a:lnTo>
                    <a:pt x="45" y="92"/>
                  </a:lnTo>
                  <a:lnTo>
                    <a:pt x="0" y="138"/>
                  </a:lnTo>
                  <a:lnTo>
                    <a:pt x="15" y="169"/>
                  </a:lnTo>
                  <a:lnTo>
                    <a:pt x="45" y="169"/>
                  </a:lnTo>
                  <a:lnTo>
                    <a:pt x="45" y="154"/>
                  </a:lnTo>
                  <a:lnTo>
                    <a:pt x="60" y="154"/>
                  </a:lnTo>
                  <a:lnTo>
                    <a:pt x="75" y="123"/>
                  </a:lnTo>
                  <a:lnTo>
                    <a:pt x="90" y="123"/>
                  </a:lnTo>
                  <a:lnTo>
                    <a:pt x="90" y="108"/>
                  </a:lnTo>
                  <a:lnTo>
                    <a:pt x="105" y="77"/>
                  </a:lnTo>
                  <a:lnTo>
                    <a:pt x="105" y="46"/>
                  </a:lnTo>
                  <a:lnTo>
                    <a:pt x="90" y="15"/>
                  </a:lnTo>
                  <a:lnTo>
                    <a:pt x="75" y="15"/>
                  </a:lnTo>
                  <a:lnTo>
                    <a:pt x="6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4" name="Freeform 238"/>
            <p:cNvSpPr>
              <a:spLocks/>
            </p:cNvSpPr>
            <p:nvPr/>
          </p:nvSpPr>
          <p:spPr bwMode="auto">
            <a:xfrm>
              <a:off x="2415953" y="2199060"/>
              <a:ext cx="43342" cy="33414"/>
            </a:xfrm>
            <a:custGeom>
              <a:avLst/>
              <a:gdLst>
                <a:gd name="T0" fmla="*/ 0 w 75"/>
                <a:gd name="T1" fmla="*/ 0 h 63"/>
                <a:gd name="T2" fmla="*/ 0 w 75"/>
                <a:gd name="T3" fmla="*/ 0 h 63"/>
                <a:gd name="T4" fmla="*/ 0 w 75"/>
                <a:gd name="T5" fmla="*/ 0 h 63"/>
                <a:gd name="T6" fmla="*/ 0 w 75"/>
                <a:gd name="T7" fmla="*/ 0 h 63"/>
                <a:gd name="T8" fmla="*/ 0 w 75"/>
                <a:gd name="T9" fmla="*/ 0 h 63"/>
                <a:gd name="T10" fmla="*/ 0 w 75"/>
                <a:gd name="T11" fmla="*/ 0 h 63"/>
                <a:gd name="T12" fmla="*/ 0 w 75"/>
                <a:gd name="T13" fmla="*/ 0 h 63"/>
                <a:gd name="T14" fmla="*/ 0 w 75"/>
                <a:gd name="T15" fmla="*/ 0 h 63"/>
                <a:gd name="T16" fmla="*/ 0 w 7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63"/>
                <a:gd name="T29" fmla="*/ 75 w 75"/>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63">
                  <a:moveTo>
                    <a:pt x="0" y="47"/>
                  </a:moveTo>
                  <a:lnTo>
                    <a:pt x="0" y="62"/>
                  </a:lnTo>
                  <a:lnTo>
                    <a:pt x="44" y="62"/>
                  </a:lnTo>
                  <a:lnTo>
                    <a:pt x="74" y="16"/>
                  </a:lnTo>
                  <a:lnTo>
                    <a:pt x="74" y="0"/>
                  </a:lnTo>
                  <a:lnTo>
                    <a:pt x="59" y="0"/>
                  </a:lnTo>
                  <a:lnTo>
                    <a:pt x="30" y="31"/>
                  </a:lnTo>
                  <a:lnTo>
                    <a:pt x="15" y="31"/>
                  </a:lnTo>
                  <a:lnTo>
                    <a:pt x="0" y="4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5" name="Freeform 239"/>
            <p:cNvSpPr>
              <a:spLocks/>
            </p:cNvSpPr>
            <p:nvPr/>
          </p:nvSpPr>
          <p:spPr bwMode="auto">
            <a:xfrm>
              <a:off x="2449815" y="2191041"/>
              <a:ext cx="9481"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16" y="0"/>
                  </a:lnTo>
                  <a:lnTo>
                    <a:pt x="0" y="16"/>
                  </a:lnTo>
                </a:path>
              </a:pathLst>
            </a:custGeom>
            <a:solidFill>
              <a:srgbClr val="00FF0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6" name="Freeform 240"/>
            <p:cNvSpPr>
              <a:spLocks/>
            </p:cNvSpPr>
            <p:nvPr/>
          </p:nvSpPr>
          <p:spPr bwMode="auto">
            <a:xfrm>
              <a:off x="2398346" y="2199060"/>
              <a:ext cx="9481" cy="24058"/>
            </a:xfrm>
            <a:custGeom>
              <a:avLst/>
              <a:gdLst>
                <a:gd name="T0" fmla="*/ 0 w 17"/>
                <a:gd name="T1" fmla="*/ 0 h 47"/>
                <a:gd name="T2" fmla="*/ 0 w 17"/>
                <a:gd name="T3" fmla="*/ 0 h 47"/>
                <a:gd name="T4" fmla="*/ 0 w 17"/>
                <a:gd name="T5" fmla="*/ 0 h 47"/>
                <a:gd name="T6" fmla="*/ 0 w 17"/>
                <a:gd name="T7" fmla="*/ 0 h 47"/>
                <a:gd name="T8" fmla="*/ 0 w 17"/>
                <a:gd name="T9" fmla="*/ 0 h 47"/>
                <a:gd name="T10" fmla="*/ 0 w 17"/>
                <a:gd name="T11" fmla="*/ 0 h 47"/>
                <a:gd name="T12" fmla="*/ 0 60000 65536"/>
                <a:gd name="T13" fmla="*/ 0 60000 65536"/>
                <a:gd name="T14" fmla="*/ 0 60000 65536"/>
                <a:gd name="T15" fmla="*/ 0 60000 65536"/>
                <a:gd name="T16" fmla="*/ 0 60000 65536"/>
                <a:gd name="T17" fmla="*/ 0 60000 65536"/>
                <a:gd name="T18" fmla="*/ 0 w 17"/>
                <a:gd name="T19" fmla="*/ 0 h 47"/>
                <a:gd name="T20" fmla="*/ 17 w 17"/>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7" h="47">
                  <a:moveTo>
                    <a:pt x="0" y="31"/>
                  </a:moveTo>
                  <a:lnTo>
                    <a:pt x="16" y="46"/>
                  </a:lnTo>
                  <a:lnTo>
                    <a:pt x="16" y="15"/>
                  </a:lnTo>
                  <a:lnTo>
                    <a:pt x="16" y="0"/>
                  </a:lnTo>
                  <a:lnTo>
                    <a:pt x="0" y="15"/>
                  </a:lnTo>
                  <a:lnTo>
                    <a:pt x="0" y="31"/>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7" name="Line 241"/>
            <p:cNvSpPr>
              <a:spLocks noChangeShapeType="1"/>
            </p:cNvSpPr>
            <p:nvPr/>
          </p:nvSpPr>
          <p:spPr bwMode="auto">
            <a:xfrm>
              <a:off x="2415953" y="22311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8" name="Line 242"/>
            <p:cNvSpPr>
              <a:spLocks noChangeShapeType="1"/>
            </p:cNvSpPr>
            <p:nvPr/>
          </p:nvSpPr>
          <p:spPr bwMode="auto">
            <a:xfrm flipH="1" flipV="1">
              <a:off x="2406472" y="222311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39" name="Line 243"/>
            <p:cNvSpPr>
              <a:spLocks noChangeShapeType="1"/>
            </p:cNvSpPr>
            <p:nvPr/>
          </p:nvSpPr>
          <p:spPr bwMode="auto">
            <a:xfrm>
              <a:off x="2449815" y="222311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0" name="Line 244"/>
            <p:cNvSpPr>
              <a:spLocks noChangeShapeType="1"/>
            </p:cNvSpPr>
            <p:nvPr/>
          </p:nvSpPr>
          <p:spPr bwMode="auto">
            <a:xfrm>
              <a:off x="2459296" y="2207080"/>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1" name="Line 245"/>
            <p:cNvSpPr>
              <a:spLocks noChangeShapeType="1"/>
            </p:cNvSpPr>
            <p:nvPr/>
          </p:nvSpPr>
          <p:spPr bwMode="auto">
            <a:xfrm>
              <a:off x="2449815" y="221509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2" name="Freeform 246"/>
            <p:cNvSpPr>
              <a:spLocks/>
            </p:cNvSpPr>
            <p:nvPr/>
          </p:nvSpPr>
          <p:spPr bwMode="auto">
            <a:xfrm>
              <a:off x="2778945" y="2153618"/>
              <a:ext cx="27089" cy="16039"/>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16"/>
                  </a:moveTo>
                  <a:lnTo>
                    <a:pt x="0" y="16"/>
                  </a:lnTo>
                  <a:lnTo>
                    <a:pt x="0" y="31"/>
                  </a:lnTo>
                  <a:lnTo>
                    <a:pt x="45" y="31"/>
                  </a:lnTo>
                  <a:lnTo>
                    <a:pt x="45" y="16"/>
                  </a:lnTo>
                  <a:lnTo>
                    <a:pt x="45" y="0"/>
                  </a:lnTo>
                  <a:lnTo>
                    <a:pt x="15"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3" name="Freeform 247"/>
            <p:cNvSpPr>
              <a:spLocks/>
            </p:cNvSpPr>
            <p:nvPr/>
          </p:nvSpPr>
          <p:spPr bwMode="auto">
            <a:xfrm>
              <a:off x="2485030" y="2044020"/>
              <a:ext cx="131381" cy="117616"/>
            </a:xfrm>
            <a:custGeom>
              <a:avLst/>
              <a:gdLst>
                <a:gd name="T0" fmla="*/ 0 w 225"/>
                <a:gd name="T1" fmla="*/ 0 h 232"/>
                <a:gd name="T2" fmla="*/ 0 w 225"/>
                <a:gd name="T3" fmla="*/ 0 h 232"/>
                <a:gd name="T4" fmla="*/ 0 w 225"/>
                <a:gd name="T5" fmla="*/ 0 h 232"/>
                <a:gd name="T6" fmla="*/ 0 w 225"/>
                <a:gd name="T7" fmla="*/ 0 h 232"/>
                <a:gd name="T8" fmla="*/ 0 w 225"/>
                <a:gd name="T9" fmla="*/ 0 h 232"/>
                <a:gd name="T10" fmla="*/ 0 w 225"/>
                <a:gd name="T11" fmla="*/ 0 h 232"/>
                <a:gd name="T12" fmla="*/ 0 w 225"/>
                <a:gd name="T13" fmla="*/ 0 h 232"/>
                <a:gd name="T14" fmla="*/ 0 w 225"/>
                <a:gd name="T15" fmla="*/ 0 h 232"/>
                <a:gd name="T16" fmla="*/ 0 w 225"/>
                <a:gd name="T17" fmla="*/ 0 h 232"/>
                <a:gd name="T18" fmla="*/ 0 w 225"/>
                <a:gd name="T19" fmla="*/ 0 h 232"/>
                <a:gd name="T20" fmla="*/ 0 w 225"/>
                <a:gd name="T21" fmla="*/ 0 h 232"/>
                <a:gd name="T22" fmla="*/ 0 w 225"/>
                <a:gd name="T23" fmla="*/ 0 h 232"/>
                <a:gd name="T24" fmla="*/ 0 w 225"/>
                <a:gd name="T25" fmla="*/ 0 h 232"/>
                <a:gd name="T26" fmla="*/ 0 w 225"/>
                <a:gd name="T27" fmla="*/ 0 h 232"/>
                <a:gd name="T28" fmla="*/ 0 w 225"/>
                <a:gd name="T29" fmla="*/ 0 h 232"/>
                <a:gd name="T30" fmla="*/ 0 w 225"/>
                <a:gd name="T31" fmla="*/ 0 h 232"/>
                <a:gd name="T32" fmla="*/ 0 w 225"/>
                <a:gd name="T33" fmla="*/ 0 h 232"/>
                <a:gd name="T34" fmla="*/ 0 w 225"/>
                <a:gd name="T35" fmla="*/ 0 h 232"/>
                <a:gd name="T36" fmla="*/ 0 w 225"/>
                <a:gd name="T37" fmla="*/ 0 h 232"/>
                <a:gd name="T38" fmla="*/ 0 w 225"/>
                <a:gd name="T39" fmla="*/ 0 h 232"/>
                <a:gd name="T40" fmla="*/ 0 w 225"/>
                <a:gd name="T41" fmla="*/ 0 h 232"/>
                <a:gd name="T42" fmla="*/ 0 w 225"/>
                <a:gd name="T43" fmla="*/ 0 h 232"/>
                <a:gd name="T44" fmla="*/ 0 w 225"/>
                <a:gd name="T45" fmla="*/ 0 h 232"/>
                <a:gd name="T46" fmla="*/ 0 w 225"/>
                <a:gd name="T47" fmla="*/ 0 h 232"/>
                <a:gd name="T48" fmla="*/ 0 w 225"/>
                <a:gd name="T49" fmla="*/ 0 h 232"/>
                <a:gd name="T50" fmla="*/ 0 w 225"/>
                <a:gd name="T51" fmla="*/ 0 h 232"/>
                <a:gd name="T52" fmla="*/ 0 w 225"/>
                <a:gd name="T53" fmla="*/ 0 h 232"/>
                <a:gd name="T54" fmla="*/ 0 w 225"/>
                <a:gd name="T55" fmla="*/ 0 h 232"/>
                <a:gd name="T56" fmla="*/ 0 w 225"/>
                <a:gd name="T57" fmla="*/ 0 h 232"/>
                <a:gd name="T58" fmla="*/ 0 w 225"/>
                <a:gd name="T59" fmla="*/ 0 h 232"/>
                <a:gd name="T60" fmla="*/ 0 w 225"/>
                <a:gd name="T61" fmla="*/ 0 h 232"/>
                <a:gd name="T62" fmla="*/ 0 w 225"/>
                <a:gd name="T63" fmla="*/ 0 h 232"/>
                <a:gd name="T64" fmla="*/ 0 w 225"/>
                <a:gd name="T65" fmla="*/ 0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232"/>
                <a:gd name="T101" fmla="*/ 225 w 225"/>
                <a:gd name="T102" fmla="*/ 232 h 2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232">
                  <a:moveTo>
                    <a:pt x="0" y="77"/>
                  </a:moveTo>
                  <a:lnTo>
                    <a:pt x="0" y="108"/>
                  </a:lnTo>
                  <a:lnTo>
                    <a:pt x="0" y="139"/>
                  </a:lnTo>
                  <a:lnTo>
                    <a:pt x="15" y="169"/>
                  </a:lnTo>
                  <a:lnTo>
                    <a:pt x="30" y="169"/>
                  </a:lnTo>
                  <a:lnTo>
                    <a:pt x="30" y="185"/>
                  </a:lnTo>
                  <a:lnTo>
                    <a:pt x="15" y="200"/>
                  </a:lnTo>
                  <a:lnTo>
                    <a:pt x="30" y="231"/>
                  </a:lnTo>
                  <a:lnTo>
                    <a:pt x="74" y="216"/>
                  </a:lnTo>
                  <a:lnTo>
                    <a:pt x="89" y="200"/>
                  </a:lnTo>
                  <a:lnTo>
                    <a:pt x="104" y="185"/>
                  </a:lnTo>
                  <a:lnTo>
                    <a:pt x="119" y="185"/>
                  </a:lnTo>
                  <a:lnTo>
                    <a:pt x="134" y="169"/>
                  </a:lnTo>
                  <a:lnTo>
                    <a:pt x="149" y="139"/>
                  </a:lnTo>
                  <a:lnTo>
                    <a:pt x="164" y="123"/>
                  </a:lnTo>
                  <a:lnTo>
                    <a:pt x="164" y="108"/>
                  </a:lnTo>
                  <a:lnTo>
                    <a:pt x="164" y="92"/>
                  </a:lnTo>
                  <a:lnTo>
                    <a:pt x="178" y="77"/>
                  </a:lnTo>
                  <a:lnTo>
                    <a:pt x="164" y="46"/>
                  </a:lnTo>
                  <a:lnTo>
                    <a:pt x="193" y="31"/>
                  </a:lnTo>
                  <a:lnTo>
                    <a:pt x="208" y="31"/>
                  </a:lnTo>
                  <a:lnTo>
                    <a:pt x="224" y="15"/>
                  </a:lnTo>
                  <a:lnTo>
                    <a:pt x="193" y="15"/>
                  </a:lnTo>
                  <a:lnTo>
                    <a:pt x="178" y="31"/>
                  </a:lnTo>
                  <a:lnTo>
                    <a:pt x="164" y="15"/>
                  </a:lnTo>
                  <a:lnTo>
                    <a:pt x="149" y="0"/>
                  </a:lnTo>
                  <a:lnTo>
                    <a:pt x="134" y="15"/>
                  </a:lnTo>
                  <a:lnTo>
                    <a:pt x="104" y="31"/>
                  </a:lnTo>
                  <a:lnTo>
                    <a:pt x="89" y="31"/>
                  </a:lnTo>
                  <a:lnTo>
                    <a:pt x="59" y="31"/>
                  </a:lnTo>
                  <a:lnTo>
                    <a:pt x="45" y="62"/>
                  </a:lnTo>
                  <a:lnTo>
                    <a:pt x="30" y="77"/>
                  </a:lnTo>
                  <a:lnTo>
                    <a:pt x="0" y="77"/>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4" name="Freeform 248"/>
            <p:cNvSpPr>
              <a:spLocks/>
            </p:cNvSpPr>
            <p:nvPr/>
          </p:nvSpPr>
          <p:spPr bwMode="auto">
            <a:xfrm>
              <a:off x="2502638" y="2052040"/>
              <a:ext cx="138153" cy="164396"/>
            </a:xfrm>
            <a:custGeom>
              <a:avLst/>
              <a:gdLst>
                <a:gd name="T0" fmla="*/ 0 w 239"/>
                <a:gd name="T1" fmla="*/ 0 h 323"/>
                <a:gd name="T2" fmla="*/ 0 w 239"/>
                <a:gd name="T3" fmla="*/ 0 h 323"/>
                <a:gd name="T4" fmla="*/ 0 w 239"/>
                <a:gd name="T5" fmla="*/ 0 h 323"/>
                <a:gd name="T6" fmla="*/ 0 w 239"/>
                <a:gd name="T7" fmla="*/ 0 h 323"/>
                <a:gd name="T8" fmla="*/ 0 w 239"/>
                <a:gd name="T9" fmla="*/ 0 h 323"/>
                <a:gd name="T10" fmla="*/ 0 w 239"/>
                <a:gd name="T11" fmla="*/ 0 h 323"/>
                <a:gd name="T12" fmla="*/ 0 w 239"/>
                <a:gd name="T13" fmla="*/ 0 h 323"/>
                <a:gd name="T14" fmla="*/ 0 w 239"/>
                <a:gd name="T15" fmla="*/ 0 h 323"/>
                <a:gd name="T16" fmla="*/ 0 w 239"/>
                <a:gd name="T17" fmla="*/ 0 h 323"/>
                <a:gd name="T18" fmla="*/ 0 w 239"/>
                <a:gd name="T19" fmla="*/ 0 h 323"/>
                <a:gd name="T20" fmla="*/ 0 w 239"/>
                <a:gd name="T21" fmla="*/ 0 h 323"/>
                <a:gd name="T22" fmla="*/ 0 w 239"/>
                <a:gd name="T23" fmla="*/ 0 h 323"/>
                <a:gd name="T24" fmla="*/ 0 w 239"/>
                <a:gd name="T25" fmla="*/ 0 h 323"/>
                <a:gd name="T26" fmla="*/ 0 w 239"/>
                <a:gd name="T27" fmla="*/ 0 h 323"/>
                <a:gd name="T28" fmla="*/ 0 w 239"/>
                <a:gd name="T29" fmla="*/ 0 h 323"/>
                <a:gd name="T30" fmla="*/ 0 w 239"/>
                <a:gd name="T31" fmla="*/ 0 h 323"/>
                <a:gd name="T32" fmla="*/ 0 w 239"/>
                <a:gd name="T33" fmla="*/ 0 h 323"/>
                <a:gd name="T34" fmla="*/ 0 w 239"/>
                <a:gd name="T35" fmla="*/ 0 h 323"/>
                <a:gd name="T36" fmla="*/ 0 w 239"/>
                <a:gd name="T37" fmla="*/ 0 h 323"/>
                <a:gd name="T38" fmla="*/ 0 w 239"/>
                <a:gd name="T39" fmla="*/ 0 h 323"/>
                <a:gd name="T40" fmla="*/ 0 w 239"/>
                <a:gd name="T41" fmla="*/ 0 h 323"/>
                <a:gd name="T42" fmla="*/ 0 w 239"/>
                <a:gd name="T43" fmla="*/ 0 h 323"/>
                <a:gd name="T44" fmla="*/ 0 w 239"/>
                <a:gd name="T45" fmla="*/ 0 h 323"/>
                <a:gd name="T46" fmla="*/ 0 w 239"/>
                <a:gd name="T47" fmla="*/ 0 h 323"/>
                <a:gd name="T48" fmla="*/ 0 w 239"/>
                <a:gd name="T49" fmla="*/ 0 h 323"/>
                <a:gd name="T50" fmla="*/ 0 w 239"/>
                <a:gd name="T51" fmla="*/ 0 h 323"/>
                <a:gd name="T52" fmla="*/ 0 w 239"/>
                <a:gd name="T53" fmla="*/ 0 h 323"/>
                <a:gd name="T54" fmla="*/ 0 w 239"/>
                <a:gd name="T55" fmla="*/ 0 h 323"/>
                <a:gd name="T56" fmla="*/ 0 w 239"/>
                <a:gd name="T57" fmla="*/ 0 h 323"/>
                <a:gd name="T58" fmla="*/ 0 w 239"/>
                <a:gd name="T59" fmla="*/ 0 h 323"/>
                <a:gd name="T60" fmla="*/ 0 w 239"/>
                <a:gd name="T61" fmla="*/ 0 h 323"/>
                <a:gd name="T62" fmla="*/ 0 w 239"/>
                <a:gd name="T63" fmla="*/ 0 h 323"/>
                <a:gd name="T64" fmla="*/ 0 w 239"/>
                <a:gd name="T65" fmla="*/ 0 h 323"/>
                <a:gd name="T66" fmla="*/ 0 w 239"/>
                <a:gd name="T67" fmla="*/ 0 h 323"/>
                <a:gd name="T68" fmla="*/ 0 w 239"/>
                <a:gd name="T69" fmla="*/ 0 h 323"/>
                <a:gd name="T70" fmla="*/ 0 w 239"/>
                <a:gd name="T71" fmla="*/ 0 h 323"/>
                <a:gd name="T72" fmla="*/ 0 w 239"/>
                <a:gd name="T73" fmla="*/ 0 h 3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9"/>
                <a:gd name="T112" fmla="*/ 0 h 323"/>
                <a:gd name="T113" fmla="*/ 239 w 239"/>
                <a:gd name="T114" fmla="*/ 323 h 3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9" h="323">
                  <a:moveTo>
                    <a:pt x="134" y="322"/>
                  </a:moveTo>
                  <a:lnTo>
                    <a:pt x="164" y="291"/>
                  </a:lnTo>
                  <a:lnTo>
                    <a:pt x="149" y="261"/>
                  </a:lnTo>
                  <a:lnTo>
                    <a:pt x="149" y="245"/>
                  </a:lnTo>
                  <a:lnTo>
                    <a:pt x="149" y="230"/>
                  </a:lnTo>
                  <a:lnTo>
                    <a:pt x="164" y="230"/>
                  </a:lnTo>
                  <a:lnTo>
                    <a:pt x="179" y="230"/>
                  </a:lnTo>
                  <a:lnTo>
                    <a:pt x="179" y="215"/>
                  </a:lnTo>
                  <a:lnTo>
                    <a:pt x="193" y="199"/>
                  </a:lnTo>
                  <a:lnTo>
                    <a:pt x="208" y="153"/>
                  </a:lnTo>
                  <a:lnTo>
                    <a:pt x="223" y="138"/>
                  </a:lnTo>
                  <a:lnTo>
                    <a:pt x="223" y="123"/>
                  </a:lnTo>
                  <a:lnTo>
                    <a:pt x="208" y="107"/>
                  </a:lnTo>
                  <a:lnTo>
                    <a:pt x="238" y="77"/>
                  </a:lnTo>
                  <a:lnTo>
                    <a:pt x="223" y="46"/>
                  </a:lnTo>
                  <a:lnTo>
                    <a:pt x="193" y="0"/>
                  </a:lnTo>
                  <a:lnTo>
                    <a:pt x="179" y="15"/>
                  </a:lnTo>
                  <a:lnTo>
                    <a:pt x="164" y="15"/>
                  </a:lnTo>
                  <a:lnTo>
                    <a:pt x="134" y="31"/>
                  </a:lnTo>
                  <a:lnTo>
                    <a:pt x="149" y="61"/>
                  </a:lnTo>
                  <a:lnTo>
                    <a:pt x="134" y="77"/>
                  </a:lnTo>
                  <a:lnTo>
                    <a:pt x="134" y="92"/>
                  </a:lnTo>
                  <a:lnTo>
                    <a:pt x="134" y="107"/>
                  </a:lnTo>
                  <a:lnTo>
                    <a:pt x="119" y="123"/>
                  </a:lnTo>
                  <a:lnTo>
                    <a:pt x="104" y="153"/>
                  </a:lnTo>
                  <a:lnTo>
                    <a:pt x="89" y="169"/>
                  </a:lnTo>
                  <a:lnTo>
                    <a:pt x="74" y="169"/>
                  </a:lnTo>
                  <a:lnTo>
                    <a:pt x="60" y="184"/>
                  </a:lnTo>
                  <a:lnTo>
                    <a:pt x="45" y="199"/>
                  </a:lnTo>
                  <a:lnTo>
                    <a:pt x="0" y="215"/>
                  </a:lnTo>
                  <a:lnTo>
                    <a:pt x="15" y="245"/>
                  </a:lnTo>
                  <a:lnTo>
                    <a:pt x="30" y="261"/>
                  </a:lnTo>
                  <a:lnTo>
                    <a:pt x="15" y="276"/>
                  </a:lnTo>
                  <a:lnTo>
                    <a:pt x="0" y="307"/>
                  </a:lnTo>
                  <a:lnTo>
                    <a:pt x="15" y="307"/>
                  </a:lnTo>
                  <a:lnTo>
                    <a:pt x="89" y="291"/>
                  </a:lnTo>
                  <a:lnTo>
                    <a:pt x="134" y="322"/>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5" name="Line 249"/>
            <p:cNvSpPr>
              <a:spLocks noChangeShapeType="1"/>
            </p:cNvSpPr>
            <p:nvPr/>
          </p:nvSpPr>
          <p:spPr bwMode="auto">
            <a:xfrm>
              <a:off x="2615057"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6" name="Freeform 250"/>
            <p:cNvSpPr>
              <a:spLocks/>
            </p:cNvSpPr>
            <p:nvPr/>
          </p:nvSpPr>
          <p:spPr bwMode="auto">
            <a:xfrm>
              <a:off x="2772173" y="2176339"/>
              <a:ext cx="59596" cy="56135"/>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w 106"/>
                <a:gd name="T27" fmla="*/ 0 h 109"/>
                <a:gd name="T28" fmla="*/ 0 w 106"/>
                <a:gd name="T29" fmla="*/ 0 h 109"/>
                <a:gd name="T30" fmla="*/ 0 w 106"/>
                <a:gd name="T31" fmla="*/ 0 h 109"/>
                <a:gd name="T32" fmla="*/ 0 w 106"/>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109"/>
                <a:gd name="T53" fmla="*/ 106 w 106"/>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109">
                  <a:moveTo>
                    <a:pt x="0" y="0"/>
                  </a:moveTo>
                  <a:lnTo>
                    <a:pt x="15" y="15"/>
                  </a:lnTo>
                  <a:lnTo>
                    <a:pt x="15" y="46"/>
                  </a:lnTo>
                  <a:lnTo>
                    <a:pt x="45" y="93"/>
                  </a:lnTo>
                  <a:lnTo>
                    <a:pt x="60" y="93"/>
                  </a:lnTo>
                  <a:lnTo>
                    <a:pt x="60" y="77"/>
                  </a:lnTo>
                  <a:lnTo>
                    <a:pt x="90" y="93"/>
                  </a:lnTo>
                  <a:lnTo>
                    <a:pt x="90" y="108"/>
                  </a:lnTo>
                  <a:lnTo>
                    <a:pt x="105" y="108"/>
                  </a:lnTo>
                  <a:lnTo>
                    <a:pt x="90" y="93"/>
                  </a:lnTo>
                  <a:lnTo>
                    <a:pt x="90" y="62"/>
                  </a:lnTo>
                  <a:lnTo>
                    <a:pt x="75" y="46"/>
                  </a:lnTo>
                  <a:lnTo>
                    <a:pt x="90" y="46"/>
                  </a:lnTo>
                  <a:lnTo>
                    <a:pt x="90" y="15"/>
                  </a:lnTo>
                  <a:lnTo>
                    <a:pt x="45" y="15"/>
                  </a:lnTo>
                  <a:lnTo>
                    <a:pt x="45"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7" name="Freeform 251"/>
            <p:cNvSpPr>
              <a:spLocks/>
            </p:cNvSpPr>
            <p:nvPr/>
          </p:nvSpPr>
          <p:spPr bwMode="auto">
            <a:xfrm>
              <a:off x="2693615" y="2137579"/>
              <a:ext cx="78558" cy="40097"/>
            </a:xfrm>
            <a:custGeom>
              <a:avLst/>
              <a:gdLst>
                <a:gd name="T0" fmla="*/ 0 w 135"/>
                <a:gd name="T1" fmla="*/ 0 h 77"/>
                <a:gd name="T2" fmla="*/ 0 w 135"/>
                <a:gd name="T3" fmla="*/ 0 h 77"/>
                <a:gd name="T4" fmla="*/ 0 w 135"/>
                <a:gd name="T5" fmla="*/ 0 h 77"/>
                <a:gd name="T6" fmla="*/ 0 w 135"/>
                <a:gd name="T7" fmla="*/ 0 h 77"/>
                <a:gd name="T8" fmla="*/ 0 w 135"/>
                <a:gd name="T9" fmla="*/ 0 h 77"/>
                <a:gd name="T10" fmla="*/ 0 w 135"/>
                <a:gd name="T11" fmla="*/ 0 h 77"/>
                <a:gd name="T12" fmla="*/ 0 w 135"/>
                <a:gd name="T13" fmla="*/ 0 h 77"/>
                <a:gd name="T14" fmla="*/ 0 w 135"/>
                <a:gd name="T15" fmla="*/ 0 h 77"/>
                <a:gd name="T16" fmla="*/ 0 w 135"/>
                <a:gd name="T17" fmla="*/ 0 h 77"/>
                <a:gd name="T18" fmla="*/ 0 w 135"/>
                <a:gd name="T19" fmla="*/ 0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77"/>
                <a:gd name="T32" fmla="*/ 135 w 135"/>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77">
                  <a:moveTo>
                    <a:pt x="30" y="0"/>
                  </a:moveTo>
                  <a:lnTo>
                    <a:pt x="0" y="0"/>
                  </a:lnTo>
                  <a:lnTo>
                    <a:pt x="0" y="30"/>
                  </a:lnTo>
                  <a:lnTo>
                    <a:pt x="45" y="61"/>
                  </a:lnTo>
                  <a:lnTo>
                    <a:pt x="89" y="76"/>
                  </a:lnTo>
                  <a:lnTo>
                    <a:pt x="134" y="61"/>
                  </a:lnTo>
                  <a:lnTo>
                    <a:pt x="134" y="46"/>
                  </a:lnTo>
                  <a:lnTo>
                    <a:pt x="89" y="30"/>
                  </a:lnTo>
                  <a:lnTo>
                    <a:pt x="45" y="15"/>
                  </a:lnTo>
                  <a:lnTo>
                    <a:pt x="3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8" name="Line 252"/>
            <p:cNvSpPr>
              <a:spLocks noChangeShapeType="1"/>
            </p:cNvSpPr>
            <p:nvPr/>
          </p:nvSpPr>
          <p:spPr bwMode="auto">
            <a:xfrm>
              <a:off x="2615057" y="2090800"/>
              <a:ext cx="0" cy="9356"/>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9" name="Freeform 253"/>
            <p:cNvSpPr>
              <a:spLocks/>
            </p:cNvSpPr>
            <p:nvPr/>
          </p:nvSpPr>
          <p:spPr bwMode="auto">
            <a:xfrm>
              <a:off x="2070570" y="1454602"/>
              <a:ext cx="1354446" cy="621496"/>
            </a:xfrm>
            <a:custGeom>
              <a:avLst/>
              <a:gdLst>
                <a:gd name="T0" fmla="*/ 0 w 2327"/>
                <a:gd name="T1" fmla="*/ 0 h 1231"/>
                <a:gd name="T2" fmla="*/ 0 w 2327"/>
                <a:gd name="T3" fmla="*/ 0 h 1231"/>
                <a:gd name="T4" fmla="*/ 0 w 2327"/>
                <a:gd name="T5" fmla="*/ 0 h 1231"/>
                <a:gd name="T6" fmla="*/ 0 w 2327"/>
                <a:gd name="T7" fmla="*/ 0 h 1231"/>
                <a:gd name="T8" fmla="*/ 0 w 2327"/>
                <a:gd name="T9" fmla="*/ 0 h 1231"/>
                <a:gd name="T10" fmla="*/ 0 w 2327"/>
                <a:gd name="T11" fmla="*/ 0 h 1231"/>
                <a:gd name="T12" fmla="*/ 0 w 2327"/>
                <a:gd name="T13" fmla="*/ 0 h 1231"/>
                <a:gd name="T14" fmla="*/ 0 w 2327"/>
                <a:gd name="T15" fmla="*/ 0 h 1231"/>
                <a:gd name="T16" fmla="*/ 0 w 2327"/>
                <a:gd name="T17" fmla="*/ 0 h 1231"/>
                <a:gd name="T18" fmla="*/ 0 w 2327"/>
                <a:gd name="T19" fmla="*/ 0 h 1231"/>
                <a:gd name="T20" fmla="*/ 0 w 2327"/>
                <a:gd name="T21" fmla="*/ 0 h 1231"/>
                <a:gd name="T22" fmla="*/ 0 w 2327"/>
                <a:gd name="T23" fmla="*/ 0 h 1231"/>
                <a:gd name="T24" fmla="*/ 0 w 2327"/>
                <a:gd name="T25" fmla="*/ 0 h 1231"/>
                <a:gd name="T26" fmla="*/ 0 w 2327"/>
                <a:gd name="T27" fmla="*/ 0 h 1231"/>
                <a:gd name="T28" fmla="*/ 0 w 2327"/>
                <a:gd name="T29" fmla="*/ 0 h 1231"/>
                <a:gd name="T30" fmla="*/ 0 w 2327"/>
                <a:gd name="T31" fmla="*/ 0 h 1231"/>
                <a:gd name="T32" fmla="*/ 0 w 2327"/>
                <a:gd name="T33" fmla="*/ 0 h 1231"/>
                <a:gd name="T34" fmla="*/ 0 w 2327"/>
                <a:gd name="T35" fmla="*/ 0 h 1231"/>
                <a:gd name="T36" fmla="*/ 0 w 2327"/>
                <a:gd name="T37" fmla="*/ 0 h 1231"/>
                <a:gd name="T38" fmla="*/ 0 w 2327"/>
                <a:gd name="T39" fmla="*/ 0 h 1231"/>
                <a:gd name="T40" fmla="*/ 0 w 2327"/>
                <a:gd name="T41" fmla="*/ 0 h 1231"/>
                <a:gd name="T42" fmla="*/ 0 w 2327"/>
                <a:gd name="T43" fmla="*/ 0 h 1231"/>
                <a:gd name="T44" fmla="*/ 0 w 2327"/>
                <a:gd name="T45" fmla="*/ 0 h 1231"/>
                <a:gd name="T46" fmla="*/ 0 w 2327"/>
                <a:gd name="T47" fmla="*/ 0 h 1231"/>
                <a:gd name="T48" fmla="*/ 0 w 2327"/>
                <a:gd name="T49" fmla="*/ 0 h 1231"/>
                <a:gd name="T50" fmla="*/ 0 w 2327"/>
                <a:gd name="T51" fmla="*/ 0 h 1231"/>
                <a:gd name="T52" fmla="*/ 0 w 2327"/>
                <a:gd name="T53" fmla="*/ 0 h 1231"/>
                <a:gd name="T54" fmla="*/ 0 w 2327"/>
                <a:gd name="T55" fmla="*/ 0 h 1231"/>
                <a:gd name="T56" fmla="*/ 0 w 2327"/>
                <a:gd name="T57" fmla="*/ 0 h 1231"/>
                <a:gd name="T58" fmla="*/ 0 w 2327"/>
                <a:gd name="T59" fmla="*/ 0 h 1231"/>
                <a:gd name="T60" fmla="*/ 0 w 2327"/>
                <a:gd name="T61" fmla="*/ 0 h 1231"/>
                <a:gd name="T62" fmla="*/ 0 w 2327"/>
                <a:gd name="T63" fmla="*/ 0 h 1231"/>
                <a:gd name="T64" fmla="*/ 0 w 2327"/>
                <a:gd name="T65" fmla="*/ 0 h 1231"/>
                <a:gd name="T66" fmla="*/ 0 w 2327"/>
                <a:gd name="T67" fmla="*/ 0 h 1231"/>
                <a:gd name="T68" fmla="*/ 0 w 2327"/>
                <a:gd name="T69" fmla="*/ 0 h 1231"/>
                <a:gd name="T70" fmla="*/ 0 w 2327"/>
                <a:gd name="T71" fmla="*/ 0 h 1231"/>
                <a:gd name="T72" fmla="*/ 0 w 2327"/>
                <a:gd name="T73" fmla="*/ 0 h 1231"/>
                <a:gd name="T74" fmla="*/ 0 w 2327"/>
                <a:gd name="T75" fmla="*/ 0 h 1231"/>
                <a:gd name="T76" fmla="*/ 0 w 2327"/>
                <a:gd name="T77" fmla="*/ 0 h 1231"/>
                <a:gd name="T78" fmla="*/ 0 w 2327"/>
                <a:gd name="T79" fmla="*/ 0 h 1231"/>
                <a:gd name="T80" fmla="*/ 0 w 2327"/>
                <a:gd name="T81" fmla="*/ 0 h 1231"/>
                <a:gd name="T82" fmla="*/ 0 w 2327"/>
                <a:gd name="T83" fmla="*/ 0 h 1231"/>
                <a:gd name="T84" fmla="*/ 0 w 2327"/>
                <a:gd name="T85" fmla="*/ 0 h 1231"/>
                <a:gd name="T86" fmla="*/ 0 w 2327"/>
                <a:gd name="T87" fmla="*/ 0 h 1231"/>
                <a:gd name="T88" fmla="*/ 0 w 2327"/>
                <a:gd name="T89" fmla="*/ 0 h 1231"/>
                <a:gd name="T90" fmla="*/ 0 w 2327"/>
                <a:gd name="T91" fmla="*/ 0 h 1231"/>
                <a:gd name="T92" fmla="*/ 0 w 2327"/>
                <a:gd name="T93" fmla="*/ 0 h 1231"/>
                <a:gd name="T94" fmla="*/ 0 w 2327"/>
                <a:gd name="T95" fmla="*/ 0 h 1231"/>
                <a:gd name="T96" fmla="*/ 0 w 2327"/>
                <a:gd name="T97" fmla="*/ 0 h 1231"/>
                <a:gd name="T98" fmla="*/ 0 w 2327"/>
                <a:gd name="T99" fmla="*/ 0 h 1231"/>
                <a:gd name="T100" fmla="*/ 0 w 2327"/>
                <a:gd name="T101" fmla="*/ 0 h 1231"/>
                <a:gd name="T102" fmla="*/ 0 w 2327"/>
                <a:gd name="T103" fmla="*/ 0 h 1231"/>
                <a:gd name="T104" fmla="*/ 0 w 2327"/>
                <a:gd name="T105" fmla="*/ 0 h 1231"/>
                <a:gd name="T106" fmla="*/ 0 w 2327"/>
                <a:gd name="T107" fmla="*/ 0 h 1231"/>
                <a:gd name="T108" fmla="*/ 0 w 2327"/>
                <a:gd name="T109" fmla="*/ 0 h 1231"/>
                <a:gd name="T110" fmla="*/ 0 w 2327"/>
                <a:gd name="T111" fmla="*/ 0 h 12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27"/>
                <a:gd name="T169" fmla="*/ 0 h 1231"/>
                <a:gd name="T170" fmla="*/ 2327 w 2327"/>
                <a:gd name="T171" fmla="*/ 1231 h 12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27" h="1231">
                  <a:moveTo>
                    <a:pt x="1082" y="881"/>
                  </a:moveTo>
                  <a:lnTo>
                    <a:pt x="948" y="941"/>
                  </a:lnTo>
                  <a:lnTo>
                    <a:pt x="904" y="941"/>
                  </a:lnTo>
                  <a:lnTo>
                    <a:pt x="889" y="972"/>
                  </a:lnTo>
                  <a:lnTo>
                    <a:pt x="859" y="972"/>
                  </a:lnTo>
                  <a:lnTo>
                    <a:pt x="859" y="957"/>
                  </a:lnTo>
                  <a:lnTo>
                    <a:pt x="667" y="1017"/>
                  </a:lnTo>
                  <a:lnTo>
                    <a:pt x="667" y="1002"/>
                  </a:lnTo>
                  <a:lnTo>
                    <a:pt x="652" y="987"/>
                  </a:lnTo>
                  <a:lnTo>
                    <a:pt x="637" y="1002"/>
                  </a:lnTo>
                  <a:lnTo>
                    <a:pt x="637" y="1017"/>
                  </a:lnTo>
                  <a:lnTo>
                    <a:pt x="652" y="1048"/>
                  </a:lnTo>
                  <a:lnTo>
                    <a:pt x="667" y="1048"/>
                  </a:lnTo>
                  <a:lnTo>
                    <a:pt x="667" y="1033"/>
                  </a:lnTo>
                  <a:lnTo>
                    <a:pt x="667" y="1017"/>
                  </a:lnTo>
                  <a:lnTo>
                    <a:pt x="859" y="957"/>
                  </a:lnTo>
                  <a:lnTo>
                    <a:pt x="859" y="926"/>
                  </a:lnTo>
                  <a:lnTo>
                    <a:pt x="948" y="926"/>
                  </a:lnTo>
                  <a:lnTo>
                    <a:pt x="948" y="941"/>
                  </a:lnTo>
                  <a:lnTo>
                    <a:pt x="1082" y="881"/>
                  </a:lnTo>
                  <a:lnTo>
                    <a:pt x="1067" y="941"/>
                  </a:lnTo>
                  <a:lnTo>
                    <a:pt x="1007" y="941"/>
                  </a:lnTo>
                  <a:lnTo>
                    <a:pt x="1022" y="972"/>
                  </a:lnTo>
                  <a:lnTo>
                    <a:pt x="993" y="987"/>
                  </a:lnTo>
                  <a:lnTo>
                    <a:pt x="1007" y="1017"/>
                  </a:lnTo>
                  <a:lnTo>
                    <a:pt x="993" y="1078"/>
                  </a:lnTo>
                  <a:lnTo>
                    <a:pt x="948" y="1109"/>
                  </a:lnTo>
                  <a:lnTo>
                    <a:pt x="933" y="1093"/>
                  </a:lnTo>
                  <a:lnTo>
                    <a:pt x="904" y="1124"/>
                  </a:lnTo>
                  <a:lnTo>
                    <a:pt x="919" y="1139"/>
                  </a:lnTo>
                  <a:lnTo>
                    <a:pt x="933" y="1169"/>
                  </a:lnTo>
                  <a:lnTo>
                    <a:pt x="904" y="1169"/>
                  </a:lnTo>
                  <a:lnTo>
                    <a:pt x="889" y="1184"/>
                  </a:lnTo>
                  <a:lnTo>
                    <a:pt x="874" y="1169"/>
                  </a:lnTo>
                  <a:lnTo>
                    <a:pt x="859" y="1154"/>
                  </a:lnTo>
                  <a:lnTo>
                    <a:pt x="844" y="1169"/>
                  </a:lnTo>
                  <a:lnTo>
                    <a:pt x="815" y="1184"/>
                  </a:lnTo>
                  <a:lnTo>
                    <a:pt x="800" y="1184"/>
                  </a:lnTo>
                  <a:lnTo>
                    <a:pt x="770" y="1184"/>
                  </a:lnTo>
                  <a:lnTo>
                    <a:pt x="756" y="1215"/>
                  </a:lnTo>
                  <a:lnTo>
                    <a:pt x="741" y="1230"/>
                  </a:lnTo>
                  <a:lnTo>
                    <a:pt x="711" y="1230"/>
                  </a:lnTo>
                  <a:lnTo>
                    <a:pt x="711" y="1215"/>
                  </a:lnTo>
                  <a:lnTo>
                    <a:pt x="622" y="1184"/>
                  </a:lnTo>
                  <a:lnTo>
                    <a:pt x="607" y="1184"/>
                  </a:lnTo>
                  <a:lnTo>
                    <a:pt x="593" y="1200"/>
                  </a:lnTo>
                  <a:lnTo>
                    <a:pt x="563" y="1139"/>
                  </a:lnTo>
                  <a:lnTo>
                    <a:pt x="578" y="1139"/>
                  </a:lnTo>
                  <a:lnTo>
                    <a:pt x="563" y="1109"/>
                  </a:lnTo>
                  <a:lnTo>
                    <a:pt x="548" y="1124"/>
                  </a:lnTo>
                  <a:lnTo>
                    <a:pt x="548" y="1093"/>
                  </a:lnTo>
                  <a:lnTo>
                    <a:pt x="519" y="1063"/>
                  </a:lnTo>
                  <a:lnTo>
                    <a:pt x="504" y="1048"/>
                  </a:lnTo>
                  <a:lnTo>
                    <a:pt x="519" y="1048"/>
                  </a:lnTo>
                  <a:lnTo>
                    <a:pt x="519" y="1017"/>
                  </a:lnTo>
                  <a:lnTo>
                    <a:pt x="533" y="1017"/>
                  </a:lnTo>
                  <a:lnTo>
                    <a:pt x="533" y="987"/>
                  </a:lnTo>
                  <a:lnTo>
                    <a:pt x="504" y="987"/>
                  </a:lnTo>
                  <a:lnTo>
                    <a:pt x="489" y="987"/>
                  </a:lnTo>
                  <a:lnTo>
                    <a:pt x="444" y="1017"/>
                  </a:lnTo>
                  <a:lnTo>
                    <a:pt x="444" y="1048"/>
                  </a:lnTo>
                  <a:lnTo>
                    <a:pt x="489" y="1109"/>
                  </a:lnTo>
                  <a:lnTo>
                    <a:pt x="504" y="1139"/>
                  </a:lnTo>
                  <a:lnTo>
                    <a:pt x="504" y="1200"/>
                  </a:lnTo>
                  <a:lnTo>
                    <a:pt x="489" y="1169"/>
                  </a:lnTo>
                  <a:lnTo>
                    <a:pt x="444" y="1184"/>
                  </a:lnTo>
                  <a:lnTo>
                    <a:pt x="430" y="1169"/>
                  </a:lnTo>
                  <a:lnTo>
                    <a:pt x="430" y="1154"/>
                  </a:lnTo>
                  <a:lnTo>
                    <a:pt x="415" y="1154"/>
                  </a:lnTo>
                  <a:lnTo>
                    <a:pt x="415" y="1139"/>
                  </a:lnTo>
                  <a:lnTo>
                    <a:pt x="400" y="1124"/>
                  </a:lnTo>
                  <a:lnTo>
                    <a:pt x="370" y="1124"/>
                  </a:lnTo>
                  <a:lnTo>
                    <a:pt x="356" y="1093"/>
                  </a:lnTo>
                  <a:lnTo>
                    <a:pt x="326" y="1093"/>
                  </a:lnTo>
                  <a:lnTo>
                    <a:pt x="281" y="1048"/>
                  </a:lnTo>
                  <a:lnTo>
                    <a:pt x="296" y="1017"/>
                  </a:lnTo>
                  <a:lnTo>
                    <a:pt x="267" y="1017"/>
                  </a:lnTo>
                  <a:lnTo>
                    <a:pt x="237" y="1033"/>
                  </a:lnTo>
                  <a:lnTo>
                    <a:pt x="267" y="1048"/>
                  </a:lnTo>
                  <a:lnTo>
                    <a:pt x="222" y="1063"/>
                  </a:lnTo>
                  <a:lnTo>
                    <a:pt x="207" y="1033"/>
                  </a:lnTo>
                  <a:lnTo>
                    <a:pt x="163" y="1033"/>
                  </a:lnTo>
                  <a:lnTo>
                    <a:pt x="163" y="1048"/>
                  </a:lnTo>
                  <a:lnTo>
                    <a:pt x="133" y="1048"/>
                  </a:lnTo>
                  <a:lnTo>
                    <a:pt x="133" y="1017"/>
                  </a:lnTo>
                  <a:lnTo>
                    <a:pt x="104" y="987"/>
                  </a:lnTo>
                  <a:lnTo>
                    <a:pt x="89" y="1002"/>
                  </a:lnTo>
                  <a:lnTo>
                    <a:pt x="44" y="1002"/>
                  </a:lnTo>
                  <a:lnTo>
                    <a:pt x="30" y="987"/>
                  </a:lnTo>
                  <a:lnTo>
                    <a:pt x="44" y="987"/>
                  </a:lnTo>
                  <a:lnTo>
                    <a:pt x="59" y="926"/>
                  </a:lnTo>
                  <a:lnTo>
                    <a:pt x="44" y="896"/>
                  </a:lnTo>
                  <a:lnTo>
                    <a:pt x="44" y="866"/>
                  </a:lnTo>
                  <a:lnTo>
                    <a:pt x="0" y="790"/>
                  </a:lnTo>
                  <a:lnTo>
                    <a:pt x="15" y="759"/>
                  </a:lnTo>
                  <a:lnTo>
                    <a:pt x="30" y="774"/>
                  </a:lnTo>
                  <a:lnTo>
                    <a:pt x="44" y="759"/>
                  </a:lnTo>
                  <a:lnTo>
                    <a:pt x="30" y="729"/>
                  </a:lnTo>
                  <a:lnTo>
                    <a:pt x="59" y="714"/>
                  </a:lnTo>
                  <a:lnTo>
                    <a:pt x="89" y="729"/>
                  </a:lnTo>
                  <a:lnTo>
                    <a:pt x="119" y="699"/>
                  </a:lnTo>
                  <a:lnTo>
                    <a:pt x="104" y="683"/>
                  </a:lnTo>
                  <a:lnTo>
                    <a:pt x="133" y="623"/>
                  </a:lnTo>
                  <a:lnTo>
                    <a:pt x="119" y="592"/>
                  </a:lnTo>
                  <a:lnTo>
                    <a:pt x="104" y="547"/>
                  </a:lnTo>
                  <a:lnTo>
                    <a:pt x="119" y="531"/>
                  </a:lnTo>
                  <a:lnTo>
                    <a:pt x="104" y="486"/>
                  </a:lnTo>
                  <a:lnTo>
                    <a:pt x="89" y="471"/>
                  </a:lnTo>
                  <a:lnTo>
                    <a:pt x="89" y="440"/>
                  </a:lnTo>
                  <a:lnTo>
                    <a:pt x="89" y="425"/>
                  </a:lnTo>
                  <a:lnTo>
                    <a:pt x="163" y="440"/>
                  </a:lnTo>
                  <a:lnTo>
                    <a:pt x="252" y="456"/>
                  </a:lnTo>
                  <a:lnTo>
                    <a:pt x="252" y="486"/>
                  </a:lnTo>
                  <a:lnTo>
                    <a:pt x="237" y="516"/>
                  </a:lnTo>
                  <a:lnTo>
                    <a:pt x="193" y="516"/>
                  </a:lnTo>
                  <a:lnTo>
                    <a:pt x="133" y="486"/>
                  </a:lnTo>
                  <a:lnTo>
                    <a:pt x="148" y="516"/>
                  </a:lnTo>
                  <a:lnTo>
                    <a:pt x="163" y="531"/>
                  </a:lnTo>
                  <a:lnTo>
                    <a:pt x="178" y="577"/>
                  </a:lnTo>
                  <a:lnTo>
                    <a:pt x="207" y="577"/>
                  </a:lnTo>
                  <a:lnTo>
                    <a:pt x="207" y="547"/>
                  </a:lnTo>
                  <a:lnTo>
                    <a:pt x="237" y="562"/>
                  </a:lnTo>
                  <a:lnTo>
                    <a:pt x="237" y="531"/>
                  </a:lnTo>
                  <a:lnTo>
                    <a:pt x="267" y="501"/>
                  </a:lnTo>
                  <a:lnTo>
                    <a:pt x="296" y="501"/>
                  </a:lnTo>
                  <a:lnTo>
                    <a:pt x="281" y="471"/>
                  </a:lnTo>
                  <a:lnTo>
                    <a:pt x="281" y="440"/>
                  </a:lnTo>
                  <a:lnTo>
                    <a:pt x="311" y="440"/>
                  </a:lnTo>
                  <a:lnTo>
                    <a:pt x="311" y="456"/>
                  </a:lnTo>
                  <a:lnTo>
                    <a:pt x="326" y="471"/>
                  </a:lnTo>
                  <a:lnTo>
                    <a:pt x="356" y="471"/>
                  </a:lnTo>
                  <a:lnTo>
                    <a:pt x="341" y="440"/>
                  </a:lnTo>
                  <a:lnTo>
                    <a:pt x="415" y="410"/>
                  </a:lnTo>
                  <a:lnTo>
                    <a:pt x="400" y="456"/>
                  </a:lnTo>
                  <a:lnTo>
                    <a:pt x="400" y="471"/>
                  </a:lnTo>
                  <a:lnTo>
                    <a:pt x="430" y="425"/>
                  </a:lnTo>
                  <a:lnTo>
                    <a:pt x="489" y="410"/>
                  </a:lnTo>
                  <a:lnTo>
                    <a:pt x="504" y="410"/>
                  </a:lnTo>
                  <a:lnTo>
                    <a:pt x="489" y="380"/>
                  </a:lnTo>
                  <a:lnTo>
                    <a:pt x="593" y="380"/>
                  </a:lnTo>
                  <a:lnTo>
                    <a:pt x="593" y="395"/>
                  </a:lnTo>
                  <a:lnTo>
                    <a:pt x="563" y="319"/>
                  </a:lnTo>
                  <a:lnTo>
                    <a:pt x="578" y="304"/>
                  </a:lnTo>
                  <a:lnTo>
                    <a:pt x="578" y="258"/>
                  </a:lnTo>
                  <a:lnTo>
                    <a:pt x="607" y="258"/>
                  </a:lnTo>
                  <a:lnTo>
                    <a:pt x="622" y="304"/>
                  </a:lnTo>
                  <a:lnTo>
                    <a:pt x="667" y="380"/>
                  </a:lnTo>
                  <a:lnTo>
                    <a:pt x="682" y="410"/>
                  </a:lnTo>
                  <a:lnTo>
                    <a:pt x="667" y="440"/>
                  </a:lnTo>
                  <a:lnTo>
                    <a:pt x="637" y="456"/>
                  </a:lnTo>
                  <a:lnTo>
                    <a:pt x="682" y="471"/>
                  </a:lnTo>
                  <a:lnTo>
                    <a:pt x="696" y="410"/>
                  </a:lnTo>
                  <a:lnTo>
                    <a:pt x="696" y="380"/>
                  </a:lnTo>
                  <a:lnTo>
                    <a:pt x="711" y="380"/>
                  </a:lnTo>
                  <a:lnTo>
                    <a:pt x="756" y="410"/>
                  </a:lnTo>
                  <a:lnTo>
                    <a:pt x="711" y="364"/>
                  </a:lnTo>
                  <a:lnTo>
                    <a:pt x="682" y="364"/>
                  </a:lnTo>
                  <a:lnTo>
                    <a:pt x="667" y="319"/>
                  </a:lnTo>
                  <a:lnTo>
                    <a:pt x="637" y="304"/>
                  </a:lnTo>
                  <a:lnTo>
                    <a:pt x="652" y="258"/>
                  </a:lnTo>
                  <a:lnTo>
                    <a:pt x="682" y="289"/>
                  </a:lnTo>
                  <a:lnTo>
                    <a:pt x="682" y="258"/>
                  </a:lnTo>
                  <a:lnTo>
                    <a:pt x="741" y="273"/>
                  </a:lnTo>
                  <a:lnTo>
                    <a:pt x="741" y="243"/>
                  </a:lnTo>
                  <a:lnTo>
                    <a:pt x="711" y="243"/>
                  </a:lnTo>
                  <a:lnTo>
                    <a:pt x="696" y="213"/>
                  </a:lnTo>
                  <a:lnTo>
                    <a:pt x="741" y="182"/>
                  </a:lnTo>
                  <a:lnTo>
                    <a:pt x="726" y="167"/>
                  </a:lnTo>
                  <a:lnTo>
                    <a:pt x="800" y="91"/>
                  </a:lnTo>
                  <a:lnTo>
                    <a:pt x="919" y="61"/>
                  </a:lnTo>
                  <a:lnTo>
                    <a:pt x="919" y="30"/>
                  </a:lnTo>
                  <a:lnTo>
                    <a:pt x="933" y="0"/>
                  </a:lnTo>
                  <a:lnTo>
                    <a:pt x="978" y="0"/>
                  </a:lnTo>
                  <a:lnTo>
                    <a:pt x="993" y="30"/>
                  </a:lnTo>
                  <a:lnTo>
                    <a:pt x="1022" y="0"/>
                  </a:lnTo>
                  <a:lnTo>
                    <a:pt x="1052" y="0"/>
                  </a:lnTo>
                  <a:lnTo>
                    <a:pt x="1067" y="0"/>
                  </a:lnTo>
                  <a:lnTo>
                    <a:pt x="1096" y="30"/>
                  </a:lnTo>
                  <a:lnTo>
                    <a:pt x="1082" y="61"/>
                  </a:lnTo>
                  <a:lnTo>
                    <a:pt x="1067" y="91"/>
                  </a:lnTo>
                  <a:lnTo>
                    <a:pt x="1096" y="106"/>
                  </a:lnTo>
                  <a:lnTo>
                    <a:pt x="1082" y="137"/>
                  </a:lnTo>
                  <a:lnTo>
                    <a:pt x="1156" y="61"/>
                  </a:lnTo>
                  <a:lnTo>
                    <a:pt x="1185" y="91"/>
                  </a:lnTo>
                  <a:lnTo>
                    <a:pt x="1200" y="46"/>
                  </a:lnTo>
                  <a:lnTo>
                    <a:pt x="1333" y="61"/>
                  </a:lnTo>
                  <a:lnTo>
                    <a:pt x="1452" y="106"/>
                  </a:lnTo>
                  <a:lnTo>
                    <a:pt x="1467" y="76"/>
                  </a:lnTo>
                  <a:lnTo>
                    <a:pt x="1526" y="46"/>
                  </a:lnTo>
                  <a:lnTo>
                    <a:pt x="1600" y="46"/>
                  </a:lnTo>
                  <a:lnTo>
                    <a:pt x="1644" y="61"/>
                  </a:lnTo>
                  <a:lnTo>
                    <a:pt x="1733" y="30"/>
                  </a:lnTo>
                  <a:lnTo>
                    <a:pt x="1837" y="46"/>
                  </a:lnTo>
                  <a:lnTo>
                    <a:pt x="1941" y="106"/>
                  </a:lnTo>
                  <a:lnTo>
                    <a:pt x="2015" y="61"/>
                  </a:lnTo>
                  <a:lnTo>
                    <a:pt x="2030" y="91"/>
                  </a:lnTo>
                  <a:lnTo>
                    <a:pt x="2059" y="76"/>
                  </a:lnTo>
                  <a:lnTo>
                    <a:pt x="2059" y="46"/>
                  </a:lnTo>
                  <a:lnTo>
                    <a:pt x="2133" y="30"/>
                  </a:lnTo>
                  <a:lnTo>
                    <a:pt x="2193" y="61"/>
                  </a:lnTo>
                  <a:lnTo>
                    <a:pt x="2296" y="46"/>
                  </a:lnTo>
                  <a:lnTo>
                    <a:pt x="2326" y="106"/>
                  </a:lnTo>
                  <a:lnTo>
                    <a:pt x="2296" y="106"/>
                  </a:lnTo>
                  <a:lnTo>
                    <a:pt x="2237" y="91"/>
                  </a:lnTo>
                  <a:lnTo>
                    <a:pt x="2237" y="121"/>
                  </a:lnTo>
                  <a:lnTo>
                    <a:pt x="2252" y="137"/>
                  </a:lnTo>
                  <a:lnTo>
                    <a:pt x="2296" y="137"/>
                  </a:lnTo>
                  <a:lnTo>
                    <a:pt x="2311" y="137"/>
                  </a:lnTo>
                  <a:lnTo>
                    <a:pt x="2311" y="182"/>
                  </a:lnTo>
                  <a:lnTo>
                    <a:pt x="2267" y="228"/>
                  </a:lnTo>
                  <a:lnTo>
                    <a:pt x="2237" y="273"/>
                  </a:lnTo>
                  <a:lnTo>
                    <a:pt x="2193" y="258"/>
                  </a:lnTo>
                  <a:lnTo>
                    <a:pt x="2148" y="258"/>
                  </a:lnTo>
                  <a:lnTo>
                    <a:pt x="2133" y="304"/>
                  </a:lnTo>
                  <a:lnTo>
                    <a:pt x="2119" y="273"/>
                  </a:lnTo>
                  <a:lnTo>
                    <a:pt x="2089" y="304"/>
                  </a:lnTo>
                  <a:lnTo>
                    <a:pt x="2104" y="364"/>
                  </a:lnTo>
                  <a:lnTo>
                    <a:pt x="2133" y="364"/>
                  </a:lnTo>
                  <a:lnTo>
                    <a:pt x="2133" y="395"/>
                  </a:lnTo>
                  <a:lnTo>
                    <a:pt x="2148" y="410"/>
                  </a:lnTo>
                  <a:lnTo>
                    <a:pt x="2148" y="456"/>
                  </a:lnTo>
                  <a:lnTo>
                    <a:pt x="2163" y="471"/>
                  </a:lnTo>
                  <a:lnTo>
                    <a:pt x="2148" y="486"/>
                  </a:lnTo>
                  <a:lnTo>
                    <a:pt x="2163" y="531"/>
                  </a:lnTo>
                  <a:lnTo>
                    <a:pt x="2148" y="531"/>
                  </a:lnTo>
                  <a:lnTo>
                    <a:pt x="2133" y="607"/>
                  </a:lnTo>
                  <a:lnTo>
                    <a:pt x="2045" y="456"/>
                  </a:lnTo>
                  <a:lnTo>
                    <a:pt x="2030" y="395"/>
                  </a:lnTo>
                  <a:lnTo>
                    <a:pt x="2045" y="395"/>
                  </a:lnTo>
                  <a:lnTo>
                    <a:pt x="2074" y="289"/>
                  </a:lnTo>
                  <a:lnTo>
                    <a:pt x="2045" y="213"/>
                  </a:lnTo>
                  <a:lnTo>
                    <a:pt x="2015" y="228"/>
                  </a:lnTo>
                  <a:lnTo>
                    <a:pt x="2030" y="243"/>
                  </a:lnTo>
                  <a:lnTo>
                    <a:pt x="2030" y="289"/>
                  </a:lnTo>
                  <a:lnTo>
                    <a:pt x="2000" y="289"/>
                  </a:lnTo>
                  <a:lnTo>
                    <a:pt x="2000" y="243"/>
                  </a:lnTo>
                  <a:lnTo>
                    <a:pt x="1956" y="304"/>
                  </a:lnTo>
                  <a:lnTo>
                    <a:pt x="1956" y="380"/>
                  </a:lnTo>
                  <a:lnTo>
                    <a:pt x="1926" y="395"/>
                  </a:lnTo>
                  <a:lnTo>
                    <a:pt x="1882" y="380"/>
                  </a:lnTo>
                  <a:lnTo>
                    <a:pt x="1882" y="395"/>
                  </a:lnTo>
                  <a:lnTo>
                    <a:pt x="1793" y="425"/>
                  </a:lnTo>
                  <a:lnTo>
                    <a:pt x="1763" y="547"/>
                  </a:lnTo>
                  <a:lnTo>
                    <a:pt x="1748" y="577"/>
                  </a:lnTo>
                  <a:lnTo>
                    <a:pt x="1793" y="592"/>
                  </a:lnTo>
                  <a:lnTo>
                    <a:pt x="1807" y="623"/>
                  </a:lnTo>
                  <a:lnTo>
                    <a:pt x="1837" y="577"/>
                  </a:lnTo>
                  <a:lnTo>
                    <a:pt x="1867" y="592"/>
                  </a:lnTo>
                  <a:lnTo>
                    <a:pt x="1882" y="607"/>
                  </a:lnTo>
                  <a:lnTo>
                    <a:pt x="1896" y="683"/>
                  </a:lnTo>
                  <a:lnTo>
                    <a:pt x="1911" y="744"/>
                  </a:lnTo>
                  <a:lnTo>
                    <a:pt x="1882" y="896"/>
                  </a:lnTo>
                  <a:lnTo>
                    <a:pt x="1837" y="926"/>
                  </a:lnTo>
                  <a:lnTo>
                    <a:pt x="1807" y="866"/>
                  </a:lnTo>
                  <a:lnTo>
                    <a:pt x="1837" y="850"/>
                  </a:lnTo>
                  <a:lnTo>
                    <a:pt x="1837" y="774"/>
                  </a:lnTo>
                  <a:lnTo>
                    <a:pt x="1807" y="774"/>
                  </a:lnTo>
                  <a:lnTo>
                    <a:pt x="1793" y="790"/>
                  </a:lnTo>
                  <a:lnTo>
                    <a:pt x="1778" y="790"/>
                  </a:lnTo>
                  <a:lnTo>
                    <a:pt x="1719" y="744"/>
                  </a:lnTo>
                  <a:lnTo>
                    <a:pt x="1719" y="759"/>
                  </a:lnTo>
                  <a:lnTo>
                    <a:pt x="1689" y="729"/>
                  </a:lnTo>
                  <a:lnTo>
                    <a:pt x="1644" y="683"/>
                  </a:lnTo>
                  <a:lnTo>
                    <a:pt x="1600" y="653"/>
                  </a:lnTo>
                  <a:lnTo>
                    <a:pt x="1570" y="653"/>
                  </a:lnTo>
                  <a:lnTo>
                    <a:pt x="1556" y="699"/>
                  </a:lnTo>
                  <a:lnTo>
                    <a:pt x="1570" y="699"/>
                  </a:lnTo>
                  <a:lnTo>
                    <a:pt x="1570" y="729"/>
                  </a:lnTo>
                  <a:lnTo>
                    <a:pt x="1556" y="774"/>
                  </a:lnTo>
                  <a:lnTo>
                    <a:pt x="1541" y="790"/>
                  </a:lnTo>
                  <a:lnTo>
                    <a:pt x="1526" y="790"/>
                  </a:lnTo>
                  <a:lnTo>
                    <a:pt x="1482" y="790"/>
                  </a:lnTo>
                  <a:lnTo>
                    <a:pt x="1467" y="805"/>
                  </a:lnTo>
                  <a:lnTo>
                    <a:pt x="1437" y="805"/>
                  </a:lnTo>
                  <a:lnTo>
                    <a:pt x="1422" y="820"/>
                  </a:lnTo>
                  <a:lnTo>
                    <a:pt x="1348" y="790"/>
                  </a:lnTo>
                  <a:lnTo>
                    <a:pt x="1304" y="805"/>
                  </a:lnTo>
                  <a:lnTo>
                    <a:pt x="1289" y="790"/>
                  </a:lnTo>
                  <a:lnTo>
                    <a:pt x="1230" y="759"/>
                  </a:lnTo>
                  <a:lnTo>
                    <a:pt x="1215" y="805"/>
                  </a:lnTo>
                  <a:lnTo>
                    <a:pt x="1215" y="835"/>
                  </a:lnTo>
                  <a:lnTo>
                    <a:pt x="1170" y="835"/>
                  </a:lnTo>
                  <a:lnTo>
                    <a:pt x="1126" y="835"/>
                  </a:lnTo>
                  <a:lnTo>
                    <a:pt x="1082" y="88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0" name="Freeform 254"/>
            <p:cNvSpPr>
              <a:spLocks/>
            </p:cNvSpPr>
            <p:nvPr/>
          </p:nvSpPr>
          <p:spPr bwMode="auto">
            <a:xfrm>
              <a:off x="2066506" y="1454602"/>
              <a:ext cx="1363927" cy="629515"/>
            </a:xfrm>
            <a:custGeom>
              <a:avLst/>
              <a:gdLst>
                <a:gd name="T0" fmla="*/ 0 w 2342"/>
                <a:gd name="T1" fmla="*/ 0 h 1246"/>
                <a:gd name="T2" fmla="*/ 0 w 2342"/>
                <a:gd name="T3" fmla="*/ 0 h 1246"/>
                <a:gd name="T4" fmla="*/ 0 w 2342"/>
                <a:gd name="T5" fmla="*/ 0 h 1246"/>
                <a:gd name="T6" fmla="*/ 0 w 2342"/>
                <a:gd name="T7" fmla="*/ 0 h 1246"/>
                <a:gd name="T8" fmla="*/ 0 w 2342"/>
                <a:gd name="T9" fmla="*/ 0 h 1246"/>
                <a:gd name="T10" fmla="*/ 0 w 2342"/>
                <a:gd name="T11" fmla="*/ 0 h 1246"/>
                <a:gd name="T12" fmla="*/ 0 w 2342"/>
                <a:gd name="T13" fmla="*/ 0 h 1246"/>
                <a:gd name="T14" fmla="*/ 0 w 2342"/>
                <a:gd name="T15" fmla="*/ 0 h 1246"/>
                <a:gd name="T16" fmla="*/ 0 w 2342"/>
                <a:gd name="T17" fmla="*/ 0 h 1246"/>
                <a:gd name="T18" fmla="*/ 0 w 2342"/>
                <a:gd name="T19" fmla="*/ 0 h 1246"/>
                <a:gd name="T20" fmla="*/ 0 w 2342"/>
                <a:gd name="T21" fmla="*/ 0 h 1246"/>
                <a:gd name="T22" fmla="*/ 0 w 2342"/>
                <a:gd name="T23" fmla="*/ 0 h 1246"/>
                <a:gd name="T24" fmla="*/ 0 w 2342"/>
                <a:gd name="T25" fmla="*/ 0 h 1246"/>
                <a:gd name="T26" fmla="*/ 0 w 2342"/>
                <a:gd name="T27" fmla="*/ 0 h 1246"/>
                <a:gd name="T28" fmla="*/ 0 w 2342"/>
                <a:gd name="T29" fmla="*/ 0 h 1246"/>
                <a:gd name="T30" fmla="*/ 0 w 2342"/>
                <a:gd name="T31" fmla="*/ 0 h 1246"/>
                <a:gd name="T32" fmla="*/ 0 w 2342"/>
                <a:gd name="T33" fmla="*/ 0 h 1246"/>
                <a:gd name="T34" fmla="*/ 0 w 2342"/>
                <a:gd name="T35" fmla="*/ 0 h 1246"/>
                <a:gd name="T36" fmla="*/ 0 w 2342"/>
                <a:gd name="T37" fmla="*/ 0 h 1246"/>
                <a:gd name="T38" fmla="*/ 0 w 2342"/>
                <a:gd name="T39" fmla="*/ 0 h 1246"/>
                <a:gd name="T40" fmla="*/ 0 w 2342"/>
                <a:gd name="T41" fmla="*/ 0 h 1246"/>
                <a:gd name="T42" fmla="*/ 0 w 2342"/>
                <a:gd name="T43" fmla="*/ 0 h 1246"/>
                <a:gd name="T44" fmla="*/ 0 w 2342"/>
                <a:gd name="T45" fmla="*/ 0 h 1246"/>
                <a:gd name="T46" fmla="*/ 0 w 2342"/>
                <a:gd name="T47" fmla="*/ 0 h 1246"/>
                <a:gd name="T48" fmla="*/ 0 w 2342"/>
                <a:gd name="T49" fmla="*/ 0 h 1246"/>
                <a:gd name="T50" fmla="*/ 0 w 2342"/>
                <a:gd name="T51" fmla="*/ 0 h 1246"/>
                <a:gd name="T52" fmla="*/ 0 w 2342"/>
                <a:gd name="T53" fmla="*/ 0 h 1246"/>
                <a:gd name="T54" fmla="*/ 0 w 2342"/>
                <a:gd name="T55" fmla="*/ 0 h 1246"/>
                <a:gd name="T56" fmla="*/ 0 w 2342"/>
                <a:gd name="T57" fmla="*/ 0 h 1246"/>
                <a:gd name="T58" fmla="*/ 0 w 2342"/>
                <a:gd name="T59" fmla="*/ 0 h 1246"/>
                <a:gd name="T60" fmla="*/ 0 w 2342"/>
                <a:gd name="T61" fmla="*/ 0 h 1246"/>
                <a:gd name="T62" fmla="*/ 0 w 2342"/>
                <a:gd name="T63" fmla="*/ 0 h 1246"/>
                <a:gd name="T64" fmla="*/ 0 w 2342"/>
                <a:gd name="T65" fmla="*/ 0 h 1246"/>
                <a:gd name="T66" fmla="*/ 0 w 2342"/>
                <a:gd name="T67" fmla="*/ 0 h 1246"/>
                <a:gd name="T68" fmla="*/ 0 w 2342"/>
                <a:gd name="T69" fmla="*/ 0 h 1246"/>
                <a:gd name="T70" fmla="*/ 0 w 2342"/>
                <a:gd name="T71" fmla="*/ 0 h 1246"/>
                <a:gd name="T72" fmla="*/ 0 w 2342"/>
                <a:gd name="T73" fmla="*/ 0 h 1246"/>
                <a:gd name="T74" fmla="*/ 0 w 2342"/>
                <a:gd name="T75" fmla="*/ 0 h 1246"/>
                <a:gd name="T76" fmla="*/ 0 w 2342"/>
                <a:gd name="T77" fmla="*/ 0 h 1246"/>
                <a:gd name="T78" fmla="*/ 0 w 2342"/>
                <a:gd name="T79" fmla="*/ 0 h 1246"/>
                <a:gd name="T80" fmla="*/ 0 w 2342"/>
                <a:gd name="T81" fmla="*/ 0 h 1246"/>
                <a:gd name="T82" fmla="*/ 0 w 2342"/>
                <a:gd name="T83" fmla="*/ 0 h 1246"/>
                <a:gd name="T84" fmla="*/ 0 w 2342"/>
                <a:gd name="T85" fmla="*/ 0 h 1246"/>
                <a:gd name="T86" fmla="*/ 0 w 2342"/>
                <a:gd name="T87" fmla="*/ 0 h 1246"/>
                <a:gd name="T88" fmla="*/ 0 w 2342"/>
                <a:gd name="T89" fmla="*/ 0 h 1246"/>
                <a:gd name="T90" fmla="*/ 0 w 2342"/>
                <a:gd name="T91" fmla="*/ 0 h 1246"/>
                <a:gd name="T92" fmla="*/ 0 w 2342"/>
                <a:gd name="T93" fmla="*/ 0 h 1246"/>
                <a:gd name="T94" fmla="*/ 0 w 2342"/>
                <a:gd name="T95" fmla="*/ 0 h 1246"/>
                <a:gd name="T96" fmla="*/ 0 w 2342"/>
                <a:gd name="T97" fmla="*/ 0 h 1246"/>
                <a:gd name="T98" fmla="*/ 0 w 2342"/>
                <a:gd name="T99" fmla="*/ 0 h 1246"/>
                <a:gd name="T100" fmla="*/ 0 w 2342"/>
                <a:gd name="T101" fmla="*/ 0 h 1246"/>
                <a:gd name="T102" fmla="*/ 0 w 2342"/>
                <a:gd name="T103" fmla="*/ 0 h 1246"/>
                <a:gd name="T104" fmla="*/ 0 w 2342"/>
                <a:gd name="T105" fmla="*/ 0 h 12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42"/>
                <a:gd name="T160" fmla="*/ 0 h 1246"/>
                <a:gd name="T161" fmla="*/ 2342 w 2342"/>
                <a:gd name="T162" fmla="*/ 1246 h 12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42" h="1246">
                  <a:moveTo>
                    <a:pt x="1088" y="891"/>
                  </a:moveTo>
                  <a:lnTo>
                    <a:pt x="1074" y="953"/>
                  </a:lnTo>
                  <a:lnTo>
                    <a:pt x="1014" y="953"/>
                  </a:lnTo>
                  <a:lnTo>
                    <a:pt x="1029" y="984"/>
                  </a:lnTo>
                  <a:lnTo>
                    <a:pt x="999" y="999"/>
                  </a:lnTo>
                  <a:lnTo>
                    <a:pt x="1014" y="1030"/>
                  </a:lnTo>
                  <a:lnTo>
                    <a:pt x="999" y="1091"/>
                  </a:lnTo>
                  <a:lnTo>
                    <a:pt x="954" y="1122"/>
                  </a:lnTo>
                  <a:lnTo>
                    <a:pt x="939" y="1107"/>
                  </a:lnTo>
                  <a:lnTo>
                    <a:pt x="910" y="1137"/>
                  </a:lnTo>
                  <a:lnTo>
                    <a:pt x="924" y="1153"/>
                  </a:lnTo>
                  <a:lnTo>
                    <a:pt x="939" y="1184"/>
                  </a:lnTo>
                  <a:lnTo>
                    <a:pt x="910" y="1184"/>
                  </a:lnTo>
                  <a:lnTo>
                    <a:pt x="895" y="1199"/>
                  </a:lnTo>
                  <a:lnTo>
                    <a:pt x="880" y="1184"/>
                  </a:lnTo>
                  <a:lnTo>
                    <a:pt x="865" y="1168"/>
                  </a:lnTo>
                  <a:lnTo>
                    <a:pt x="850" y="1184"/>
                  </a:lnTo>
                  <a:lnTo>
                    <a:pt x="820" y="1199"/>
                  </a:lnTo>
                  <a:lnTo>
                    <a:pt x="805" y="1199"/>
                  </a:lnTo>
                  <a:lnTo>
                    <a:pt x="775" y="1199"/>
                  </a:lnTo>
                  <a:lnTo>
                    <a:pt x="760" y="1230"/>
                  </a:lnTo>
                  <a:lnTo>
                    <a:pt x="746" y="1245"/>
                  </a:lnTo>
                  <a:lnTo>
                    <a:pt x="716" y="1245"/>
                  </a:lnTo>
                  <a:lnTo>
                    <a:pt x="716" y="1230"/>
                  </a:lnTo>
                  <a:lnTo>
                    <a:pt x="626" y="1199"/>
                  </a:lnTo>
                  <a:lnTo>
                    <a:pt x="611" y="1199"/>
                  </a:lnTo>
                  <a:lnTo>
                    <a:pt x="596" y="1214"/>
                  </a:lnTo>
                  <a:lnTo>
                    <a:pt x="567" y="1153"/>
                  </a:lnTo>
                  <a:lnTo>
                    <a:pt x="582" y="1153"/>
                  </a:lnTo>
                  <a:lnTo>
                    <a:pt x="567" y="1122"/>
                  </a:lnTo>
                  <a:lnTo>
                    <a:pt x="552" y="1137"/>
                  </a:lnTo>
                  <a:lnTo>
                    <a:pt x="552" y="1107"/>
                  </a:lnTo>
                  <a:lnTo>
                    <a:pt x="522" y="1076"/>
                  </a:lnTo>
                  <a:lnTo>
                    <a:pt x="507" y="1061"/>
                  </a:lnTo>
                  <a:lnTo>
                    <a:pt x="522" y="1061"/>
                  </a:lnTo>
                  <a:lnTo>
                    <a:pt x="522" y="1030"/>
                  </a:lnTo>
                  <a:lnTo>
                    <a:pt x="537" y="1030"/>
                  </a:lnTo>
                  <a:lnTo>
                    <a:pt x="537" y="999"/>
                  </a:lnTo>
                  <a:lnTo>
                    <a:pt x="507" y="999"/>
                  </a:lnTo>
                  <a:lnTo>
                    <a:pt x="492" y="999"/>
                  </a:lnTo>
                  <a:lnTo>
                    <a:pt x="447" y="1030"/>
                  </a:lnTo>
                  <a:lnTo>
                    <a:pt x="447" y="1061"/>
                  </a:lnTo>
                  <a:lnTo>
                    <a:pt x="492" y="1122"/>
                  </a:lnTo>
                  <a:lnTo>
                    <a:pt x="507" y="1153"/>
                  </a:lnTo>
                  <a:lnTo>
                    <a:pt x="507" y="1214"/>
                  </a:lnTo>
                  <a:lnTo>
                    <a:pt x="492" y="1184"/>
                  </a:lnTo>
                  <a:lnTo>
                    <a:pt x="447" y="1199"/>
                  </a:lnTo>
                  <a:lnTo>
                    <a:pt x="432" y="1184"/>
                  </a:lnTo>
                  <a:lnTo>
                    <a:pt x="432" y="1168"/>
                  </a:lnTo>
                  <a:lnTo>
                    <a:pt x="418" y="1168"/>
                  </a:lnTo>
                  <a:lnTo>
                    <a:pt x="418" y="1153"/>
                  </a:lnTo>
                  <a:lnTo>
                    <a:pt x="403" y="1137"/>
                  </a:lnTo>
                  <a:lnTo>
                    <a:pt x="373" y="1137"/>
                  </a:lnTo>
                  <a:lnTo>
                    <a:pt x="358" y="1107"/>
                  </a:lnTo>
                  <a:lnTo>
                    <a:pt x="328" y="1107"/>
                  </a:lnTo>
                  <a:lnTo>
                    <a:pt x="283" y="1061"/>
                  </a:lnTo>
                  <a:lnTo>
                    <a:pt x="298" y="1030"/>
                  </a:lnTo>
                  <a:lnTo>
                    <a:pt x="268" y="1030"/>
                  </a:lnTo>
                  <a:lnTo>
                    <a:pt x="239" y="1045"/>
                  </a:lnTo>
                  <a:lnTo>
                    <a:pt x="268" y="1061"/>
                  </a:lnTo>
                  <a:lnTo>
                    <a:pt x="224" y="1076"/>
                  </a:lnTo>
                  <a:lnTo>
                    <a:pt x="209" y="1045"/>
                  </a:lnTo>
                  <a:lnTo>
                    <a:pt x="164" y="1045"/>
                  </a:lnTo>
                  <a:lnTo>
                    <a:pt x="164" y="1061"/>
                  </a:lnTo>
                  <a:lnTo>
                    <a:pt x="134" y="1061"/>
                  </a:lnTo>
                  <a:lnTo>
                    <a:pt x="134" y="1030"/>
                  </a:lnTo>
                  <a:lnTo>
                    <a:pt x="104" y="999"/>
                  </a:lnTo>
                  <a:lnTo>
                    <a:pt x="89" y="1014"/>
                  </a:lnTo>
                  <a:lnTo>
                    <a:pt x="45" y="1014"/>
                  </a:lnTo>
                  <a:lnTo>
                    <a:pt x="30" y="999"/>
                  </a:lnTo>
                  <a:lnTo>
                    <a:pt x="45" y="999"/>
                  </a:lnTo>
                  <a:lnTo>
                    <a:pt x="60" y="938"/>
                  </a:lnTo>
                  <a:lnTo>
                    <a:pt x="45" y="907"/>
                  </a:lnTo>
                  <a:lnTo>
                    <a:pt x="45" y="876"/>
                  </a:lnTo>
                  <a:lnTo>
                    <a:pt x="0" y="799"/>
                  </a:lnTo>
                  <a:lnTo>
                    <a:pt x="15" y="769"/>
                  </a:lnTo>
                  <a:lnTo>
                    <a:pt x="30" y="784"/>
                  </a:lnTo>
                  <a:lnTo>
                    <a:pt x="45" y="769"/>
                  </a:lnTo>
                  <a:lnTo>
                    <a:pt x="30" y="738"/>
                  </a:lnTo>
                  <a:lnTo>
                    <a:pt x="60" y="722"/>
                  </a:lnTo>
                  <a:lnTo>
                    <a:pt x="89" y="738"/>
                  </a:lnTo>
                  <a:lnTo>
                    <a:pt x="119" y="707"/>
                  </a:lnTo>
                  <a:lnTo>
                    <a:pt x="104" y="692"/>
                  </a:lnTo>
                  <a:lnTo>
                    <a:pt x="134" y="630"/>
                  </a:lnTo>
                  <a:lnTo>
                    <a:pt x="119" y="599"/>
                  </a:lnTo>
                  <a:lnTo>
                    <a:pt x="104" y="553"/>
                  </a:lnTo>
                  <a:lnTo>
                    <a:pt x="119" y="538"/>
                  </a:lnTo>
                  <a:lnTo>
                    <a:pt x="104" y="492"/>
                  </a:lnTo>
                  <a:lnTo>
                    <a:pt x="89" y="476"/>
                  </a:lnTo>
                  <a:lnTo>
                    <a:pt x="89" y="446"/>
                  </a:lnTo>
                  <a:lnTo>
                    <a:pt x="89" y="430"/>
                  </a:lnTo>
                  <a:lnTo>
                    <a:pt x="164" y="446"/>
                  </a:lnTo>
                  <a:lnTo>
                    <a:pt x="253" y="461"/>
                  </a:lnTo>
                  <a:lnTo>
                    <a:pt x="253" y="492"/>
                  </a:lnTo>
                  <a:lnTo>
                    <a:pt x="239" y="523"/>
                  </a:lnTo>
                  <a:lnTo>
                    <a:pt x="194" y="523"/>
                  </a:lnTo>
                  <a:lnTo>
                    <a:pt x="134" y="492"/>
                  </a:lnTo>
                  <a:lnTo>
                    <a:pt x="149" y="523"/>
                  </a:lnTo>
                  <a:lnTo>
                    <a:pt x="164" y="538"/>
                  </a:lnTo>
                  <a:lnTo>
                    <a:pt x="179" y="584"/>
                  </a:lnTo>
                  <a:lnTo>
                    <a:pt x="209" y="584"/>
                  </a:lnTo>
                  <a:lnTo>
                    <a:pt x="209" y="553"/>
                  </a:lnTo>
                  <a:lnTo>
                    <a:pt x="239" y="569"/>
                  </a:lnTo>
                  <a:lnTo>
                    <a:pt x="239" y="538"/>
                  </a:lnTo>
                  <a:lnTo>
                    <a:pt x="268" y="507"/>
                  </a:lnTo>
                  <a:lnTo>
                    <a:pt x="298" y="507"/>
                  </a:lnTo>
                  <a:lnTo>
                    <a:pt x="283" y="476"/>
                  </a:lnTo>
                  <a:lnTo>
                    <a:pt x="283" y="446"/>
                  </a:lnTo>
                  <a:lnTo>
                    <a:pt x="313" y="446"/>
                  </a:lnTo>
                  <a:lnTo>
                    <a:pt x="313" y="461"/>
                  </a:lnTo>
                  <a:lnTo>
                    <a:pt x="328" y="476"/>
                  </a:lnTo>
                  <a:lnTo>
                    <a:pt x="358" y="476"/>
                  </a:lnTo>
                  <a:lnTo>
                    <a:pt x="343" y="446"/>
                  </a:lnTo>
                  <a:lnTo>
                    <a:pt x="418" y="415"/>
                  </a:lnTo>
                  <a:lnTo>
                    <a:pt x="403" y="461"/>
                  </a:lnTo>
                  <a:lnTo>
                    <a:pt x="403" y="476"/>
                  </a:lnTo>
                  <a:lnTo>
                    <a:pt x="432" y="430"/>
                  </a:lnTo>
                  <a:lnTo>
                    <a:pt x="492" y="415"/>
                  </a:lnTo>
                  <a:lnTo>
                    <a:pt x="507" y="415"/>
                  </a:lnTo>
                  <a:lnTo>
                    <a:pt x="492" y="384"/>
                  </a:lnTo>
                  <a:lnTo>
                    <a:pt x="596" y="384"/>
                  </a:lnTo>
                  <a:lnTo>
                    <a:pt x="596" y="400"/>
                  </a:lnTo>
                  <a:lnTo>
                    <a:pt x="567" y="323"/>
                  </a:lnTo>
                  <a:lnTo>
                    <a:pt x="582" y="307"/>
                  </a:lnTo>
                  <a:lnTo>
                    <a:pt x="582" y="261"/>
                  </a:lnTo>
                  <a:lnTo>
                    <a:pt x="611" y="261"/>
                  </a:lnTo>
                  <a:lnTo>
                    <a:pt x="626" y="307"/>
                  </a:lnTo>
                  <a:lnTo>
                    <a:pt x="671" y="384"/>
                  </a:lnTo>
                  <a:lnTo>
                    <a:pt x="686" y="415"/>
                  </a:lnTo>
                  <a:lnTo>
                    <a:pt x="671" y="446"/>
                  </a:lnTo>
                  <a:lnTo>
                    <a:pt x="641" y="461"/>
                  </a:lnTo>
                  <a:lnTo>
                    <a:pt x="686" y="476"/>
                  </a:lnTo>
                  <a:lnTo>
                    <a:pt x="701" y="415"/>
                  </a:lnTo>
                  <a:lnTo>
                    <a:pt x="701" y="384"/>
                  </a:lnTo>
                  <a:lnTo>
                    <a:pt x="716" y="384"/>
                  </a:lnTo>
                  <a:lnTo>
                    <a:pt x="760" y="415"/>
                  </a:lnTo>
                  <a:lnTo>
                    <a:pt x="716" y="369"/>
                  </a:lnTo>
                  <a:lnTo>
                    <a:pt x="686" y="369"/>
                  </a:lnTo>
                  <a:lnTo>
                    <a:pt x="671" y="323"/>
                  </a:lnTo>
                  <a:lnTo>
                    <a:pt x="641" y="307"/>
                  </a:lnTo>
                  <a:lnTo>
                    <a:pt x="656" y="261"/>
                  </a:lnTo>
                  <a:lnTo>
                    <a:pt x="686" y="292"/>
                  </a:lnTo>
                  <a:lnTo>
                    <a:pt x="686" y="261"/>
                  </a:lnTo>
                  <a:lnTo>
                    <a:pt x="746" y="277"/>
                  </a:lnTo>
                  <a:lnTo>
                    <a:pt x="746" y="246"/>
                  </a:lnTo>
                  <a:lnTo>
                    <a:pt x="716" y="246"/>
                  </a:lnTo>
                  <a:lnTo>
                    <a:pt x="701" y="215"/>
                  </a:lnTo>
                  <a:lnTo>
                    <a:pt x="746" y="184"/>
                  </a:lnTo>
                  <a:lnTo>
                    <a:pt x="731" y="169"/>
                  </a:lnTo>
                  <a:lnTo>
                    <a:pt x="805" y="92"/>
                  </a:lnTo>
                  <a:lnTo>
                    <a:pt x="924" y="61"/>
                  </a:lnTo>
                  <a:lnTo>
                    <a:pt x="924" y="31"/>
                  </a:lnTo>
                  <a:lnTo>
                    <a:pt x="939" y="0"/>
                  </a:lnTo>
                  <a:lnTo>
                    <a:pt x="984" y="0"/>
                  </a:lnTo>
                  <a:lnTo>
                    <a:pt x="999" y="31"/>
                  </a:lnTo>
                  <a:lnTo>
                    <a:pt x="1029" y="0"/>
                  </a:lnTo>
                  <a:lnTo>
                    <a:pt x="1059" y="0"/>
                  </a:lnTo>
                  <a:lnTo>
                    <a:pt x="1074" y="0"/>
                  </a:lnTo>
                  <a:lnTo>
                    <a:pt x="1103" y="31"/>
                  </a:lnTo>
                  <a:lnTo>
                    <a:pt x="1088" y="61"/>
                  </a:lnTo>
                  <a:lnTo>
                    <a:pt x="1074" y="92"/>
                  </a:lnTo>
                  <a:lnTo>
                    <a:pt x="1103" y="108"/>
                  </a:lnTo>
                  <a:lnTo>
                    <a:pt x="1088" y="138"/>
                  </a:lnTo>
                  <a:lnTo>
                    <a:pt x="1163" y="61"/>
                  </a:lnTo>
                  <a:lnTo>
                    <a:pt x="1193" y="92"/>
                  </a:lnTo>
                  <a:lnTo>
                    <a:pt x="1208" y="46"/>
                  </a:lnTo>
                  <a:lnTo>
                    <a:pt x="1342" y="61"/>
                  </a:lnTo>
                  <a:lnTo>
                    <a:pt x="1461" y="108"/>
                  </a:lnTo>
                  <a:lnTo>
                    <a:pt x="1476" y="77"/>
                  </a:lnTo>
                  <a:lnTo>
                    <a:pt x="1536" y="46"/>
                  </a:lnTo>
                  <a:lnTo>
                    <a:pt x="1610" y="46"/>
                  </a:lnTo>
                  <a:lnTo>
                    <a:pt x="1655" y="61"/>
                  </a:lnTo>
                  <a:lnTo>
                    <a:pt x="1745" y="31"/>
                  </a:lnTo>
                  <a:lnTo>
                    <a:pt x="1849" y="46"/>
                  </a:lnTo>
                  <a:lnTo>
                    <a:pt x="1953" y="108"/>
                  </a:lnTo>
                  <a:lnTo>
                    <a:pt x="2028" y="61"/>
                  </a:lnTo>
                  <a:lnTo>
                    <a:pt x="2043" y="92"/>
                  </a:lnTo>
                  <a:lnTo>
                    <a:pt x="2073" y="77"/>
                  </a:lnTo>
                  <a:lnTo>
                    <a:pt x="2073" y="46"/>
                  </a:lnTo>
                  <a:lnTo>
                    <a:pt x="2147" y="31"/>
                  </a:lnTo>
                  <a:lnTo>
                    <a:pt x="2207" y="61"/>
                  </a:lnTo>
                  <a:lnTo>
                    <a:pt x="2311" y="46"/>
                  </a:lnTo>
                  <a:lnTo>
                    <a:pt x="2341" y="108"/>
                  </a:lnTo>
                  <a:lnTo>
                    <a:pt x="2311" y="108"/>
                  </a:lnTo>
                  <a:lnTo>
                    <a:pt x="2252" y="92"/>
                  </a:lnTo>
                  <a:lnTo>
                    <a:pt x="2252" y="123"/>
                  </a:lnTo>
                  <a:lnTo>
                    <a:pt x="2266" y="138"/>
                  </a:lnTo>
                  <a:lnTo>
                    <a:pt x="2311" y="138"/>
                  </a:lnTo>
                  <a:lnTo>
                    <a:pt x="2326" y="138"/>
                  </a:lnTo>
                  <a:lnTo>
                    <a:pt x="2326" y="184"/>
                  </a:lnTo>
                  <a:lnTo>
                    <a:pt x="2281" y="231"/>
                  </a:lnTo>
                  <a:lnTo>
                    <a:pt x="2252" y="277"/>
                  </a:lnTo>
                  <a:lnTo>
                    <a:pt x="2207" y="261"/>
                  </a:lnTo>
                  <a:lnTo>
                    <a:pt x="2162" y="261"/>
                  </a:lnTo>
                  <a:lnTo>
                    <a:pt x="2147" y="307"/>
                  </a:lnTo>
                  <a:lnTo>
                    <a:pt x="2132" y="277"/>
                  </a:lnTo>
                  <a:lnTo>
                    <a:pt x="2102" y="307"/>
                  </a:lnTo>
                  <a:lnTo>
                    <a:pt x="2117" y="369"/>
                  </a:lnTo>
                  <a:lnTo>
                    <a:pt x="2147" y="369"/>
                  </a:lnTo>
                  <a:lnTo>
                    <a:pt x="2147" y="400"/>
                  </a:lnTo>
                  <a:lnTo>
                    <a:pt x="2162" y="415"/>
                  </a:lnTo>
                  <a:lnTo>
                    <a:pt x="2162" y="461"/>
                  </a:lnTo>
                  <a:lnTo>
                    <a:pt x="2177" y="476"/>
                  </a:lnTo>
                  <a:lnTo>
                    <a:pt x="2162" y="492"/>
                  </a:lnTo>
                  <a:lnTo>
                    <a:pt x="2177" y="538"/>
                  </a:lnTo>
                  <a:lnTo>
                    <a:pt x="2162" y="538"/>
                  </a:lnTo>
                  <a:lnTo>
                    <a:pt x="2147" y="615"/>
                  </a:lnTo>
                  <a:lnTo>
                    <a:pt x="2058" y="461"/>
                  </a:lnTo>
                  <a:lnTo>
                    <a:pt x="2043" y="400"/>
                  </a:lnTo>
                  <a:lnTo>
                    <a:pt x="2058" y="400"/>
                  </a:lnTo>
                  <a:lnTo>
                    <a:pt x="2088" y="292"/>
                  </a:lnTo>
                  <a:lnTo>
                    <a:pt x="2058" y="215"/>
                  </a:lnTo>
                  <a:lnTo>
                    <a:pt x="2028" y="231"/>
                  </a:lnTo>
                  <a:lnTo>
                    <a:pt x="2043" y="246"/>
                  </a:lnTo>
                  <a:lnTo>
                    <a:pt x="2043" y="292"/>
                  </a:lnTo>
                  <a:lnTo>
                    <a:pt x="2013" y="292"/>
                  </a:lnTo>
                  <a:lnTo>
                    <a:pt x="2013" y="246"/>
                  </a:lnTo>
                  <a:lnTo>
                    <a:pt x="1968" y="307"/>
                  </a:lnTo>
                  <a:lnTo>
                    <a:pt x="1968" y="384"/>
                  </a:lnTo>
                  <a:lnTo>
                    <a:pt x="1938" y="400"/>
                  </a:lnTo>
                  <a:lnTo>
                    <a:pt x="1894" y="384"/>
                  </a:lnTo>
                  <a:lnTo>
                    <a:pt x="1894" y="400"/>
                  </a:lnTo>
                  <a:lnTo>
                    <a:pt x="1804" y="430"/>
                  </a:lnTo>
                  <a:lnTo>
                    <a:pt x="1774" y="553"/>
                  </a:lnTo>
                  <a:lnTo>
                    <a:pt x="1759" y="584"/>
                  </a:lnTo>
                  <a:lnTo>
                    <a:pt x="1804" y="599"/>
                  </a:lnTo>
                  <a:lnTo>
                    <a:pt x="1819" y="630"/>
                  </a:lnTo>
                  <a:lnTo>
                    <a:pt x="1849" y="584"/>
                  </a:lnTo>
                  <a:lnTo>
                    <a:pt x="1879" y="599"/>
                  </a:lnTo>
                  <a:lnTo>
                    <a:pt x="1894" y="615"/>
                  </a:lnTo>
                  <a:lnTo>
                    <a:pt x="1909" y="692"/>
                  </a:lnTo>
                  <a:lnTo>
                    <a:pt x="1923" y="753"/>
                  </a:lnTo>
                  <a:lnTo>
                    <a:pt x="1894" y="907"/>
                  </a:lnTo>
                  <a:lnTo>
                    <a:pt x="1849" y="938"/>
                  </a:lnTo>
                  <a:lnTo>
                    <a:pt x="1819" y="876"/>
                  </a:lnTo>
                  <a:lnTo>
                    <a:pt x="1849" y="861"/>
                  </a:lnTo>
                  <a:lnTo>
                    <a:pt x="1849" y="784"/>
                  </a:lnTo>
                  <a:lnTo>
                    <a:pt x="1819" y="784"/>
                  </a:lnTo>
                  <a:lnTo>
                    <a:pt x="1804" y="799"/>
                  </a:lnTo>
                  <a:lnTo>
                    <a:pt x="1789" y="799"/>
                  </a:lnTo>
                  <a:lnTo>
                    <a:pt x="1730" y="753"/>
                  </a:lnTo>
                  <a:lnTo>
                    <a:pt x="1730" y="769"/>
                  </a:lnTo>
                  <a:lnTo>
                    <a:pt x="1700" y="738"/>
                  </a:lnTo>
                  <a:lnTo>
                    <a:pt x="1655" y="692"/>
                  </a:lnTo>
                  <a:lnTo>
                    <a:pt x="1610" y="661"/>
                  </a:lnTo>
                  <a:lnTo>
                    <a:pt x="1581" y="661"/>
                  </a:lnTo>
                  <a:lnTo>
                    <a:pt x="1566" y="707"/>
                  </a:lnTo>
                  <a:lnTo>
                    <a:pt x="1581" y="707"/>
                  </a:lnTo>
                  <a:lnTo>
                    <a:pt x="1581" y="738"/>
                  </a:lnTo>
                  <a:lnTo>
                    <a:pt x="1566" y="784"/>
                  </a:lnTo>
                  <a:lnTo>
                    <a:pt x="1551" y="799"/>
                  </a:lnTo>
                  <a:lnTo>
                    <a:pt x="1536" y="799"/>
                  </a:lnTo>
                  <a:lnTo>
                    <a:pt x="1491" y="799"/>
                  </a:lnTo>
                  <a:lnTo>
                    <a:pt x="1476" y="815"/>
                  </a:lnTo>
                  <a:lnTo>
                    <a:pt x="1446" y="815"/>
                  </a:lnTo>
                  <a:lnTo>
                    <a:pt x="1431" y="830"/>
                  </a:lnTo>
                  <a:lnTo>
                    <a:pt x="1357" y="799"/>
                  </a:lnTo>
                  <a:lnTo>
                    <a:pt x="1312" y="815"/>
                  </a:lnTo>
                  <a:lnTo>
                    <a:pt x="1297" y="799"/>
                  </a:lnTo>
                  <a:lnTo>
                    <a:pt x="1238" y="769"/>
                  </a:lnTo>
                  <a:lnTo>
                    <a:pt x="1223" y="815"/>
                  </a:lnTo>
                  <a:lnTo>
                    <a:pt x="1223" y="845"/>
                  </a:lnTo>
                  <a:lnTo>
                    <a:pt x="1178" y="845"/>
                  </a:lnTo>
                  <a:lnTo>
                    <a:pt x="1133" y="845"/>
                  </a:lnTo>
                  <a:lnTo>
                    <a:pt x="1088" y="89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1" name="Freeform 255"/>
            <p:cNvSpPr>
              <a:spLocks/>
            </p:cNvSpPr>
            <p:nvPr/>
          </p:nvSpPr>
          <p:spPr bwMode="auto">
            <a:xfrm>
              <a:off x="2571715" y="1927741"/>
              <a:ext cx="51469" cy="25394"/>
            </a:xfrm>
            <a:custGeom>
              <a:avLst/>
              <a:gdLst>
                <a:gd name="T0" fmla="*/ 0 w 90"/>
                <a:gd name="T1" fmla="*/ 0 h 47"/>
                <a:gd name="T2" fmla="*/ 0 w 90"/>
                <a:gd name="T3" fmla="*/ 0 h 47"/>
                <a:gd name="T4" fmla="*/ 0 w 90"/>
                <a:gd name="T5" fmla="*/ 0 h 47"/>
                <a:gd name="T6" fmla="*/ 0 w 90"/>
                <a:gd name="T7" fmla="*/ 0 h 47"/>
                <a:gd name="T8" fmla="*/ 0 w 90"/>
                <a:gd name="T9" fmla="*/ 0 h 47"/>
                <a:gd name="T10" fmla="*/ 0 w 90"/>
                <a:gd name="T11" fmla="*/ 0 h 47"/>
                <a:gd name="T12" fmla="*/ 0 w 90"/>
                <a:gd name="T13" fmla="*/ 0 h 47"/>
                <a:gd name="T14" fmla="*/ 0 60000 65536"/>
                <a:gd name="T15" fmla="*/ 0 60000 65536"/>
                <a:gd name="T16" fmla="*/ 0 60000 65536"/>
                <a:gd name="T17" fmla="*/ 0 60000 65536"/>
                <a:gd name="T18" fmla="*/ 0 60000 65536"/>
                <a:gd name="T19" fmla="*/ 0 60000 65536"/>
                <a:gd name="T20" fmla="*/ 0 60000 65536"/>
                <a:gd name="T21" fmla="*/ 0 w 90"/>
                <a:gd name="T22" fmla="*/ 0 h 47"/>
                <a:gd name="T23" fmla="*/ 90 w 9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47">
                  <a:moveTo>
                    <a:pt x="30" y="46"/>
                  </a:moveTo>
                  <a:lnTo>
                    <a:pt x="0" y="46"/>
                  </a:lnTo>
                  <a:lnTo>
                    <a:pt x="0" y="0"/>
                  </a:lnTo>
                  <a:lnTo>
                    <a:pt x="89" y="0"/>
                  </a:lnTo>
                  <a:lnTo>
                    <a:pt x="89" y="15"/>
                  </a:lnTo>
                  <a:lnTo>
                    <a:pt x="45" y="15"/>
                  </a:lnTo>
                  <a:lnTo>
                    <a:pt x="30" y="46"/>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2" name="Freeform 256"/>
            <p:cNvSpPr>
              <a:spLocks/>
            </p:cNvSpPr>
            <p:nvPr/>
          </p:nvSpPr>
          <p:spPr bwMode="auto">
            <a:xfrm>
              <a:off x="2440333" y="1958481"/>
              <a:ext cx="18962" cy="32077"/>
            </a:xfrm>
            <a:custGeom>
              <a:avLst/>
              <a:gdLst>
                <a:gd name="T0" fmla="*/ 0 w 31"/>
                <a:gd name="T1" fmla="*/ 0 h 62"/>
                <a:gd name="T2" fmla="*/ 0 w 31"/>
                <a:gd name="T3" fmla="*/ 0 h 62"/>
                <a:gd name="T4" fmla="*/ 0 w 31"/>
                <a:gd name="T5" fmla="*/ 0 h 62"/>
                <a:gd name="T6" fmla="*/ 0 w 31"/>
                <a:gd name="T7" fmla="*/ 0 h 62"/>
                <a:gd name="T8" fmla="*/ 0 w 31"/>
                <a:gd name="T9" fmla="*/ 0 h 62"/>
                <a:gd name="T10" fmla="*/ 0 w 31"/>
                <a:gd name="T11" fmla="*/ 0 h 62"/>
                <a:gd name="T12" fmla="*/ 0 w 31"/>
                <a:gd name="T13" fmla="*/ 0 h 62"/>
                <a:gd name="T14" fmla="*/ 0 w 31"/>
                <a:gd name="T15" fmla="*/ 0 h 62"/>
                <a:gd name="T16" fmla="*/ 0 w 31"/>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2"/>
                <a:gd name="T29" fmla="*/ 31 w 31"/>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2">
                  <a:moveTo>
                    <a:pt x="30" y="31"/>
                  </a:moveTo>
                  <a:lnTo>
                    <a:pt x="30" y="15"/>
                  </a:lnTo>
                  <a:lnTo>
                    <a:pt x="15" y="0"/>
                  </a:lnTo>
                  <a:lnTo>
                    <a:pt x="0" y="15"/>
                  </a:lnTo>
                  <a:lnTo>
                    <a:pt x="0" y="31"/>
                  </a:lnTo>
                  <a:lnTo>
                    <a:pt x="15" y="61"/>
                  </a:lnTo>
                  <a:lnTo>
                    <a:pt x="30" y="61"/>
                  </a:lnTo>
                  <a:lnTo>
                    <a:pt x="30" y="46"/>
                  </a:lnTo>
                  <a:lnTo>
                    <a:pt x="30" y="31"/>
                  </a:lnTo>
                </a:path>
              </a:pathLst>
            </a:custGeom>
            <a:noFill/>
            <a:ln w="3175" cap="rnd">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3" name="Freeform 257"/>
            <p:cNvSpPr>
              <a:spLocks/>
            </p:cNvSpPr>
            <p:nvPr/>
          </p:nvSpPr>
          <p:spPr bwMode="auto">
            <a:xfrm>
              <a:off x="2294053" y="1517419"/>
              <a:ext cx="78558" cy="77520"/>
            </a:xfrm>
            <a:custGeom>
              <a:avLst/>
              <a:gdLst>
                <a:gd name="T0" fmla="*/ 0 w 134"/>
                <a:gd name="T1" fmla="*/ 0 h 156"/>
                <a:gd name="T2" fmla="*/ 0 w 134"/>
                <a:gd name="T3" fmla="*/ 0 h 156"/>
                <a:gd name="T4" fmla="*/ 0 w 134"/>
                <a:gd name="T5" fmla="*/ 0 h 156"/>
                <a:gd name="T6" fmla="*/ 0 w 134"/>
                <a:gd name="T7" fmla="*/ 0 h 156"/>
                <a:gd name="T8" fmla="*/ 0 w 134"/>
                <a:gd name="T9" fmla="*/ 0 h 156"/>
                <a:gd name="T10" fmla="*/ 0 w 134"/>
                <a:gd name="T11" fmla="*/ 0 h 156"/>
                <a:gd name="T12" fmla="*/ 0 w 134"/>
                <a:gd name="T13" fmla="*/ 0 h 156"/>
                <a:gd name="T14" fmla="*/ 0 w 134"/>
                <a:gd name="T15" fmla="*/ 0 h 156"/>
                <a:gd name="T16" fmla="*/ 0 w 134"/>
                <a:gd name="T17" fmla="*/ 0 h 156"/>
                <a:gd name="T18" fmla="*/ 0 w 134"/>
                <a:gd name="T19" fmla="*/ 0 h 156"/>
                <a:gd name="T20" fmla="*/ 0 w 134"/>
                <a:gd name="T21" fmla="*/ 0 h 156"/>
                <a:gd name="T22" fmla="*/ 0 w 134"/>
                <a:gd name="T23" fmla="*/ 0 h 156"/>
                <a:gd name="T24" fmla="*/ 0 w 134"/>
                <a:gd name="T25" fmla="*/ 0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56"/>
                <a:gd name="T41" fmla="*/ 134 w 13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56">
                  <a:moveTo>
                    <a:pt x="15" y="155"/>
                  </a:moveTo>
                  <a:lnTo>
                    <a:pt x="15" y="140"/>
                  </a:lnTo>
                  <a:lnTo>
                    <a:pt x="59" y="93"/>
                  </a:lnTo>
                  <a:lnTo>
                    <a:pt x="103" y="47"/>
                  </a:lnTo>
                  <a:lnTo>
                    <a:pt x="133" y="31"/>
                  </a:lnTo>
                  <a:lnTo>
                    <a:pt x="118" y="0"/>
                  </a:lnTo>
                  <a:lnTo>
                    <a:pt x="103" y="0"/>
                  </a:lnTo>
                  <a:lnTo>
                    <a:pt x="89" y="16"/>
                  </a:lnTo>
                  <a:lnTo>
                    <a:pt x="74" y="31"/>
                  </a:lnTo>
                  <a:lnTo>
                    <a:pt x="30" y="62"/>
                  </a:lnTo>
                  <a:lnTo>
                    <a:pt x="0" y="109"/>
                  </a:lnTo>
                  <a:lnTo>
                    <a:pt x="0" y="140"/>
                  </a:lnTo>
                  <a:lnTo>
                    <a:pt x="15" y="15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4" name="Freeform 258"/>
            <p:cNvSpPr>
              <a:spLocks/>
            </p:cNvSpPr>
            <p:nvPr/>
          </p:nvSpPr>
          <p:spPr bwMode="auto">
            <a:xfrm>
              <a:off x="3160899" y="1740623"/>
              <a:ext cx="79912" cy="117616"/>
            </a:xfrm>
            <a:custGeom>
              <a:avLst/>
              <a:gdLst>
                <a:gd name="T0" fmla="*/ 0 w 136"/>
                <a:gd name="T1" fmla="*/ 0 h 231"/>
                <a:gd name="T2" fmla="*/ 0 w 136"/>
                <a:gd name="T3" fmla="*/ 0 h 231"/>
                <a:gd name="T4" fmla="*/ 0 w 136"/>
                <a:gd name="T5" fmla="*/ 0 h 231"/>
                <a:gd name="T6" fmla="*/ 0 w 136"/>
                <a:gd name="T7" fmla="*/ 0 h 231"/>
                <a:gd name="T8" fmla="*/ 0 w 136"/>
                <a:gd name="T9" fmla="*/ 0 h 231"/>
                <a:gd name="T10" fmla="*/ 0 w 136"/>
                <a:gd name="T11" fmla="*/ 0 h 231"/>
                <a:gd name="T12" fmla="*/ 0 w 136"/>
                <a:gd name="T13" fmla="*/ 0 h 231"/>
                <a:gd name="T14" fmla="*/ 0 w 136"/>
                <a:gd name="T15" fmla="*/ 0 h 231"/>
                <a:gd name="T16" fmla="*/ 0 w 136"/>
                <a:gd name="T17" fmla="*/ 0 h 231"/>
                <a:gd name="T18" fmla="*/ 0 w 136"/>
                <a:gd name="T19" fmla="*/ 0 h 231"/>
                <a:gd name="T20" fmla="*/ 0 w 136"/>
                <a:gd name="T21" fmla="*/ 0 h 231"/>
                <a:gd name="T22" fmla="*/ 0 w 136"/>
                <a:gd name="T23" fmla="*/ 0 h 231"/>
                <a:gd name="T24" fmla="*/ 0 w 136"/>
                <a:gd name="T25" fmla="*/ 0 h 231"/>
                <a:gd name="T26" fmla="*/ 0 w 136"/>
                <a:gd name="T27" fmla="*/ 0 h 231"/>
                <a:gd name="T28" fmla="*/ 0 w 136"/>
                <a:gd name="T29" fmla="*/ 0 h 231"/>
                <a:gd name="T30" fmla="*/ 0 w 136"/>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231"/>
                <a:gd name="T50" fmla="*/ 136 w 136"/>
                <a:gd name="T51" fmla="*/ 231 h 2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231">
                  <a:moveTo>
                    <a:pt x="0" y="0"/>
                  </a:moveTo>
                  <a:lnTo>
                    <a:pt x="30" y="61"/>
                  </a:lnTo>
                  <a:lnTo>
                    <a:pt x="45" y="77"/>
                  </a:lnTo>
                  <a:lnTo>
                    <a:pt x="60" y="153"/>
                  </a:lnTo>
                  <a:lnTo>
                    <a:pt x="75" y="169"/>
                  </a:lnTo>
                  <a:lnTo>
                    <a:pt x="90" y="199"/>
                  </a:lnTo>
                  <a:lnTo>
                    <a:pt x="105" y="230"/>
                  </a:lnTo>
                  <a:lnTo>
                    <a:pt x="105" y="215"/>
                  </a:lnTo>
                  <a:lnTo>
                    <a:pt x="135" y="230"/>
                  </a:lnTo>
                  <a:lnTo>
                    <a:pt x="135" y="215"/>
                  </a:lnTo>
                  <a:lnTo>
                    <a:pt x="105" y="184"/>
                  </a:lnTo>
                  <a:lnTo>
                    <a:pt x="90" y="138"/>
                  </a:lnTo>
                  <a:lnTo>
                    <a:pt x="105" y="153"/>
                  </a:lnTo>
                  <a:lnTo>
                    <a:pt x="90" y="107"/>
                  </a:lnTo>
                  <a:lnTo>
                    <a:pt x="45" y="61"/>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5" name="Freeform 259"/>
            <p:cNvSpPr>
              <a:spLocks/>
            </p:cNvSpPr>
            <p:nvPr/>
          </p:nvSpPr>
          <p:spPr bwMode="auto">
            <a:xfrm>
              <a:off x="2528372" y="1399803"/>
              <a:ext cx="52823" cy="46779"/>
            </a:xfrm>
            <a:custGeom>
              <a:avLst/>
              <a:gdLst>
                <a:gd name="T0" fmla="*/ 0 w 90"/>
                <a:gd name="T1" fmla="*/ 0 h 93"/>
                <a:gd name="T2" fmla="*/ 0 w 90"/>
                <a:gd name="T3" fmla="*/ 0 h 93"/>
                <a:gd name="T4" fmla="*/ 0 w 90"/>
                <a:gd name="T5" fmla="*/ 0 h 93"/>
                <a:gd name="T6" fmla="*/ 0 w 90"/>
                <a:gd name="T7" fmla="*/ 0 h 93"/>
                <a:gd name="T8" fmla="*/ 0 w 90"/>
                <a:gd name="T9" fmla="*/ 0 h 93"/>
                <a:gd name="T10" fmla="*/ 0 w 90"/>
                <a:gd name="T11" fmla="*/ 0 h 93"/>
                <a:gd name="T12" fmla="*/ 0 w 90"/>
                <a:gd name="T13" fmla="*/ 0 h 93"/>
                <a:gd name="T14" fmla="*/ 0 60000 65536"/>
                <a:gd name="T15" fmla="*/ 0 60000 65536"/>
                <a:gd name="T16" fmla="*/ 0 60000 65536"/>
                <a:gd name="T17" fmla="*/ 0 60000 65536"/>
                <a:gd name="T18" fmla="*/ 0 60000 65536"/>
                <a:gd name="T19" fmla="*/ 0 60000 65536"/>
                <a:gd name="T20" fmla="*/ 0 60000 65536"/>
                <a:gd name="T21" fmla="*/ 0 w 90"/>
                <a:gd name="T22" fmla="*/ 0 h 93"/>
                <a:gd name="T23" fmla="*/ 90 w 9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93">
                  <a:moveTo>
                    <a:pt x="74" y="31"/>
                  </a:moveTo>
                  <a:lnTo>
                    <a:pt x="15" y="0"/>
                  </a:lnTo>
                  <a:lnTo>
                    <a:pt x="0" y="31"/>
                  </a:lnTo>
                  <a:lnTo>
                    <a:pt x="30" y="92"/>
                  </a:lnTo>
                  <a:lnTo>
                    <a:pt x="74" y="77"/>
                  </a:lnTo>
                  <a:lnTo>
                    <a:pt x="89" y="31"/>
                  </a:lnTo>
                  <a:lnTo>
                    <a:pt x="74"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6" name="Freeform 260"/>
            <p:cNvSpPr>
              <a:spLocks/>
            </p:cNvSpPr>
            <p:nvPr/>
          </p:nvSpPr>
          <p:spPr bwMode="auto">
            <a:xfrm>
              <a:off x="2276445" y="1601622"/>
              <a:ext cx="52823" cy="40097"/>
            </a:xfrm>
            <a:custGeom>
              <a:avLst/>
              <a:gdLst>
                <a:gd name="T0" fmla="*/ 0 w 91"/>
                <a:gd name="T1" fmla="*/ 0 h 78"/>
                <a:gd name="T2" fmla="*/ 0 w 91"/>
                <a:gd name="T3" fmla="*/ 0 h 78"/>
                <a:gd name="T4" fmla="*/ 0 w 91"/>
                <a:gd name="T5" fmla="*/ 0 h 78"/>
                <a:gd name="T6" fmla="*/ 0 w 91"/>
                <a:gd name="T7" fmla="*/ 0 h 78"/>
                <a:gd name="T8" fmla="*/ 0 w 91"/>
                <a:gd name="T9" fmla="*/ 0 h 78"/>
                <a:gd name="T10" fmla="*/ 0 w 91"/>
                <a:gd name="T11" fmla="*/ 0 h 78"/>
                <a:gd name="T12" fmla="*/ 0 w 91"/>
                <a:gd name="T13" fmla="*/ 0 h 78"/>
                <a:gd name="T14" fmla="*/ 0 w 91"/>
                <a:gd name="T15" fmla="*/ 0 h 78"/>
                <a:gd name="T16" fmla="*/ 0 w 91"/>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78"/>
                <a:gd name="T29" fmla="*/ 91 w 91"/>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78">
                  <a:moveTo>
                    <a:pt x="45" y="0"/>
                  </a:moveTo>
                  <a:lnTo>
                    <a:pt x="15" y="0"/>
                  </a:lnTo>
                  <a:lnTo>
                    <a:pt x="0" y="31"/>
                  </a:lnTo>
                  <a:lnTo>
                    <a:pt x="15" y="62"/>
                  </a:lnTo>
                  <a:lnTo>
                    <a:pt x="30" y="62"/>
                  </a:lnTo>
                  <a:lnTo>
                    <a:pt x="45" y="77"/>
                  </a:lnTo>
                  <a:lnTo>
                    <a:pt x="90" y="62"/>
                  </a:lnTo>
                  <a:lnTo>
                    <a:pt x="45" y="31"/>
                  </a:lnTo>
                  <a:lnTo>
                    <a:pt x="4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7" name="Freeform 261"/>
            <p:cNvSpPr>
              <a:spLocks/>
            </p:cNvSpPr>
            <p:nvPr/>
          </p:nvSpPr>
          <p:spPr bwMode="auto">
            <a:xfrm>
              <a:off x="2587968" y="1415842"/>
              <a:ext cx="28443" cy="30741"/>
            </a:xfrm>
            <a:custGeom>
              <a:avLst/>
              <a:gdLst>
                <a:gd name="T0" fmla="*/ 0 w 47"/>
                <a:gd name="T1" fmla="*/ 0 h 62"/>
                <a:gd name="T2" fmla="*/ 0 w 47"/>
                <a:gd name="T3" fmla="*/ 0 h 62"/>
                <a:gd name="T4" fmla="*/ 0 w 47"/>
                <a:gd name="T5" fmla="*/ 0 h 62"/>
                <a:gd name="T6" fmla="*/ 0 w 47"/>
                <a:gd name="T7" fmla="*/ 0 h 62"/>
                <a:gd name="T8" fmla="*/ 0 w 47"/>
                <a:gd name="T9" fmla="*/ 0 h 62"/>
                <a:gd name="T10" fmla="*/ 0 w 47"/>
                <a:gd name="T11" fmla="*/ 0 h 62"/>
                <a:gd name="T12" fmla="*/ 0 60000 65536"/>
                <a:gd name="T13" fmla="*/ 0 60000 65536"/>
                <a:gd name="T14" fmla="*/ 0 60000 65536"/>
                <a:gd name="T15" fmla="*/ 0 60000 65536"/>
                <a:gd name="T16" fmla="*/ 0 60000 65536"/>
                <a:gd name="T17" fmla="*/ 0 60000 65536"/>
                <a:gd name="T18" fmla="*/ 0 w 47"/>
                <a:gd name="T19" fmla="*/ 0 h 62"/>
                <a:gd name="T20" fmla="*/ 47 w 47"/>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7" h="62">
                  <a:moveTo>
                    <a:pt x="0" y="0"/>
                  </a:moveTo>
                  <a:lnTo>
                    <a:pt x="0" y="46"/>
                  </a:lnTo>
                  <a:lnTo>
                    <a:pt x="15" y="61"/>
                  </a:lnTo>
                  <a:lnTo>
                    <a:pt x="46" y="31"/>
                  </a:lnTo>
                  <a:lnTo>
                    <a:pt x="30"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8" name="Freeform 262"/>
            <p:cNvSpPr>
              <a:spLocks/>
            </p:cNvSpPr>
            <p:nvPr/>
          </p:nvSpPr>
          <p:spPr bwMode="auto">
            <a:xfrm>
              <a:off x="2936061" y="1430544"/>
              <a:ext cx="25734" cy="16039"/>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0" y="0"/>
                  </a:moveTo>
                  <a:lnTo>
                    <a:pt x="44" y="16"/>
                  </a:lnTo>
                  <a:lnTo>
                    <a:pt x="44" y="31"/>
                  </a:lnTo>
                  <a:lnTo>
                    <a:pt x="0" y="16"/>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59" name="Freeform 263"/>
            <p:cNvSpPr>
              <a:spLocks/>
            </p:cNvSpPr>
            <p:nvPr/>
          </p:nvSpPr>
          <p:spPr bwMode="auto">
            <a:xfrm>
              <a:off x="3274672" y="1438563"/>
              <a:ext cx="27089" cy="16039"/>
            </a:xfrm>
            <a:custGeom>
              <a:avLst/>
              <a:gdLst>
                <a:gd name="T0" fmla="*/ 0 w 46"/>
                <a:gd name="T1" fmla="*/ 0 h 31"/>
                <a:gd name="T2" fmla="*/ 0 w 46"/>
                <a:gd name="T3" fmla="*/ 0 h 31"/>
                <a:gd name="T4" fmla="*/ 0 w 46"/>
                <a:gd name="T5" fmla="*/ 0 h 31"/>
                <a:gd name="T6" fmla="*/ 0 w 46"/>
                <a:gd name="T7" fmla="*/ 0 h 31"/>
                <a:gd name="T8" fmla="*/ 0 w 46"/>
                <a:gd name="T9" fmla="*/ 0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0" y="0"/>
                  </a:moveTo>
                  <a:lnTo>
                    <a:pt x="0" y="30"/>
                  </a:lnTo>
                  <a:lnTo>
                    <a:pt x="30" y="15"/>
                  </a:lnTo>
                  <a:lnTo>
                    <a:pt x="45" y="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0" name="Freeform 264"/>
            <p:cNvSpPr>
              <a:spLocks/>
            </p:cNvSpPr>
            <p:nvPr/>
          </p:nvSpPr>
          <p:spPr bwMode="auto">
            <a:xfrm>
              <a:off x="2902199" y="1430544"/>
              <a:ext cx="17608" cy="24058"/>
            </a:xfrm>
            <a:custGeom>
              <a:avLst/>
              <a:gdLst>
                <a:gd name="T0" fmla="*/ 0 w 30"/>
                <a:gd name="T1" fmla="*/ 0 h 47"/>
                <a:gd name="T2" fmla="*/ 0 w 30"/>
                <a:gd name="T3" fmla="*/ 0 h 47"/>
                <a:gd name="T4" fmla="*/ 0 w 30"/>
                <a:gd name="T5" fmla="*/ 0 h 47"/>
                <a:gd name="T6" fmla="*/ 0 w 30"/>
                <a:gd name="T7" fmla="*/ 0 h 47"/>
                <a:gd name="T8" fmla="*/ 0 w 30"/>
                <a:gd name="T9" fmla="*/ 0 h 47"/>
                <a:gd name="T10" fmla="*/ 0 60000 65536"/>
                <a:gd name="T11" fmla="*/ 0 60000 65536"/>
                <a:gd name="T12" fmla="*/ 0 60000 65536"/>
                <a:gd name="T13" fmla="*/ 0 60000 65536"/>
                <a:gd name="T14" fmla="*/ 0 60000 65536"/>
                <a:gd name="T15" fmla="*/ 0 w 30"/>
                <a:gd name="T16" fmla="*/ 0 h 47"/>
                <a:gd name="T17" fmla="*/ 30 w 30"/>
                <a:gd name="T18" fmla="*/ 47 h 47"/>
              </a:gdLst>
              <a:ahLst/>
              <a:cxnLst>
                <a:cxn ang="T10">
                  <a:pos x="T0" y="T1"/>
                </a:cxn>
                <a:cxn ang="T11">
                  <a:pos x="T2" y="T3"/>
                </a:cxn>
                <a:cxn ang="T12">
                  <a:pos x="T4" y="T5"/>
                </a:cxn>
                <a:cxn ang="T13">
                  <a:pos x="T6" y="T7"/>
                </a:cxn>
                <a:cxn ang="T14">
                  <a:pos x="T8" y="T9"/>
                </a:cxn>
              </a:cxnLst>
              <a:rect l="T15" t="T16" r="T17" b="T18"/>
              <a:pathLst>
                <a:path w="30" h="47">
                  <a:moveTo>
                    <a:pt x="0" y="0"/>
                  </a:moveTo>
                  <a:lnTo>
                    <a:pt x="0" y="31"/>
                  </a:lnTo>
                  <a:lnTo>
                    <a:pt x="29" y="46"/>
                  </a:lnTo>
                  <a:lnTo>
                    <a:pt x="29" y="15"/>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1" name="Freeform 265"/>
            <p:cNvSpPr>
              <a:spLocks/>
            </p:cNvSpPr>
            <p:nvPr/>
          </p:nvSpPr>
          <p:spPr bwMode="auto">
            <a:xfrm>
              <a:off x="2337396" y="1633699"/>
              <a:ext cx="17608" cy="14702"/>
            </a:xfrm>
            <a:custGeom>
              <a:avLst/>
              <a:gdLst>
                <a:gd name="T0" fmla="*/ 0 w 30"/>
                <a:gd name="T1" fmla="*/ 0 h 32"/>
                <a:gd name="T2" fmla="*/ 0 w 30"/>
                <a:gd name="T3" fmla="*/ 0 h 32"/>
                <a:gd name="T4" fmla="*/ 0 w 30"/>
                <a:gd name="T5" fmla="*/ 0 h 32"/>
                <a:gd name="T6" fmla="*/ 0 w 30"/>
                <a:gd name="T7" fmla="*/ 0 h 32"/>
                <a:gd name="T8" fmla="*/ 0 w 30"/>
                <a:gd name="T9" fmla="*/ 0 h 32"/>
                <a:gd name="T10" fmla="*/ 0 60000 65536"/>
                <a:gd name="T11" fmla="*/ 0 60000 65536"/>
                <a:gd name="T12" fmla="*/ 0 60000 65536"/>
                <a:gd name="T13" fmla="*/ 0 60000 65536"/>
                <a:gd name="T14" fmla="*/ 0 60000 65536"/>
                <a:gd name="T15" fmla="*/ 0 w 30"/>
                <a:gd name="T16" fmla="*/ 0 h 32"/>
                <a:gd name="T17" fmla="*/ 30 w 30"/>
                <a:gd name="T18" fmla="*/ 32 h 32"/>
              </a:gdLst>
              <a:ahLst/>
              <a:cxnLst>
                <a:cxn ang="T10">
                  <a:pos x="T0" y="T1"/>
                </a:cxn>
                <a:cxn ang="T11">
                  <a:pos x="T2" y="T3"/>
                </a:cxn>
                <a:cxn ang="T12">
                  <a:pos x="T4" y="T5"/>
                </a:cxn>
                <a:cxn ang="T13">
                  <a:pos x="T6" y="T7"/>
                </a:cxn>
                <a:cxn ang="T14">
                  <a:pos x="T8" y="T9"/>
                </a:cxn>
              </a:cxnLst>
              <a:rect l="T15" t="T16" r="T17" b="T18"/>
              <a:pathLst>
                <a:path w="30" h="32">
                  <a:moveTo>
                    <a:pt x="0" y="0"/>
                  </a:moveTo>
                  <a:lnTo>
                    <a:pt x="29" y="16"/>
                  </a:lnTo>
                  <a:lnTo>
                    <a:pt x="15" y="31"/>
                  </a:lnTo>
                  <a:lnTo>
                    <a:pt x="0" y="31"/>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2" name="Freeform 266"/>
            <p:cNvSpPr>
              <a:spLocks/>
            </p:cNvSpPr>
            <p:nvPr/>
          </p:nvSpPr>
          <p:spPr bwMode="auto">
            <a:xfrm>
              <a:off x="3353230" y="1679142"/>
              <a:ext cx="25734" cy="9356"/>
            </a:xfrm>
            <a:custGeom>
              <a:avLst/>
              <a:gdLst>
                <a:gd name="T0" fmla="*/ 0 w 45"/>
                <a:gd name="T1" fmla="*/ 0 h 17"/>
                <a:gd name="T2" fmla="*/ 0 w 45"/>
                <a:gd name="T3" fmla="*/ 0 h 17"/>
                <a:gd name="T4" fmla="*/ 0 w 45"/>
                <a:gd name="T5" fmla="*/ 0 h 17"/>
                <a:gd name="T6" fmla="*/ 0 w 45"/>
                <a:gd name="T7" fmla="*/ 0 h 17"/>
                <a:gd name="T8" fmla="*/ 0 60000 65536"/>
                <a:gd name="T9" fmla="*/ 0 60000 65536"/>
                <a:gd name="T10" fmla="*/ 0 60000 65536"/>
                <a:gd name="T11" fmla="*/ 0 60000 65536"/>
                <a:gd name="T12" fmla="*/ 0 w 45"/>
                <a:gd name="T13" fmla="*/ 0 h 17"/>
                <a:gd name="T14" fmla="*/ 45 w 45"/>
                <a:gd name="T15" fmla="*/ 17 h 17"/>
              </a:gdLst>
              <a:ahLst/>
              <a:cxnLst>
                <a:cxn ang="T8">
                  <a:pos x="T0" y="T1"/>
                </a:cxn>
                <a:cxn ang="T9">
                  <a:pos x="T2" y="T3"/>
                </a:cxn>
                <a:cxn ang="T10">
                  <a:pos x="T4" y="T5"/>
                </a:cxn>
                <a:cxn ang="T11">
                  <a:pos x="T6" y="T7"/>
                </a:cxn>
              </a:cxnLst>
              <a:rect l="T12" t="T13" r="T14" b="T15"/>
              <a:pathLst>
                <a:path w="45" h="17">
                  <a:moveTo>
                    <a:pt x="14" y="0"/>
                  </a:moveTo>
                  <a:lnTo>
                    <a:pt x="0" y="0"/>
                  </a:lnTo>
                  <a:lnTo>
                    <a:pt x="44" y="16"/>
                  </a:lnTo>
                  <a:lnTo>
                    <a:pt x="1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3" name="Line 267"/>
            <p:cNvSpPr>
              <a:spLocks noChangeShapeType="1"/>
            </p:cNvSpPr>
            <p:nvPr/>
          </p:nvSpPr>
          <p:spPr bwMode="auto">
            <a:xfrm>
              <a:off x="3439914" y="1703200"/>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4" name="Line 268"/>
            <p:cNvSpPr>
              <a:spLocks noChangeShapeType="1"/>
            </p:cNvSpPr>
            <p:nvPr/>
          </p:nvSpPr>
          <p:spPr bwMode="auto">
            <a:xfrm>
              <a:off x="2615057" y="2052040"/>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5" name="Line 269"/>
            <p:cNvSpPr>
              <a:spLocks noChangeShapeType="1"/>
            </p:cNvSpPr>
            <p:nvPr/>
          </p:nvSpPr>
          <p:spPr bwMode="auto">
            <a:xfrm>
              <a:off x="2605576" y="2060059"/>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6" name="Line 270"/>
            <p:cNvSpPr>
              <a:spLocks noChangeShapeType="1"/>
            </p:cNvSpPr>
            <p:nvPr/>
          </p:nvSpPr>
          <p:spPr bwMode="auto">
            <a:xfrm>
              <a:off x="2605576" y="206005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7" name="Line 271"/>
            <p:cNvSpPr>
              <a:spLocks noChangeShapeType="1"/>
            </p:cNvSpPr>
            <p:nvPr/>
          </p:nvSpPr>
          <p:spPr bwMode="auto">
            <a:xfrm flipH="1">
              <a:off x="2598804" y="2068078"/>
              <a:ext cx="6772"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8" name="Line 272"/>
            <p:cNvSpPr>
              <a:spLocks noChangeShapeType="1"/>
            </p:cNvSpPr>
            <p:nvPr/>
          </p:nvSpPr>
          <p:spPr bwMode="auto">
            <a:xfrm>
              <a:off x="2598804" y="2068078"/>
              <a:ext cx="6772"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69" name="Line 273"/>
            <p:cNvSpPr>
              <a:spLocks noChangeShapeType="1"/>
            </p:cNvSpPr>
            <p:nvPr/>
          </p:nvSpPr>
          <p:spPr bwMode="auto">
            <a:xfrm>
              <a:off x="2605576"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0" name="Line 274"/>
            <p:cNvSpPr>
              <a:spLocks noChangeShapeType="1"/>
            </p:cNvSpPr>
            <p:nvPr/>
          </p:nvSpPr>
          <p:spPr bwMode="auto">
            <a:xfrm>
              <a:off x="2615057" y="207609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1" name="Line 275"/>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2" name="Line 276"/>
            <p:cNvSpPr>
              <a:spLocks noChangeShapeType="1"/>
            </p:cNvSpPr>
            <p:nvPr/>
          </p:nvSpPr>
          <p:spPr bwMode="auto">
            <a:xfrm>
              <a:off x="2615057"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3" name="Line 277"/>
            <p:cNvSpPr>
              <a:spLocks noChangeShapeType="1"/>
            </p:cNvSpPr>
            <p:nvPr/>
          </p:nvSpPr>
          <p:spPr bwMode="auto">
            <a:xfrm>
              <a:off x="2623184" y="2084117"/>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4" name="Line 278"/>
            <p:cNvSpPr>
              <a:spLocks noChangeShapeType="1"/>
            </p:cNvSpPr>
            <p:nvPr/>
          </p:nvSpPr>
          <p:spPr bwMode="auto">
            <a:xfrm>
              <a:off x="2640791" y="20760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5" name="Line 279"/>
            <p:cNvSpPr>
              <a:spLocks noChangeShapeType="1"/>
            </p:cNvSpPr>
            <p:nvPr/>
          </p:nvSpPr>
          <p:spPr bwMode="auto">
            <a:xfrm flipV="1">
              <a:off x="2640791" y="2068078"/>
              <a:ext cx="9481"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6" name="Freeform 280"/>
            <p:cNvSpPr>
              <a:spLocks/>
            </p:cNvSpPr>
            <p:nvPr/>
          </p:nvSpPr>
          <p:spPr bwMode="auto">
            <a:xfrm>
              <a:off x="2701741" y="1842201"/>
              <a:ext cx="304750" cy="132319"/>
            </a:xfrm>
            <a:custGeom>
              <a:avLst/>
              <a:gdLst>
                <a:gd name="T0" fmla="*/ 0 w 523"/>
                <a:gd name="T1" fmla="*/ 0 h 262"/>
                <a:gd name="T2" fmla="*/ 0 w 523"/>
                <a:gd name="T3" fmla="*/ 0 h 262"/>
                <a:gd name="T4" fmla="*/ 0 w 523"/>
                <a:gd name="T5" fmla="*/ 0 h 262"/>
                <a:gd name="T6" fmla="*/ 0 w 523"/>
                <a:gd name="T7" fmla="*/ 0 h 262"/>
                <a:gd name="T8" fmla="*/ 0 w 523"/>
                <a:gd name="T9" fmla="*/ 0 h 262"/>
                <a:gd name="T10" fmla="*/ 0 w 523"/>
                <a:gd name="T11" fmla="*/ 0 h 262"/>
                <a:gd name="T12" fmla="*/ 0 w 523"/>
                <a:gd name="T13" fmla="*/ 0 h 262"/>
                <a:gd name="T14" fmla="*/ 0 w 523"/>
                <a:gd name="T15" fmla="*/ 0 h 262"/>
                <a:gd name="T16" fmla="*/ 0 w 523"/>
                <a:gd name="T17" fmla="*/ 0 h 262"/>
                <a:gd name="T18" fmla="*/ 0 w 523"/>
                <a:gd name="T19" fmla="*/ 0 h 262"/>
                <a:gd name="T20" fmla="*/ 0 w 523"/>
                <a:gd name="T21" fmla="*/ 0 h 262"/>
                <a:gd name="T22" fmla="*/ 0 w 523"/>
                <a:gd name="T23" fmla="*/ 0 h 262"/>
                <a:gd name="T24" fmla="*/ 0 w 523"/>
                <a:gd name="T25" fmla="*/ 0 h 262"/>
                <a:gd name="T26" fmla="*/ 0 w 523"/>
                <a:gd name="T27" fmla="*/ 0 h 262"/>
                <a:gd name="T28" fmla="*/ 0 w 523"/>
                <a:gd name="T29" fmla="*/ 0 h 262"/>
                <a:gd name="T30" fmla="*/ 0 w 523"/>
                <a:gd name="T31" fmla="*/ 0 h 262"/>
                <a:gd name="T32" fmla="*/ 0 w 523"/>
                <a:gd name="T33" fmla="*/ 0 h 262"/>
                <a:gd name="T34" fmla="*/ 0 w 523"/>
                <a:gd name="T35" fmla="*/ 0 h 262"/>
                <a:gd name="T36" fmla="*/ 0 w 523"/>
                <a:gd name="T37" fmla="*/ 0 h 262"/>
                <a:gd name="T38" fmla="*/ 0 w 523"/>
                <a:gd name="T39" fmla="*/ 0 h 262"/>
                <a:gd name="T40" fmla="*/ 0 w 523"/>
                <a:gd name="T41" fmla="*/ 0 h 262"/>
                <a:gd name="T42" fmla="*/ 0 w 523"/>
                <a:gd name="T43" fmla="*/ 0 h 262"/>
                <a:gd name="T44" fmla="*/ 0 w 523"/>
                <a:gd name="T45" fmla="*/ 0 h 262"/>
                <a:gd name="T46" fmla="*/ 0 w 523"/>
                <a:gd name="T47" fmla="*/ 0 h 262"/>
                <a:gd name="T48" fmla="*/ 0 w 523"/>
                <a:gd name="T49" fmla="*/ 0 h 262"/>
                <a:gd name="T50" fmla="*/ 0 w 523"/>
                <a:gd name="T51" fmla="*/ 0 h 262"/>
                <a:gd name="T52" fmla="*/ 0 w 523"/>
                <a:gd name="T53" fmla="*/ 0 h 262"/>
                <a:gd name="T54" fmla="*/ 0 w 523"/>
                <a:gd name="T55" fmla="*/ 0 h 262"/>
                <a:gd name="T56" fmla="*/ 0 w 523"/>
                <a:gd name="T57" fmla="*/ 0 h 262"/>
                <a:gd name="T58" fmla="*/ 0 w 523"/>
                <a:gd name="T59" fmla="*/ 0 h 262"/>
                <a:gd name="T60" fmla="*/ 0 w 523"/>
                <a:gd name="T61" fmla="*/ 0 h 262"/>
                <a:gd name="T62" fmla="*/ 0 w 523"/>
                <a:gd name="T63" fmla="*/ 0 h 262"/>
                <a:gd name="T64" fmla="*/ 0 w 523"/>
                <a:gd name="T65" fmla="*/ 0 h 262"/>
                <a:gd name="T66" fmla="*/ 0 w 523"/>
                <a:gd name="T67" fmla="*/ 0 h 262"/>
                <a:gd name="T68" fmla="*/ 0 w 523"/>
                <a:gd name="T69" fmla="*/ 0 h 262"/>
                <a:gd name="T70" fmla="*/ 0 w 523"/>
                <a:gd name="T71" fmla="*/ 0 h 262"/>
                <a:gd name="T72" fmla="*/ 0 w 523"/>
                <a:gd name="T73" fmla="*/ 0 h 2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262"/>
                <a:gd name="T113" fmla="*/ 523 w 523"/>
                <a:gd name="T114" fmla="*/ 262 h 2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262">
                  <a:moveTo>
                    <a:pt x="447" y="31"/>
                  </a:moveTo>
                  <a:lnTo>
                    <a:pt x="403" y="31"/>
                  </a:lnTo>
                  <a:lnTo>
                    <a:pt x="388" y="46"/>
                  </a:lnTo>
                  <a:lnTo>
                    <a:pt x="358" y="46"/>
                  </a:lnTo>
                  <a:lnTo>
                    <a:pt x="343" y="61"/>
                  </a:lnTo>
                  <a:lnTo>
                    <a:pt x="268" y="31"/>
                  </a:lnTo>
                  <a:lnTo>
                    <a:pt x="224" y="46"/>
                  </a:lnTo>
                  <a:lnTo>
                    <a:pt x="209" y="31"/>
                  </a:lnTo>
                  <a:lnTo>
                    <a:pt x="149" y="0"/>
                  </a:lnTo>
                  <a:lnTo>
                    <a:pt x="134" y="46"/>
                  </a:lnTo>
                  <a:lnTo>
                    <a:pt x="134" y="77"/>
                  </a:lnTo>
                  <a:lnTo>
                    <a:pt x="89" y="77"/>
                  </a:lnTo>
                  <a:lnTo>
                    <a:pt x="45" y="77"/>
                  </a:lnTo>
                  <a:lnTo>
                    <a:pt x="0" y="123"/>
                  </a:lnTo>
                  <a:lnTo>
                    <a:pt x="15" y="138"/>
                  </a:lnTo>
                  <a:lnTo>
                    <a:pt x="30" y="154"/>
                  </a:lnTo>
                  <a:lnTo>
                    <a:pt x="60" y="154"/>
                  </a:lnTo>
                  <a:lnTo>
                    <a:pt x="75" y="184"/>
                  </a:lnTo>
                  <a:lnTo>
                    <a:pt x="75" y="200"/>
                  </a:lnTo>
                  <a:lnTo>
                    <a:pt x="164" y="230"/>
                  </a:lnTo>
                  <a:lnTo>
                    <a:pt x="179" y="261"/>
                  </a:lnTo>
                  <a:lnTo>
                    <a:pt x="239" y="230"/>
                  </a:lnTo>
                  <a:lnTo>
                    <a:pt x="254" y="246"/>
                  </a:lnTo>
                  <a:lnTo>
                    <a:pt x="268" y="261"/>
                  </a:lnTo>
                  <a:lnTo>
                    <a:pt x="343" y="261"/>
                  </a:lnTo>
                  <a:lnTo>
                    <a:pt x="358" y="246"/>
                  </a:lnTo>
                  <a:lnTo>
                    <a:pt x="403" y="230"/>
                  </a:lnTo>
                  <a:lnTo>
                    <a:pt x="418" y="200"/>
                  </a:lnTo>
                  <a:lnTo>
                    <a:pt x="403" y="184"/>
                  </a:lnTo>
                  <a:lnTo>
                    <a:pt x="433" y="154"/>
                  </a:lnTo>
                  <a:lnTo>
                    <a:pt x="447" y="154"/>
                  </a:lnTo>
                  <a:lnTo>
                    <a:pt x="477" y="138"/>
                  </a:lnTo>
                  <a:lnTo>
                    <a:pt x="492" y="107"/>
                  </a:lnTo>
                  <a:lnTo>
                    <a:pt x="522" y="92"/>
                  </a:lnTo>
                  <a:lnTo>
                    <a:pt x="492" y="61"/>
                  </a:lnTo>
                  <a:lnTo>
                    <a:pt x="462" y="61"/>
                  </a:lnTo>
                  <a:lnTo>
                    <a:pt x="447"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7" name="Freeform 281"/>
            <p:cNvSpPr>
              <a:spLocks/>
            </p:cNvSpPr>
            <p:nvPr/>
          </p:nvSpPr>
          <p:spPr bwMode="auto">
            <a:xfrm>
              <a:off x="2598804" y="1788739"/>
              <a:ext cx="545842" cy="443735"/>
            </a:xfrm>
            <a:custGeom>
              <a:avLst/>
              <a:gdLst>
                <a:gd name="T0" fmla="*/ 0 w 941"/>
                <a:gd name="T1" fmla="*/ 0 h 877"/>
                <a:gd name="T2" fmla="*/ 0 w 941"/>
                <a:gd name="T3" fmla="*/ 0 h 877"/>
                <a:gd name="T4" fmla="*/ 0 w 941"/>
                <a:gd name="T5" fmla="*/ 0 h 877"/>
                <a:gd name="T6" fmla="*/ 0 w 941"/>
                <a:gd name="T7" fmla="*/ 0 h 877"/>
                <a:gd name="T8" fmla="*/ 0 w 941"/>
                <a:gd name="T9" fmla="*/ 0 h 877"/>
                <a:gd name="T10" fmla="*/ 0 w 941"/>
                <a:gd name="T11" fmla="*/ 0 h 877"/>
                <a:gd name="T12" fmla="*/ 0 w 941"/>
                <a:gd name="T13" fmla="*/ 0 h 877"/>
                <a:gd name="T14" fmla="*/ 0 w 941"/>
                <a:gd name="T15" fmla="*/ 0 h 877"/>
                <a:gd name="T16" fmla="*/ 0 w 941"/>
                <a:gd name="T17" fmla="*/ 0 h 877"/>
                <a:gd name="T18" fmla="*/ 0 w 941"/>
                <a:gd name="T19" fmla="*/ 0 h 877"/>
                <a:gd name="T20" fmla="*/ 0 w 941"/>
                <a:gd name="T21" fmla="*/ 0 h 877"/>
                <a:gd name="T22" fmla="*/ 0 w 941"/>
                <a:gd name="T23" fmla="*/ 0 h 877"/>
                <a:gd name="T24" fmla="*/ 0 w 941"/>
                <a:gd name="T25" fmla="*/ 0 h 877"/>
                <a:gd name="T26" fmla="*/ 0 w 941"/>
                <a:gd name="T27" fmla="*/ 0 h 877"/>
                <a:gd name="T28" fmla="*/ 0 w 941"/>
                <a:gd name="T29" fmla="*/ 0 h 877"/>
                <a:gd name="T30" fmla="*/ 0 w 941"/>
                <a:gd name="T31" fmla="*/ 0 h 877"/>
                <a:gd name="T32" fmla="*/ 0 w 941"/>
                <a:gd name="T33" fmla="*/ 0 h 877"/>
                <a:gd name="T34" fmla="*/ 0 w 941"/>
                <a:gd name="T35" fmla="*/ 0 h 877"/>
                <a:gd name="T36" fmla="*/ 0 w 941"/>
                <a:gd name="T37" fmla="*/ 0 h 877"/>
                <a:gd name="T38" fmla="*/ 0 w 941"/>
                <a:gd name="T39" fmla="*/ 0 h 877"/>
                <a:gd name="T40" fmla="*/ 0 w 941"/>
                <a:gd name="T41" fmla="*/ 0 h 877"/>
                <a:gd name="T42" fmla="*/ 0 w 941"/>
                <a:gd name="T43" fmla="*/ 0 h 877"/>
                <a:gd name="T44" fmla="*/ 0 w 941"/>
                <a:gd name="T45" fmla="*/ 0 h 877"/>
                <a:gd name="T46" fmla="*/ 0 w 941"/>
                <a:gd name="T47" fmla="*/ 0 h 877"/>
                <a:gd name="T48" fmla="*/ 0 w 941"/>
                <a:gd name="T49" fmla="*/ 0 h 877"/>
                <a:gd name="T50" fmla="*/ 0 w 941"/>
                <a:gd name="T51" fmla="*/ 0 h 877"/>
                <a:gd name="T52" fmla="*/ 0 w 941"/>
                <a:gd name="T53" fmla="*/ 0 h 877"/>
                <a:gd name="T54" fmla="*/ 0 w 941"/>
                <a:gd name="T55" fmla="*/ 0 h 877"/>
                <a:gd name="T56" fmla="*/ 0 w 941"/>
                <a:gd name="T57" fmla="*/ 0 h 877"/>
                <a:gd name="T58" fmla="*/ 0 w 941"/>
                <a:gd name="T59" fmla="*/ 0 h 877"/>
                <a:gd name="T60" fmla="*/ 0 w 941"/>
                <a:gd name="T61" fmla="*/ 0 h 877"/>
                <a:gd name="T62" fmla="*/ 0 w 941"/>
                <a:gd name="T63" fmla="*/ 0 h 877"/>
                <a:gd name="T64" fmla="*/ 0 w 941"/>
                <a:gd name="T65" fmla="*/ 0 h 877"/>
                <a:gd name="T66" fmla="*/ 0 w 941"/>
                <a:gd name="T67" fmla="*/ 0 h 877"/>
                <a:gd name="T68" fmla="*/ 0 w 941"/>
                <a:gd name="T69" fmla="*/ 0 h 877"/>
                <a:gd name="T70" fmla="*/ 0 w 941"/>
                <a:gd name="T71" fmla="*/ 0 h 877"/>
                <a:gd name="T72" fmla="*/ 0 w 941"/>
                <a:gd name="T73" fmla="*/ 0 h 877"/>
                <a:gd name="T74" fmla="*/ 0 w 941"/>
                <a:gd name="T75" fmla="*/ 0 h 877"/>
                <a:gd name="T76" fmla="*/ 0 w 941"/>
                <a:gd name="T77" fmla="*/ 0 h 877"/>
                <a:gd name="T78" fmla="*/ 0 w 941"/>
                <a:gd name="T79" fmla="*/ 0 h 877"/>
                <a:gd name="T80" fmla="*/ 0 w 941"/>
                <a:gd name="T81" fmla="*/ 0 h 877"/>
                <a:gd name="T82" fmla="*/ 0 w 941"/>
                <a:gd name="T83" fmla="*/ 0 h 877"/>
                <a:gd name="T84" fmla="*/ 0 w 941"/>
                <a:gd name="T85" fmla="*/ 0 h 877"/>
                <a:gd name="T86" fmla="*/ 0 w 941"/>
                <a:gd name="T87" fmla="*/ 0 h 877"/>
                <a:gd name="T88" fmla="*/ 0 w 941"/>
                <a:gd name="T89" fmla="*/ 0 h 877"/>
                <a:gd name="T90" fmla="*/ 0 w 941"/>
                <a:gd name="T91" fmla="*/ 0 h 877"/>
                <a:gd name="T92" fmla="*/ 0 w 941"/>
                <a:gd name="T93" fmla="*/ 0 h 877"/>
                <a:gd name="T94" fmla="*/ 0 w 941"/>
                <a:gd name="T95" fmla="*/ 0 h 877"/>
                <a:gd name="T96" fmla="*/ 0 w 941"/>
                <a:gd name="T97" fmla="*/ 0 h 877"/>
                <a:gd name="T98" fmla="*/ 0 w 941"/>
                <a:gd name="T99" fmla="*/ 0 h 877"/>
                <a:gd name="T100" fmla="*/ 0 w 941"/>
                <a:gd name="T101" fmla="*/ 0 h 877"/>
                <a:gd name="T102" fmla="*/ 0 w 941"/>
                <a:gd name="T103" fmla="*/ 0 h 877"/>
                <a:gd name="T104" fmla="*/ 0 w 941"/>
                <a:gd name="T105" fmla="*/ 0 h 877"/>
                <a:gd name="T106" fmla="*/ 0 w 941"/>
                <a:gd name="T107" fmla="*/ 0 h 877"/>
                <a:gd name="T108" fmla="*/ 0 w 941"/>
                <a:gd name="T109" fmla="*/ 0 h 877"/>
                <a:gd name="T110" fmla="*/ 0 w 941"/>
                <a:gd name="T111" fmla="*/ 0 h 877"/>
                <a:gd name="T112" fmla="*/ 0 w 941"/>
                <a:gd name="T113" fmla="*/ 0 h 877"/>
                <a:gd name="T114" fmla="*/ 0 w 941"/>
                <a:gd name="T115" fmla="*/ 0 h 877"/>
                <a:gd name="T116" fmla="*/ 0 w 941"/>
                <a:gd name="T117" fmla="*/ 0 h 877"/>
                <a:gd name="T118" fmla="*/ 0 w 941"/>
                <a:gd name="T119" fmla="*/ 0 h 877"/>
                <a:gd name="T120" fmla="*/ 0 w 941"/>
                <a:gd name="T121" fmla="*/ 0 h 8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1"/>
                <a:gd name="T184" fmla="*/ 0 h 877"/>
                <a:gd name="T185" fmla="*/ 941 w 941"/>
                <a:gd name="T186" fmla="*/ 877 h 8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1" h="877">
                  <a:moveTo>
                    <a:pt x="701" y="200"/>
                  </a:moveTo>
                  <a:lnTo>
                    <a:pt x="671" y="215"/>
                  </a:lnTo>
                  <a:lnTo>
                    <a:pt x="657" y="246"/>
                  </a:lnTo>
                  <a:lnTo>
                    <a:pt x="627" y="261"/>
                  </a:lnTo>
                  <a:lnTo>
                    <a:pt x="612" y="261"/>
                  </a:lnTo>
                  <a:lnTo>
                    <a:pt x="582" y="292"/>
                  </a:lnTo>
                  <a:lnTo>
                    <a:pt x="597" y="307"/>
                  </a:lnTo>
                  <a:lnTo>
                    <a:pt x="582" y="338"/>
                  </a:lnTo>
                  <a:lnTo>
                    <a:pt x="537" y="353"/>
                  </a:lnTo>
                  <a:lnTo>
                    <a:pt x="522" y="369"/>
                  </a:lnTo>
                  <a:lnTo>
                    <a:pt x="448" y="369"/>
                  </a:lnTo>
                  <a:lnTo>
                    <a:pt x="433" y="353"/>
                  </a:lnTo>
                  <a:lnTo>
                    <a:pt x="418" y="338"/>
                  </a:lnTo>
                  <a:lnTo>
                    <a:pt x="358" y="369"/>
                  </a:lnTo>
                  <a:lnTo>
                    <a:pt x="343" y="338"/>
                  </a:lnTo>
                  <a:lnTo>
                    <a:pt x="254" y="307"/>
                  </a:lnTo>
                  <a:lnTo>
                    <a:pt x="254" y="292"/>
                  </a:lnTo>
                  <a:lnTo>
                    <a:pt x="239" y="261"/>
                  </a:lnTo>
                  <a:lnTo>
                    <a:pt x="209" y="261"/>
                  </a:lnTo>
                  <a:lnTo>
                    <a:pt x="194" y="246"/>
                  </a:lnTo>
                  <a:lnTo>
                    <a:pt x="179" y="231"/>
                  </a:lnTo>
                  <a:lnTo>
                    <a:pt x="164" y="292"/>
                  </a:lnTo>
                  <a:lnTo>
                    <a:pt x="104" y="292"/>
                  </a:lnTo>
                  <a:lnTo>
                    <a:pt x="119" y="323"/>
                  </a:lnTo>
                  <a:lnTo>
                    <a:pt x="90" y="338"/>
                  </a:lnTo>
                  <a:lnTo>
                    <a:pt x="104" y="369"/>
                  </a:lnTo>
                  <a:lnTo>
                    <a:pt x="90" y="430"/>
                  </a:lnTo>
                  <a:lnTo>
                    <a:pt x="45" y="461"/>
                  </a:lnTo>
                  <a:lnTo>
                    <a:pt x="30" y="446"/>
                  </a:lnTo>
                  <a:lnTo>
                    <a:pt x="0" y="476"/>
                  </a:lnTo>
                  <a:lnTo>
                    <a:pt x="15" y="492"/>
                  </a:lnTo>
                  <a:lnTo>
                    <a:pt x="30" y="523"/>
                  </a:lnTo>
                  <a:lnTo>
                    <a:pt x="75" y="553"/>
                  </a:lnTo>
                  <a:lnTo>
                    <a:pt x="119" y="584"/>
                  </a:lnTo>
                  <a:lnTo>
                    <a:pt x="119" y="630"/>
                  </a:lnTo>
                  <a:lnTo>
                    <a:pt x="134" y="676"/>
                  </a:lnTo>
                  <a:lnTo>
                    <a:pt x="164" y="692"/>
                  </a:lnTo>
                  <a:lnTo>
                    <a:pt x="194" y="692"/>
                  </a:lnTo>
                  <a:lnTo>
                    <a:pt x="209" y="707"/>
                  </a:lnTo>
                  <a:lnTo>
                    <a:pt x="254" y="722"/>
                  </a:lnTo>
                  <a:lnTo>
                    <a:pt x="298" y="738"/>
                  </a:lnTo>
                  <a:lnTo>
                    <a:pt x="298" y="722"/>
                  </a:lnTo>
                  <a:lnTo>
                    <a:pt x="313" y="738"/>
                  </a:lnTo>
                  <a:lnTo>
                    <a:pt x="328" y="738"/>
                  </a:lnTo>
                  <a:lnTo>
                    <a:pt x="358" y="722"/>
                  </a:lnTo>
                  <a:lnTo>
                    <a:pt x="403" y="692"/>
                  </a:lnTo>
                  <a:lnTo>
                    <a:pt x="418" y="707"/>
                  </a:lnTo>
                  <a:lnTo>
                    <a:pt x="433" y="692"/>
                  </a:lnTo>
                  <a:lnTo>
                    <a:pt x="448" y="692"/>
                  </a:lnTo>
                  <a:lnTo>
                    <a:pt x="448" y="707"/>
                  </a:lnTo>
                  <a:lnTo>
                    <a:pt x="477" y="707"/>
                  </a:lnTo>
                  <a:lnTo>
                    <a:pt x="477" y="722"/>
                  </a:lnTo>
                  <a:lnTo>
                    <a:pt x="492" y="768"/>
                  </a:lnTo>
                  <a:lnTo>
                    <a:pt x="477" y="784"/>
                  </a:lnTo>
                  <a:lnTo>
                    <a:pt x="477" y="815"/>
                  </a:lnTo>
                  <a:lnTo>
                    <a:pt x="492" y="799"/>
                  </a:lnTo>
                  <a:lnTo>
                    <a:pt x="507" y="861"/>
                  </a:lnTo>
                  <a:lnTo>
                    <a:pt x="537" y="861"/>
                  </a:lnTo>
                  <a:lnTo>
                    <a:pt x="552" y="876"/>
                  </a:lnTo>
                  <a:lnTo>
                    <a:pt x="567" y="861"/>
                  </a:lnTo>
                  <a:lnTo>
                    <a:pt x="567" y="845"/>
                  </a:lnTo>
                  <a:lnTo>
                    <a:pt x="582" y="830"/>
                  </a:lnTo>
                  <a:lnTo>
                    <a:pt x="597" y="830"/>
                  </a:lnTo>
                  <a:lnTo>
                    <a:pt x="627" y="815"/>
                  </a:lnTo>
                  <a:lnTo>
                    <a:pt x="642" y="830"/>
                  </a:lnTo>
                  <a:lnTo>
                    <a:pt x="642" y="845"/>
                  </a:lnTo>
                  <a:lnTo>
                    <a:pt x="671" y="861"/>
                  </a:lnTo>
                  <a:lnTo>
                    <a:pt x="701" y="845"/>
                  </a:lnTo>
                  <a:lnTo>
                    <a:pt x="701" y="861"/>
                  </a:lnTo>
                  <a:lnTo>
                    <a:pt x="716" y="876"/>
                  </a:lnTo>
                  <a:lnTo>
                    <a:pt x="716" y="861"/>
                  </a:lnTo>
                  <a:lnTo>
                    <a:pt x="716" y="845"/>
                  </a:lnTo>
                  <a:lnTo>
                    <a:pt x="761" y="830"/>
                  </a:lnTo>
                  <a:lnTo>
                    <a:pt x="761" y="815"/>
                  </a:lnTo>
                  <a:lnTo>
                    <a:pt x="776" y="830"/>
                  </a:lnTo>
                  <a:lnTo>
                    <a:pt x="776" y="815"/>
                  </a:lnTo>
                  <a:lnTo>
                    <a:pt x="806" y="815"/>
                  </a:lnTo>
                  <a:lnTo>
                    <a:pt x="850" y="753"/>
                  </a:lnTo>
                  <a:lnTo>
                    <a:pt x="880" y="645"/>
                  </a:lnTo>
                  <a:lnTo>
                    <a:pt x="865" y="630"/>
                  </a:lnTo>
                  <a:lnTo>
                    <a:pt x="850" y="615"/>
                  </a:lnTo>
                  <a:lnTo>
                    <a:pt x="865" y="599"/>
                  </a:lnTo>
                  <a:lnTo>
                    <a:pt x="865" y="584"/>
                  </a:lnTo>
                  <a:lnTo>
                    <a:pt x="836" y="538"/>
                  </a:lnTo>
                  <a:lnTo>
                    <a:pt x="806" y="523"/>
                  </a:lnTo>
                  <a:lnTo>
                    <a:pt x="806" y="492"/>
                  </a:lnTo>
                  <a:lnTo>
                    <a:pt x="821" y="461"/>
                  </a:lnTo>
                  <a:lnTo>
                    <a:pt x="836" y="461"/>
                  </a:lnTo>
                  <a:lnTo>
                    <a:pt x="836" y="446"/>
                  </a:lnTo>
                  <a:lnTo>
                    <a:pt x="806" y="430"/>
                  </a:lnTo>
                  <a:lnTo>
                    <a:pt x="791" y="461"/>
                  </a:lnTo>
                  <a:lnTo>
                    <a:pt x="746" y="415"/>
                  </a:lnTo>
                  <a:lnTo>
                    <a:pt x="761" y="400"/>
                  </a:lnTo>
                  <a:lnTo>
                    <a:pt x="806" y="353"/>
                  </a:lnTo>
                  <a:lnTo>
                    <a:pt x="821" y="369"/>
                  </a:lnTo>
                  <a:lnTo>
                    <a:pt x="806" y="400"/>
                  </a:lnTo>
                  <a:lnTo>
                    <a:pt x="821" y="384"/>
                  </a:lnTo>
                  <a:lnTo>
                    <a:pt x="865" y="369"/>
                  </a:lnTo>
                  <a:lnTo>
                    <a:pt x="865" y="323"/>
                  </a:lnTo>
                  <a:lnTo>
                    <a:pt x="895" y="323"/>
                  </a:lnTo>
                  <a:lnTo>
                    <a:pt x="910" y="277"/>
                  </a:lnTo>
                  <a:lnTo>
                    <a:pt x="940" y="277"/>
                  </a:lnTo>
                  <a:lnTo>
                    <a:pt x="910" y="215"/>
                  </a:lnTo>
                  <a:lnTo>
                    <a:pt x="940" y="200"/>
                  </a:lnTo>
                  <a:lnTo>
                    <a:pt x="940" y="123"/>
                  </a:lnTo>
                  <a:lnTo>
                    <a:pt x="910" y="123"/>
                  </a:lnTo>
                  <a:lnTo>
                    <a:pt x="895" y="138"/>
                  </a:lnTo>
                  <a:lnTo>
                    <a:pt x="880" y="138"/>
                  </a:lnTo>
                  <a:lnTo>
                    <a:pt x="821" y="92"/>
                  </a:lnTo>
                  <a:lnTo>
                    <a:pt x="821" y="108"/>
                  </a:lnTo>
                  <a:lnTo>
                    <a:pt x="791" y="77"/>
                  </a:lnTo>
                  <a:lnTo>
                    <a:pt x="746" y="31"/>
                  </a:lnTo>
                  <a:lnTo>
                    <a:pt x="701" y="0"/>
                  </a:lnTo>
                  <a:lnTo>
                    <a:pt x="671" y="0"/>
                  </a:lnTo>
                  <a:lnTo>
                    <a:pt x="657" y="46"/>
                  </a:lnTo>
                  <a:lnTo>
                    <a:pt x="671" y="46"/>
                  </a:lnTo>
                  <a:lnTo>
                    <a:pt x="671" y="77"/>
                  </a:lnTo>
                  <a:lnTo>
                    <a:pt x="657" y="123"/>
                  </a:lnTo>
                  <a:lnTo>
                    <a:pt x="642" y="138"/>
                  </a:lnTo>
                  <a:lnTo>
                    <a:pt x="627" y="138"/>
                  </a:lnTo>
                  <a:lnTo>
                    <a:pt x="642" y="169"/>
                  </a:lnTo>
                  <a:lnTo>
                    <a:pt x="671" y="169"/>
                  </a:lnTo>
                  <a:lnTo>
                    <a:pt x="701" y="20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8" name="Freeform 282"/>
            <p:cNvSpPr>
              <a:spLocks/>
            </p:cNvSpPr>
            <p:nvPr/>
          </p:nvSpPr>
          <p:spPr bwMode="auto">
            <a:xfrm>
              <a:off x="2997011" y="2239157"/>
              <a:ext cx="27089" cy="14702"/>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60000 65536"/>
                <a:gd name="T13" fmla="*/ 0 60000 65536"/>
                <a:gd name="T14" fmla="*/ 0 60000 65536"/>
                <a:gd name="T15" fmla="*/ 0 60000 65536"/>
                <a:gd name="T16" fmla="*/ 0 60000 65536"/>
                <a:gd name="T17" fmla="*/ 0 60000 65536"/>
                <a:gd name="T18" fmla="*/ 0 w 46"/>
                <a:gd name="T19" fmla="*/ 0 h 32"/>
                <a:gd name="T20" fmla="*/ 46 w 4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46" h="32">
                  <a:moveTo>
                    <a:pt x="45" y="0"/>
                  </a:moveTo>
                  <a:lnTo>
                    <a:pt x="15" y="0"/>
                  </a:lnTo>
                  <a:lnTo>
                    <a:pt x="0" y="31"/>
                  </a:lnTo>
                  <a:lnTo>
                    <a:pt x="30" y="31"/>
                  </a:lnTo>
                  <a:lnTo>
                    <a:pt x="45" y="16"/>
                  </a:lnTo>
                  <a:lnTo>
                    <a:pt x="4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79" name="Line 283"/>
            <p:cNvSpPr>
              <a:spLocks noChangeShapeType="1"/>
            </p:cNvSpPr>
            <p:nvPr/>
          </p:nvSpPr>
          <p:spPr bwMode="auto">
            <a:xfrm>
              <a:off x="2623184" y="210683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0" name="Line 284"/>
            <p:cNvSpPr>
              <a:spLocks noChangeShapeType="1"/>
            </p:cNvSpPr>
            <p:nvPr/>
          </p:nvSpPr>
          <p:spPr bwMode="auto">
            <a:xfrm>
              <a:off x="2806034" y="215361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1" name="Line 285"/>
            <p:cNvSpPr>
              <a:spLocks noChangeShapeType="1"/>
            </p:cNvSpPr>
            <p:nvPr/>
          </p:nvSpPr>
          <p:spPr bwMode="auto">
            <a:xfrm flipV="1">
              <a:off x="2823642" y="2145598"/>
              <a:ext cx="0" cy="6683"/>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2" name="Line 286"/>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3" name="Line 287"/>
            <p:cNvSpPr>
              <a:spLocks noChangeShapeType="1"/>
            </p:cNvSpPr>
            <p:nvPr/>
          </p:nvSpPr>
          <p:spPr bwMode="auto">
            <a:xfrm>
              <a:off x="2831768" y="2145598"/>
              <a:ext cx="10836"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4" name="Line 288"/>
            <p:cNvSpPr>
              <a:spLocks noChangeShapeType="1"/>
            </p:cNvSpPr>
            <p:nvPr/>
          </p:nvSpPr>
          <p:spPr bwMode="auto">
            <a:xfrm>
              <a:off x="2842604"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5" name="Line 289"/>
            <p:cNvSpPr>
              <a:spLocks noChangeShapeType="1"/>
            </p:cNvSpPr>
            <p:nvPr/>
          </p:nvSpPr>
          <p:spPr bwMode="auto">
            <a:xfrm flipV="1">
              <a:off x="2849376" y="2137579"/>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6" name="Line 290"/>
            <p:cNvSpPr>
              <a:spLocks noChangeShapeType="1"/>
            </p:cNvSpPr>
            <p:nvPr/>
          </p:nvSpPr>
          <p:spPr bwMode="auto">
            <a:xfrm>
              <a:off x="2849376" y="2137579"/>
              <a:ext cx="8127"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7" name="Line 291"/>
            <p:cNvSpPr>
              <a:spLocks noChangeShapeType="1"/>
            </p:cNvSpPr>
            <p:nvPr/>
          </p:nvSpPr>
          <p:spPr bwMode="auto">
            <a:xfrm>
              <a:off x="2857503" y="214559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8" name="Line 292"/>
            <p:cNvSpPr>
              <a:spLocks noChangeShapeType="1"/>
            </p:cNvSpPr>
            <p:nvPr/>
          </p:nvSpPr>
          <p:spPr bwMode="auto">
            <a:xfrm>
              <a:off x="2631310"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89" name="Line 293"/>
            <p:cNvSpPr>
              <a:spLocks noChangeShapeType="1"/>
            </p:cNvSpPr>
            <p:nvPr/>
          </p:nvSpPr>
          <p:spPr bwMode="auto">
            <a:xfrm>
              <a:off x="2640791" y="2100156"/>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0" name="Line 294"/>
            <p:cNvSpPr>
              <a:spLocks noChangeShapeType="1"/>
            </p:cNvSpPr>
            <p:nvPr/>
          </p:nvSpPr>
          <p:spPr bwMode="auto">
            <a:xfrm>
              <a:off x="2650273" y="2100156"/>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1" name="Line 295"/>
            <p:cNvSpPr>
              <a:spLocks noChangeShapeType="1"/>
            </p:cNvSpPr>
            <p:nvPr/>
          </p:nvSpPr>
          <p:spPr bwMode="auto">
            <a:xfrm>
              <a:off x="2658399" y="210683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2" name="Freeform 296"/>
            <p:cNvSpPr>
              <a:spLocks/>
            </p:cNvSpPr>
            <p:nvPr/>
          </p:nvSpPr>
          <p:spPr bwMode="auto">
            <a:xfrm>
              <a:off x="2936061" y="2199060"/>
              <a:ext cx="78558" cy="172415"/>
            </a:xfrm>
            <a:custGeom>
              <a:avLst/>
              <a:gdLst>
                <a:gd name="T0" fmla="*/ 0 w 135"/>
                <a:gd name="T1" fmla="*/ 0 h 340"/>
                <a:gd name="T2" fmla="*/ 0 w 135"/>
                <a:gd name="T3" fmla="*/ 0 h 340"/>
                <a:gd name="T4" fmla="*/ 0 w 135"/>
                <a:gd name="T5" fmla="*/ 0 h 340"/>
                <a:gd name="T6" fmla="*/ 0 w 135"/>
                <a:gd name="T7" fmla="*/ 0 h 340"/>
                <a:gd name="T8" fmla="*/ 0 w 135"/>
                <a:gd name="T9" fmla="*/ 0 h 340"/>
                <a:gd name="T10" fmla="*/ 0 w 135"/>
                <a:gd name="T11" fmla="*/ 0 h 340"/>
                <a:gd name="T12" fmla="*/ 0 w 135"/>
                <a:gd name="T13" fmla="*/ 0 h 340"/>
                <a:gd name="T14" fmla="*/ 0 w 135"/>
                <a:gd name="T15" fmla="*/ 0 h 340"/>
                <a:gd name="T16" fmla="*/ 0 w 135"/>
                <a:gd name="T17" fmla="*/ 0 h 340"/>
                <a:gd name="T18" fmla="*/ 0 w 135"/>
                <a:gd name="T19" fmla="*/ 0 h 340"/>
                <a:gd name="T20" fmla="*/ 0 w 135"/>
                <a:gd name="T21" fmla="*/ 0 h 340"/>
                <a:gd name="T22" fmla="*/ 0 w 135"/>
                <a:gd name="T23" fmla="*/ 0 h 340"/>
                <a:gd name="T24" fmla="*/ 0 w 135"/>
                <a:gd name="T25" fmla="*/ 0 h 340"/>
                <a:gd name="T26" fmla="*/ 0 w 135"/>
                <a:gd name="T27" fmla="*/ 0 h 340"/>
                <a:gd name="T28" fmla="*/ 0 w 135"/>
                <a:gd name="T29" fmla="*/ 0 h 340"/>
                <a:gd name="T30" fmla="*/ 0 w 135"/>
                <a:gd name="T31" fmla="*/ 0 h 340"/>
                <a:gd name="T32" fmla="*/ 0 w 135"/>
                <a:gd name="T33" fmla="*/ 0 h 340"/>
                <a:gd name="T34" fmla="*/ 0 w 135"/>
                <a:gd name="T35" fmla="*/ 0 h 340"/>
                <a:gd name="T36" fmla="*/ 0 w 135"/>
                <a:gd name="T37" fmla="*/ 0 h 340"/>
                <a:gd name="T38" fmla="*/ 0 w 135"/>
                <a:gd name="T39" fmla="*/ 0 h 340"/>
                <a:gd name="T40" fmla="*/ 0 w 135"/>
                <a:gd name="T41" fmla="*/ 0 h 340"/>
                <a:gd name="T42" fmla="*/ 0 w 135"/>
                <a:gd name="T43" fmla="*/ 0 h 340"/>
                <a:gd name="T44" fmla="*/ 0 w 135"/>
                <a:gd name="T45" fmla="*/ 0 h 340"/>
                <a:gd name="T46" fmla="*/ 0 w 135"/>
                <a:gd name="T47" fmla="*/ 0 h 340"/>
                <a:gd name="T48" fmla="*/ 0 w 135"/>
                <a:gd name="T49" fmla="*/ 0 h 340"/>
                <a:gd name="T50" fmla="*/ 0 w 135"/>
                <a:gd name="T51" fmla="*/ 0 h 340"/>
                <a:gd name="T52" fmla="*/ 0 w 135"/>
                <a:gd name="T53" fmla="*/ 0 h 340"/>
                <a:gd name="T54" fmla="*/ 0 w 135"/>
                <a:gd name="T55" fmla="*/ 0 h 340"/>
                <a:gd name="T56" fmla="*/ 0 w 135"/>
                <a:gd name="T57" fmla="*/ 0 h 340"/>
                <a:gd name="T58" fmla="*/ 0 w 135"/>
                <a:gd name="T59" fmla="*/ 0 h 340"/>
                <a:gd name="T60" fmla="*/ 0 w 135"/>
                <a:gd name="T61" fmla="*/ 0 h 3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35"/>
                <a:gd name="T94" fmla="*/ 0 h 340"/>
                <a:gd name="T95" fmla="*/ 135 w 135"/>
                <a:gd name="T96" fmla="*/ 340 h 3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35" h="340">
                  <a:moveTo>
                    <a:pt x="0" y="15"/>
                  </a:moveTo>
                  <a:lnTo>
                    <a:pt x="0" y="46"/>
                  </a:lnTo>
                  <a:lnTo>
                    <a:pt x="15" y="46"/>
                  </a:lnTo>
                  <a:lnTo>
                    <a:pt x="30" y="77"/>
                  </a:lnTo>
                  <a:lnTo>
                    <a:pt x="45" y="108"/>
                  </a:lnTo>
                  <a:lnTo>
                    <a:pt x="74" y="154"/>
                  </a:lnTo>
                  <a:lnTo>
                    <a:pt x="89" y="170"/>
                  </a:lnTo>
                  <a:lnTo>
                    <a:pt x="89" y="200"/>
                  </a:lnTo>
                  <a:lnTo>
                    <a:pt x="89" y="247"/>
                  </a:lnTo>
                  <a:lnTo>
                    <a:pt x="89" y="262"/>
                  </a:lnTo>
                  <a:lnTo>
                    <a:pt x="74" y="247"/>
                  </a:lnTo>
                  <a:lnTo>
                    <a:pt x="74" y="262"/>
                  </a:lnTo>
                  <a:lnTo>
                    <a:pt x="45" y="293"/>
                  </a:lnTo>
                  <a:lnTo>
                    <a:pt x="60" y="293"/>
                  </a:lnTo>
                  <a:lnTo>
                    <a:pt x="45" y="308"/>
                  </a:lnTo>
                  <a:lnTo>
                    <a:pt x="60" y="339"/>
                  </a:lnTo>
                  <a:lnTo>
                    <a:pt x="74" y="339"/>
                  </a:lnTo>
                  <a:lnTo>
                    <a:pt x="89" y="293"/>
                  </a:lnTo>
                  <a:lnTo>
                    <a:pt x="119" y="262"/>
                  </a:lnTo>
                  <a:lnTo>
                    <a:pt x="134" y="231"/>
                  </a:lnTo>
                  <a:lnTo>
                    <a:pt x="119" y="185"/>
                  </a:lnTo>
                  <a:lnTo>
                    <a:pt x="104" y="154"/>
                  </a:lnTo>
                  <a:lnTo>
                    <a:pt x="60" y="108"/>
                  </a:lnTo>
                  <a:lnTo>
                    <a:pt x="45" y="77"/>
                  </a:lnTo>
                  <a:lnTo>
                    <a:pt x="74" y="62"/>
                  </a:lnTo>
                  <a:lnTo>
                    <a:pt x="89" y="46"/>
                  </a:lnTo>
                  <a:lnTo>
                    <a:pt x="60" y="31"/>
                  </a:lnTo>
                  <a:lnTo>
                    <a:pt x="60" y="15"/>
                  </a:lnTo>
                  <a:lnTo>
                    <a:pt x="45" y="0"/>
                  </a:lnTo>
                  <a:lnTo>
                    <a:pt x="15" y="15"/>
                  </a:lnTo>
                  <a:lnTo>
                    <a:pt x="0"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3" name="Freeform 297"/>
            <p:cNvSpPr>
              <a:spLocks/>
            </p:cNvSpPr>
            <p:nvPr/>
          </p:nvSpPr>
          <p:spPr bwMode="auto">
            <a:xfrm>
              <a:off x="2944187" y="2301975"/>
              <a:ext cx="44697" cy="46779"/>
            </a:xfrm>
            <a:custGeom>
              <a:avLst/>
              <a:gdLst>
                <a:gd name="T0" fmla="*/ 0 w 75"/>
                <a:gd name="T1" fmla="*/ 0 h 93"/>
                <a:gd name="T2" fmla="*/ 0 w 75"/>
                <a:gd name="T3" fmla="*/ 0 h 93"/>
                <a:gd name="T4" fmla="*/ 0 w 75"/>
                <a:gd name="T5" fmla="*/ 0 h 93"/>
                <a:gd name="T6" fmla="*/ 0 w 75"/>
                <a:gd name="T7" fmla="*/ 0 h 93"/>
                <a:gd name="T8" fmla="*/ 0 w 75"/>
                <a:gd name="T9" fmla="*/ 0 h 93"/>
                <a:gd name="T10" fmla="*/ 0 w 75"/>
                <a:gd name="T11" fmla="*/ 0 h 93"/>
                <a:gd name="T12" fmla="*/ 0 w 75"/>
                <a:gd name="T13" fmla="*/ 0 h 93"/>
                <a:gd name="T14" fmla="*/ 0 w 75"/>
                <a:gd name="T15" fmla="*/ 0 h 93"/>
                <a:gd name="T16" fmla="*/ 0 w 75"/>
                <a:gd name="T17" fmla="*/ 0 h 93"/>
                <a:gd name="T18" fmla="*/ 0 w 75"/>
                <a:gd name="T19" fmla="*/ 0 h 93"/>
                <a:gd name="T20" fmla="*/ 0 w 75"/>
                <a:gd name="T21" fmla="*/ 0 h 93"/>
                <a:gd name="T22" fmla="*/ 0 w 75"/>
                <a:gd name="T23" fmla="*/ 0 h 93"/>
                <a:gd name="T24" fmla="*/ 0 w 75"/>
                <a:gd name="T25" fmla="*/ 0 h 93"/>
                <a:gd name="T26" fmla="*/ 0 w 75"/>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93"/>
                <a:gd name="T44" fmla="*/ 75 w 75"/>
                <a:gd name="T45" fmla="*/ 93 h 9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93">
                  <a:moveTo>
                    <a:pt x="0" y="61"/>
                  </a:moveTo>
                  <a:lnTo>
                    <a:pt x="15" y="61"/>
                  </a:lnTo>
                  <a:lnTo>
                    <a:pt x="15" y="77"/>
                  </a:lnTo>
                  <a:lnTo>
                    <a:pt x="30" y="92"/>
                  </a:lnTo>
                  <a:lnTo>
                    <a:pt x="59" y="61"/>
                  </a:lnTo>
                  <a:lnTo>
                    <a:pt x="59" y="46"/>
                  </a:lnTo>
                  <a:lnTo>
                    <a:pt x="74" y="61"/>
                  </a:lnTo>
                  <a:lnTo>
                    <a:pt x="74" y="46"/>
                  </a:lnTo>
                  <a:lnTo>
                    <a:pt x="74" y="0"/>
                  </a:lnTo>
                  <a:lnTo>
                    <a:pt x="59" y="0"/>
                  </a:lnTo>
                  <a:lnTo>
                    <a:pt x="44" y="0"/>
                  </a:lnTo>
                  <a:lnTo>
                    <a:pt x="15" y="0"/>
                  </a:lnTo>
                  <a:lnTo>
                    <a:pt x="0" y="31"/>
                  </a:lnTo>
                  <a:lnTo>
                    <a:pt x="0" y="6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4" name="Freeform 298"/>
            <p:cNvSpPr>
              <a:spLocks/>
            </p:cNvSpPr>
            <p:nvPr/>
          </p:nvSpPr>
          <p:spPr bwMode="auto">
            <a:xfrm>
              <a:off x="2823642" y="2145598"/>
              <a:ext cx="88039" cy="203156"/>
            </a:xfrm>
            <a:custGeom>
              <a:avLst/>
              <a:gdLst>
                <a:gd name="T0" fmla="*/ 0 w 151"/>
                <a:gd name="T1" fmla="*/ 0 h 401"/>
                <a:gd name="T2" fmla="*/ 0 w 151"/>
                <a:gd name="T3" fmla="*/ 0 h 401"/>
                <a:gd name="T4" fmla="*/ 0 w 151"/>
                <a:gd name="T5" fmla="*/ 0 h 401"/>
                <a:gd name="T6" fmla="*/ 0 w 151"/>
                <a:gd name="T7" fmla="*/ 0 h 401"/>
                <a:gd name="T8" fmla="*/ 0 w 151"/>
                <a:gd name="T9" fmla="*/ 0 h 401"/>
                <a:gd name="T10" fmla="*/ 0 w 151"/>
                <a:gd name="T11" fmla="*/ 0 h 401"/>
                <a:gd name="T12" fmla="*/ 0 w 151"/>
                <a:gd name="T13" fmla="*/ 0 h 401"/>
                <a:gd name="T14" fmla="*/ 0 w 151"/>
                <a:gd name="T15" fmla="*/ 0 h 401"/>
                <a:gd name="T16" fmla="*/ 0 w 151"/>
                <a:gd name="T17" fmla="*/ 0 h 401"/>
                <a:gd name="T18" fmla="*/ 0 w 151"/>
                <a:gd name="T19" fmla="*/ 0 h 401"/>
                <a:gd name="T20" fmla="*/ 0 w 151"/>
                <a:gd name="T21" fmla="*/ 0 h 401"/>
                <a:gd name="T22" fmla="*/ 0 w 151"/>
                <a:gd name="T23" fmla="*/ 0 h 401"/>
                <a:gd name="T24" fmla="*/ 0 w 151"/>
                <a:gd name="T25" fmla="*/ 0 h 401"/>
                <a:gd name="T26" fmla="*/ 0 w 151"/>
                <a:gd name="T27" fmla="*/ 0 h 401"/>
                <a:gd name="T28" fmla="*/ 0 w 151"/>
                <a:gd name="T29" fmla="*/ 0 h 401"/>
                <a:gd name="T30" fmla="*/ 0 w 151"/>
                <a:gd name="T31" fmla="*/ 0 h 401"/>
                <a:gd name="T32" fmla="*/ 0 w 151"/>
                <a:gd name="T33" fmla="*/ 0 h 401"/>
                <a:gd name="T34" fmla="*/ 0 w 151"/>
                <a:gd name="T35" fmla="*/ 0 h 401"/>
                <a:gd name="T36" fmla="*/ 0 w 151"/>
                <a:gd name="T37" fmla="*/ 0 h 401"/>
                <a:gd name="T38" fmla="*/ 0 w 151"/>
                <a:gd name="T39" fmla="*/ 0 h 401"/>
                <a:gd name="T40" fmla="*/ 0 w 151"/>
                <a:gd name="T41" fmla="*/ 0 h 401"/>
                <a:gd name="T42" fmla="*/ 0 w 151"/>
                <a:gd name="T43" fmla="*/ 0 h 401"/>
                <a:gd name="T44" fmla="*/ 0 w 151"/>
                <a:gd name="T45" fmla="*/ 0 h 401"/>
                <a:gd name="T46" fmla="*/ 0 w 151"/>
                <a:gd name="T47" fmla="*/ 0 h 401"/>
                <a:gd name="T48" fmla="*/ 0 w 151"/>
                <a:gd name="T49" fmla="*/ 0 h 401"/>
                <a:gd name="T50" fmla="*/ 0 w 151"/>
                <a:gd name="T51" fmla="*/ 0 h 401"/>
                <a:gd name="T52" fmla="*/ 0 w 151"/>
                <a:gd name="T53" fmla="*/ 0 h 401"/>
                <a:gd name="T54" fmla="*/ 0 w 151"/>
                <a:gd name="T55" fmla="*/ 0 h 401"/>
                <a:gd name="T56" fmla="*/ 0 w 151"/>
                <a:gd name="T57" fmla="*/ 0 h 401"/>
                <a:gd name="T58" fmla="*/ 0 w 151"/>
                <a:gd name="T59" fmla="*/ 0 h 401"/>
                <a:gd name="T60" fmla="*/ 0 w 151"/>
                <a:gd name="T61" fmla="*/ 0 h 401"/>
                <a:gd name="T62" fmla="*/ 0 w 151"/>
                <a:gd name="T63" fmla="*/ 0 h 401"/>
                <a:gd name="T64" fmla="*/ 0 w 151"/>
                <a:gd name="T65" fmla="*/ 0 h 401"/>
                <a:gd name="T66" fmla="*/ 0 w 151"/>
                <a:gd name="T67" fmla="*/ 0 h 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401"/>
                <a:gd name="T104" fmla="*/ 151 w 151"/>
                <a:gd name="T105" fmla="*/ 401 h 4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401">
                  <a:moveTo>
                    <a:pt x="150" y="154"/>
                  </a:moveTo>
                  <a:lnTo>
                    <a:pt x="120" y="154"/>
                  </a:lnTo>
                  <a:lnTo>
                    <a:pt x="105" y="92"/>
                  </a:lnTo>
                  <a:lnTo>
                    <a:pt x="90" y="108"/>
                  </a:lnTo>
                  <a:lnTo>
                    <a:pt x="90" y="77"/>
                  </a:lnTo>
                  <a:lnTo>
                    <a:pt x="105" y="62"/>
                  </a:lnTo>
                  <a:lnTo>
                    <a:pt x="90" y="15"/>
                  </a:lnTo>
                  <a:lnTo>
                    <a:pt x="90" y="0"/>
                  </a:lnTo>
                  <a:lnTo>
                    <a:pt x="60" y="0"/>
                  </a:lnTo>
                  <a:lnTo>
                    <a:pt x="45" y="46"/>
                  </a:lnTo>
                  <a:lnTo>
                    <a:pt x="30" y="62"/>
                  </a:lnTo>
                  <a:lnTo>
                    <a:pt x="30" y="108"/>
                  </a:lnTo>
                  <a:lnTo>
                    <a:pt x="15" y="108"/>
                  </a:lnTo>
                  <a:lnTo>
                    <a:pt x="15" y="154"/>
                  </a:lnTo>
                  <a:lnTo>
                    <a:pt x="0" y="154"/>
                  </a:lnTo>
                  <a:lnTo>
                    <a:pt x="15" y="169"/>
                  </a:lnTo>
                  <a:lnTo>
                    <a:pt x="0" y="169"/>
                  </a:lnTo>
                  <a:lnTo>
                    <a:pt x="15" y="200"/>
                  </a:lnTo>
                  <a:lnTo>
                    <a:pt x="30" y="200"/>
                  </a:lnTo>
                  <a:lnTo>
                    <a:pt x="60" y="246"/>
                  </a:lnTo>
                  <a:lnTo>
                    <a:pt x="45" y="277"/>
                  </a:lnTo>
                  <a:lnTo>
                    <a:pt x="75" y="277"/>
                  </a:lnTo>
                  <a:lnTo>
                    <a:pt x="90" y="262"/>
                  </a:lnTo>
                  <a:lnTo>
                    <a:pt x="120" y="308"/>
                  </a:lnTo>
                  <a:lnTo>
                    <a:pt x="120" y="323"/>
                  </a:lnTo>
                  <a:lnTo>
                    <a:pt x="135" y="369"/>
                  </a:lnTo>
                  <a:lnTo>
                    <a:pt x="135" y="400"/>
                  </a:lnTo>
                  <a:lnTo>
                    <a:pt x="150" y="369"/>
                  </a:lnTo>
                  <a:lnTo>
                    <a:pt x="135" y="292"/>
                  </a:lnTo>
                  <a:lnTo>
                    <a:pt x="135" y="262"/>
                  </a:lnTo>
                  <a:lnTo>
                    <a:pt x="105" y="215"/>
                  </a:lnTo>
                  <a:lnTo>
                    <a:pt x="120" y="185"/>
                  </a:lnTo>
                  <a:lnTo>
                    <a:pt x="150" y="185"/>
                  </a:lnTo>
                  <a:lnTo>
                    <a:pt x="150" y="154"/>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5" name="Freeform 299"/>
            <p:cNvSpPr>
              <a:spLocks/>
            </p:cNvSpPr>
            <p:nvPr/>
          </p:nvSpPr>
          <p:spPr bwMode="auto">
            <a:xfrm>
              <a:off x="2911681" y="2207080"/>
              <a:ext cx="77203" cy="94895"/>
            </a:xfrm>
            <a:custGeom>
              <a:avLst/>
              <a:gdLst>
                <a:gd name="T0" fmla="*/ 0 w 134"/>
                <a:gd name="T1" fmla="*/ 0 h 186"/>
                <a:gd name="T2" fmla="*/ 0 w 134"/>
                <a:gd name="T3" fmla="*/ 0 h 186"/>
                <a:gd name="T4" fmla="*/ 0 w 134"/>
                <a:gd name="T5" fmla="*/ 0 h 186"/>
                <a:gd name="T6" fmla="*/ 0 w 134"/>
                <a:gd name="T7" fmla="*/ 0 h 186"/>
                <a:gd name="T8" fmla="*/ 0 w 134"/>
                <a:gd name="T9" fmla="*/ 0 h 186"/>
                <a:gd name="T10" fmla="*/ 0 w 134"/>
                <a:gd name="T11" fmla="*/ 0 h 186"/>
                <a:gd name="T12" fmla="*/ 0 w 134"/>
                <a:gd name="T13" fmla="*/ 0 h 186"/>
                <a:gd name="T14" fmla="*/ 0 w 134"/>
                <a:gd name="T15" fmla="*/ 0 h 186"/>
                <a:gd name="T16" fmla="*/ 0 w 134"/>
                <a:gd name="T17" fmla="*/ 0 h 186"/>
                <a:gd name="T18" fmla="*/ 0 w 134"/>
                <a:gd name="T19" fmla="*/ 0 h 186"/>
                <a:gd name="T20" fmla="*/ 0 w 134"/>
                <a:gd name="T21" fmla="*/ 0 h 186"/>
                <a:gd name="T22" fmla="*/ 0 w 134"/>
                <a:gd name="T23" fmla="*/ 0 h 186"/>
                <a:gd name="T24" fmla="*/ 0 w 134"/>
                <a:gd name="T25" fmla="*/ 0 h 186"/>
                <a:gd name="T26" fmla="*/ 0 w 134"/>
                <a:gd name="T27" fmla="*/ 0 h 186"/>
                <a:gd name="T28" fmla="*/ 0 w 134"/>
                <a:gd name="T29" fmla="*/ 0 h 186"/>
                <a:gd name="T30" fmla="*/ 0 w 134"/>
                <a:gd name="T31" fmla="*/ 0 h 186"/>
                <a:gd name="T32" fmla="*/ 0 w 134"/>
                <a:gd name="T33" fmla="*/ 0 h 186"/>
                <a:gd name="T34" fmla="*/ 0 w 134"/>
                <a:gd name="T35" fmla="*/ 0 h 186"/>
                <a:gd name="T36" fmla="*/ 0 w 134"/>
                <a:gd name="T37" fmla="*/ 0 h 186"/>
                <a:gd name="T38" fmla="*/ 0 w 134"/>
                <a:gd name="T39" fmla="*/ 0 h 186"/>
                <a:gd name="T40" fmla="*/ 0 w 134"/>
                <a:gd name="T41" fmla="*/ 0 h 186"/>
                <a:gd name="T42" fmla="*/ 0 w 134"/>
                <a:gd name="T43" fmla="*/ 0 h 186"/>
                <a:gd name="T44" fmla="*/ 0 w 134"/>
                <a:gd name="T45" fmla="*/ 0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186"/>
                <a:gd name="T71" fmla="*/ 134 w 134"/>
                <a:gd name="T72" fmla="*/ 186 h 1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186">
                  <a:moveTo>
                    <a:pt x="0" y="31"/>
                  </a:moveTo>
                  <a:lnTo>
                    <a:pt x="0" y="62"/>
                  </a:lnTo>
                  <a:lnTo>
                    <a:pt x="0" y="77"/>
                  </a:lnTo>
                  <a:lnTo>
                    <a:pt x="15" y="77"/>
                  </a:lnTo>
                  <a:lnTo>
                    <a:pt x="30" y="108"/>
                  </a:lnTo>
                  <a:lnTo>
                    <a:pt x="44" y="123"/>
                  </a:lnTo>
                  <a:lnTo>
                    <a:pt x="59" y="108"/>
                  </a:lnTo>
                  <a:lnTo>
                    <a:pt x="74" y="123"/>
                  </a:lnTo>
                  <a:lnTo>
                    <a:pt x="89" y="139"/>
                  </a:lnTo>
                  <a:lnTo>
                    <a:pt x="103" y="170"/>
                  </a:lnTo>
                  <a:lnTo>
                    <a:pt x="118" y="185"/>
                  </a:lnTo>
                  <a:lnTo>
                    <a:pt x="133" y="185"/>
                  </a:lnTo>
                  <a:lnTo>
                    <a:pt x="133" y="154"/>
                  </a:lnTo>
                  <a:lnTo>
                    <a:pt x="118" y="139"/>
                  </a:lnTo>
                  <a:lnTo>
                    <a:pt x="89" y="93"/>
                  </a:lnTo>
                  <a:lnTo>
                    <a:pt x="74" y="62"/>
                  </a:lnTo>
                  <a:lnTo>
                    <a:pt x="59" y="31"/>
                  </a:lnTo>
                  <a:lnTo>
                    <a:pt x="44" y="31"/>
                  </a:lnTo>
                  <a:lnTo>
                    <a:pt x="44" y="0"/>
                  </a:lnTo>
                  <a:lnTo>
                    <a:pt x="30" y="15"/>
                  </a:lnTo>
                  <a:lnTo>
                    <a:pt x="30" y="31"/>
                  </a:lnTo>
                  <a:lnTo>
                    <a:pt x="15" y="46"/>
                  </a:lnTo>
                  <a:lnTo>
                    <a:pt x="0"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6" name="Oval 300"/>
            <p:cNvSpPr>
              <a:spLocks noChangeArrowheads="1"/>
            </p:cNvSpPr>
            <p:nvPr/>
          </p:nvSpPr>
          <p:spPr bwMode="auto">
            <a:xfrm>
              <a:off x="3066087" y="2191041"/>
              <a:ext cx="1354"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7" name="Oval 301"/>
            <p:cNvSpPr>
              <a:spLocks noChangeArrowheads="1"/>
            </p:cNvSpPr>
            <p:nvPr/>
          </p:nvSpPr>
          <p:spPr bwMode="auto">
            <a:xfrm>
              <a:off x="3049834" y="2191041"/>
              <a:ext cx="6772" cy="8019"/>
            </a:xfrm>
            <a:prstGeom prst="ellipse">
              <a:avLst/>
            </a:pr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8" name="Freeform 302"/>
            <p:cNvSpPr>
              <a:spLocks/>
            </p:cNvSpPr>
            <p:nvPr/>
          </p:nvSpPr>
          <p:spPr bwMode="auto">
            <a:xfrm>
              <a:off x="2831768" y="1788739"/>
              <a:ext cx="17608" cy="46779"/>
            </a:xfrm>
            <a:custGeom>
              <a:avLst/>
              <a:gdLst>
                <a:gd name="T0" fmla="*/ 0 w 30"/>
                <a:gd name="T1" fmla="*/ 0 h 93"/>
                <a:gd name="T2" fmla="*/ 0 w 30"/>
                <a:gd name="T3" fmla="*/ 0 h 93"/>
                <a:gd name="T4" fmla="*/ 0 w 30"/>
                <a:gd name="T5" fmla="*/ 0 h 93"/>
                <a:gd name="T6" fmla="*/ 0 w 30"/>
                <a:gd name="T7" fmla="*/ 0 h 93"/>
                <a:gd name="T8" fmla="*/ 0 w 30"/>
                <a:gd name="T9" fmla="*/ 0 h 93"/>
                <a:gd name="T10" fmla="*/ 0 w 30"/>
                <a:gd name="T11" fmla="*/ 0 h 93"/>
                <a:gd name="T12" fmla="*/ 0 60000 65536"/>
                <a:gd name="T13" fmla="*/ 0 60000 65536"/>
                <a:gd name="T14" fmla="*/ 0 60000 65536"/>
                <a:gd name="T15" fmla="*/ 0 60000 65536"/>
                <a:gd name="T16" fmla="*/ 0 60000 65536"/>
                <a:gd name="T17" fmla="*/ 0 60000 65536"/>
                <a:gd name="T18" fmla="*/ 0 w 30"/>
                <a:gd name="T19" fmla="*/ 0 h 93"/>
                <a:gd name="T20" fmla="*/ 30 w 30"/>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30" h="93">
                  <a:moveTo>
                    <a:pt x="15" y="0"/>
                  </a:moveTo>
                  <a:lnTo>
                    <a:pt x="15" y="46"/>
                  </a:lnTo>
                  <a:lnTo>
                    <a:pt x="0" y="92"/>
                  </a:lnTo>
                  <a:lnTo>
                    <a:pt x="29" y="92"/>
                  </a:lnTo>
                  <a:lnTo>
                    <a:pt x="29" y="46"/>
                  </a:lnTo>
                  <a:lnTo>
                    <a:pt x="15" y="0"/>
                  </a:lnTo>
                </a:path>
              </a:pathLst>
            </a:custGeom>
            <a:solidFill>
              <a:srgbClr val="FFFFFF"/>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99" name="Line 303"/>
            <p:cNvSpPr>
              <a:spLocks noChangeShapeType="1"/>
            </p:cNvSpPr>
            <p:nvPr/>
          </p:nvSpPr>
          <p:spPr bwMode="auto">
            <a:xfrm>
              <a:off x="3127037" y="199857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0" name="Line 304"/>
            <p:cNvSpPr>
              <a:spLocks noChangeShapeType="1"/>
            </p:cNvSpPr>
            <p:nvPr/>
          </p:nvSpPr>
          <p:spPr bwMode="auto">
            <a:xfrm>
              <a:off x="3136519" y="199857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1" name="Line 305"/>
            <p:cNvSpPr>
              <a:spLocks noChangeShapeType="1"/>
            </p:cNvSpPr>
            <p:nvPr/>
          </p:nvSpPr>
          <p:spPr bwMode="auto">
            <a:xfrm flipV="1">
              <a:off x="3136519" y="1989222"/>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2" name="Line 306"/>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3" name="Line 307"/>
            <p:cNvSpPr>
              <a:spLocks noChangeShapeType="1"/>
            </p:cNvSpPr>
            <p:nvPr/>
          </p:nvSpPr>
          <p:spPr bwMode="auto">
            <a:xfrm>
              <a:off x="3136519" y="1990558"/>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4" name="Line 308"/>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5" name="Line 309"/>
            <p:cNvSpPr>
              <a:spLocks noChangeShapeType="1"/>
            </p:cNvSpPr>
            <p:nvPr/>
          </p:nvSpPr>
          <p:spPr bwMode="auto">
            <a:xfrm>
              <a:off x="3144645" y="1990558"/>
              <a:ext cx="9481"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6" name="Freeform 310"/>
            <p:cNvSpPr>
              <a:spLocks/>
            </p:cNvSpPr>
            <p:nvPr/>
          </p:nvSpPr>
          <p:spPr bwMode="auto">
            <a:xfrm>
              <a:off x="3127037" y="1990558"/>
              <a:ext cx="35216" cy="53462"/>
            </a:xfrm>
            <a:custGeom>
              <a:avLst/>
              <a:gdLst>
                <a:gd name="T0" fmla="*/ 0 w 61"/>
                <a:gd name="T1" fmla="*/ 0 h 108"/>
                <a:gd name="T2" fmla="*/ 0 w 61"/>
                <a:gd name="T3" fmla="*/ 0 h 108"/>
                <a:gd name="T4" fmla="*/ 0 w 61"/>
                <a:gd name="T5" fmla="*/ 0 h 108"/>
                <a:gd name="T6" fmla="*/ 0 w 61"/>
                <a:gd name="T7" fmla="*/ 0 h 108"/>
                <a:gd name="T8" fmla="*/ 0 w 61"/>
                <a:gd name="T9" fmla="*/ 0 h 108"/>
                <a:gd name="T10" fmla="*/ 0 w 61"/>
                <a:gd name="T11" fmla="*/ 0 h 108"/>
                <a:gd name="T12" fmla="*/ 0 w 61"/>
                <a:gd name="T13" fmla="*/ 0 h 108"/>
                <a:gd name="T14" fmla="*/ 0 w 61"/>
                <a:gd name="T15" fmla="*/ 0 h 108"/>
                <a:gd name="T16" fmla="*/ 0 w 61"/>
                <a:gd name="T17" fmla="*/ 0 h 108"/>
                <a:gd name="T18" fmla="*/ 0 w 61"/>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08"/>
                <a:gd name="T32" fmla="*/ 61 w 61"/>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08">
                  <a:moveTo>
                    <a:pt x="30" y="0"/>
                  </a:moveTo>
                  <a:lnTo>
                    <a:pt x="0" y="15"/>
                  </a:lnTo>
                  <a:lnTo>
                    <a:pt x="15" y="31"/>
                  </a:lnTo>
                  <a:lnTo>
                    <a:pt x="0" y="46"/>
                  </a:lnTo>
                  <a:lnTo>
                    <a:pt x="15" y="46"/>
                  </a:lnTo>
                  <a:lnTo>
                    <a:pt x="15" y="107"/>
                  </a:lnTo>
                  <a:lnTo>
                    <a:pt x="60" y="76"/>
                  </a:lnTo>
                  <a:lnTo>
                    <a:pt x="60" y="46"/>
                  </a:lnTo>
                  <a:lnTo>
                    <a:pt x="60" y="31"/>
                  </a:lnTo>
                  <a:lnTo>
                    <a:pt x="3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7" name="Freeform 311"/>
            <p:cNvSpPr>
              <a:spLocks/>
            </p:cNvSpPr>
            <p:nvPr/>
          </p:nvSpPr>
          <p:spPr bwMode="auto">
            <a:xfrm>
              <a:off x="3101303" y="1927741"/>
              <a:ext cx="43342" cy="70837"/>
            </a:xfrm>
            <a:custGeom>
              <a:avLst/>
              <a:gdLst>
                <a:gd name="T0" fmla="*/ 0 w 75"/>
                <a:gd name="T1" fmla="*/ 0 h 139"/>
                <a:gd name="T2" fmla="*/ 0 w 75"/>
                <a:gd name="T3" fmla="*/ 0 h 139"/>
                <a:gd name="T4" fmla="*/ 0 w 75"/>
                <a:gd name="T5" fmla="*/ 0 h 139"/>
                <a:gd name="T6" fmla="*/ 0 w 75"/>
                <a:gd name="T7" fmla="*/ 0 h 139"/>
                <a:gd name="T8" fmla="*/ 0 w 75"/>
                <a:gd name="T9" fmla="*/ 0 h 139"/>
                <a:gd name="T10" fmla="*/ 0 w 75"/>
                <a:gd name="T11" fmla="*/ 0 h 139"/>
                <a:gd name="T12" fmla="*/ 0 w 75"/>
                <a:gd name="T13" fmla="*/ 0 h 139"/>
                <a:gd name="T14" fmla="*/ 0 w 75"/>
                <a:gd name="T15" fmla="*/ 0 h 139"/>
                <a:gd name="T16" fmla="*/ 0 w 75"/>
                <a:gd name="T17" fmla="*/ 0 h 139"/>
                <a:gd name="T18" fmla="*/ 0 w 75"/>
                <a:gd name="T19" fmla="*/ 0 h 139"/>
                <a:gd name="T20" fmla="*/ 0 w 75"/>
                <a:gd name="T21" fmla="*/ 0 h 139"/>
                <a:gd name="T22" fmla="*/ 0 w 75"/>
                <a:gd name="T23" fmla="*/ 0 h 139"/>
                <a:gd name="T24" fmla="*/ 0 w 75"/>
                <a:gd name="T25" fmla="*/ 0 h 139"/>
                <a:gd name="T26" fmla="*/ 0 w 75"/>
                <a:gd name="T27" fmla="*/ 0 h 139"/>
                <a:gd name="T28" fmla="*/ 0 w 75"/>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139"/>
                <a:gd name="T47" fmla="*/ 75 w 75"/>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139">
                  <a:moveTo>
                    <a:pt x="74" y="0"/>
                  </a:moveTo>
                  <a:lnTo>
                    <a:pt x="44" y="0"/>
                  </a:lnTo>
                  <a:lnTo>
                    <a:pt x="30" y="46"/>
                  </a:lnTo>
                  <a:lnTo>
                    <a:pt x="0" y="46"/>
                  </a:lnTo>
                  <a:lnTo>
                    <a:pt x="0" y="92"/>
                  </a:lnTo>
                  <a:lnTo>
                    <a:pt x="15" y="107"/>
                  </a:lnTo>
                  <a:lnTo>
                    <a:pt x="0" y="123"/>
                  </a:lnTo>
                  <a:lnTo>
                    <a:pt x="30" y="138"/>
                  </a:lnTo>
                  <a:lnTo>
                    <a:pt x="44" y="138"/>
                  </a:lnTo>
                  <a:lnTo>
                    <a:pt x="74" y="123"/>
                  </a:lnTo>
                  <a:lnTo>
                    <a:pt x="59" y="107"/>
                  </a:lnTo>
                  <a:lnTo>
                    <a:pt x="44" y="92"/>
                  </a:lnTo>
                  <a:lnTo>
                    <a:pt x="74" y="46"/>
                  </a:lnTo>
                  <a:lnTo>
                    <a:pt x="59" y="31"/>
                  </a:lnTo>
                  <a:lnTo>
                    <a:pt x="74"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8" name="Freeform 312"/>
            <p:cNvSpPr>
              <a:spLocks/>
            </p:cNvSpPr>
            <p:nvPr/>
          </p:nvSpPr>
          <p:spPr bwMode="auto">
            <a:xfrm>
              <a:off x="3179861" y="1937096"/>
              <a:ext cx="94811" cy="100241"/>
            </a:xfrm>
            <a:custGeom>
              <a:avLst/>
              <a:gdLst>
                <a:gd name="T0" fmla="*/ 0 w 165"/>
                <a:gd name="T1" fmla="*/ 0 h 200"/>
                <a:gd name="T2" fmla="*/ 0 w 165"/>
                <a:gd name="T3" fmla="*/ 0 h 200"/>
                <a:gd name="T4" fmla="*/ 0 w 165"/>
                <a:gd name="T5" fmla="*/ 0 h 200"/>
                <a:gd name="T6" fmla="*/ 0 w 165"/>
                <a:gd name="T7" fmla="*/ 0 h 200"/>
                <a:gd name="T8" fmla="*/ 0 w 165"/>
                <a:gd name="T9" fmla="*/ 0 h 200"/>
                <a:gd name="T10" fmla="*/ 0 w 165"/>
                <a:gd name="T11" fmla="*/ 0 h 200"/>
                <a:gd name="T12" fmla="*/ 0 w 165"/>
                <a:gd name="T13" fmla="*/ 0 h 200"/>
                <a:gd name="T14" fmla="*/ 0 w 165"/>
                <a:gd name="T15" fmla="*/ 0 h 200"/>
                <a:gd name="T16" fmla="*/ 0 w 165"/>
                <a:gd name="T17" fmla="*/ 0 h 200"/>
                <a:gd name="T18" fmla="*/ 0 w 165"/>
                <a:gd name="T19" fmla="*/ 0 h 200"/>
                <a:gd name="T20" fmla="*/ 0 w 165"/>
                <a:gd name="T21" fmla="*/ 0 h 200"/>
                <a:gd name="T22" fmla="*/ 0 w 165"/>
                <a:gd name="T23" fmla="*/ 0 h 200"/>
                <a:gd name="T24" fmla="*/ 0 w 165"/>
                <a:gd name="T25" fmla="*/ 0 h 200"/>
                <a:gd name="T26" fmla="*/ 0 w 165"/>
                <a:gd name="T27" fmla="*/ 0 h 200"/>
                <a:gd name="T28" fmla="*/ 0 w 165"/>
                <a:gd name="T29" fmla="*/ 0 h 200"/>
                <a:gd name="T30" fmla="*/ 0 w 165"/>
                <a:gd name="T31" fmla="*/ 0 h 200"/>
                <a:gd name="T32" fmla="*/ 0 w 165"/>
                <a:gd name="T33" fmla="*/ 0 h 200"/>
                <a:gd name="T34" fmla="*/ 0 w 165"/>
                <a:gd name="T35" fmla="*/ 0 h 200"/>
                <a:gd name="T36" fmla="*/ 0 w 165"/>
                <a:gd name="T37" fmla="*/ 0 h 200"/>
                <a:gd name="T38" fmla="*/ 0 w 165"/>
                <a:gd name="T39" fmla="*/ 0 h 200"/>
                <a:gd name="T40" fmla="*/ 0 w 165"/>
                <a:gd name="T41" fmla="*/ 0 h 200"/>
                <a:gd name="T42" fmla="*/ 0 w 165"/>
                <a:gd name="T43" fmla="*/ 0 h 200"/>
                <a:gd name="T44" fmla="*/ 0 w 165"/>
                <a:gd name="T45" fmla="*/ 0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5"/>
                <a:gd name="T70" fmla="*/ 0 h 200"/>
                <a:gd name="T71" fmla="*/ 165 w 165"/>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5" h="200">
                  <a:moveTo>
                    <a:pt x="119" y="0"/>
                  </a:moveTo>
                  <a:lnTo>
                    <a:pt x="104" y="31"/>
                  </a:lnTo>
                  <a:lnTo>
                    <a:pt x="119" y="46"/>
                  </a:lnTo>
                  <a:lnTo>
                    <a:pt x="119" y="92"/>
                  </a:lnTo>
                  <a:lnTo>
                    <a:pt x="104" y="122"/>
                  </a:lnTo>
                  <a:lnTo>
                    <a:pt x="89" y="107"/>
                  </a:lnTo>
                  <a:lnTo>
                    <a:pt x="75" y="153"/>
                  </a:lnTo>
                  <a:lnTo>
                    <a:pt x="60" y="153"/>
                  </a:lnTo>
                  <a:lnTo>
                    <a:pt x="30" y="153"/>
                  </a:lnTo>
                  <a:lnTo>
                    <a:pt x="0" y="199"/>
                  </a:lnTo>
                  <a:lnTo>
                    <a:pt x="15" y="199"/>
                  </a:lnTo>
                  <a:lnTo>
                    <a:pt x="30" y="199"/>
                  </a:lnTo>
                  <a:lnTo>
                    <a:pt x="75" y="184"/>
                  </a:lnTo>
                  <a:lnTo>
                    <a:pt x="89" y="199"/>
                  </a:lnTo>
                  <a:lnTo>
                    <a:pt x="104" y="184"/>
                  </a:lnTo>
                  <a:lnTo>
                    <a:pt x="104" y="168"/>
                  </a:lnTo>
                  <a:lnTo>
                    <a:pt x="119" y="184"/>
                  </a:lnTo>
                  <a:lnTo>
                    <a:pt x="134" y="168"/>
                  </a:lnTo>
                  <a:lnTo>
                    <a:pt x="164" y="153"/>
                  </a:lnTo>
                  <a:lnTo>
                    <a:pt x="149" y="77"/>
                  </a:lnTo>
                  <a:lnTo>
                    <a:pt x="164" y="77"/>
                  </a:lnTo>
                  <a:lnTo>
                    <a:pt x="149" y="31"/>
                  </a:lnTo>
                  <a:lnTo>
                    <a:pt x="119"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09" name="Freeform 313"/>
            <p:cNvSpPr>
              <a:spLocks/>
            </p:cNvSpPr>
            <p:nvPr/>
          </p:nvSpPr>
          <p:spPr bwMode="auto">
            <a:xfrm>
              <a:off x="3221849" y="1874279"/>
              <a:ext cx="52823" cy="62818"/>
            </a:xfrm>
            <a:custGeom>
              <a:avLst/>
              <a:gdLst>
                <a:gd name="T0" fmla="*/ 0 w 91"/>
                <a:gd name="T1" fmla="*/ 0 h 125"/>
                <a:gd name="T2" fmla="*/ 0 w 91"/>
                <a:gd name="T3" fmla="*/ 0 h 125"/>
                <a:gd name="T4" fmla="*/ 0 w 91"/>
                <a:gd name="T5" fmla="*/ 0 h 125"/>
                <a:gd name="T6" fmla="*/ 0 w 91"/>
                <a:gd name="T7" fmla="*/ 0 h 125"/>
                <a:gd name="T8" fmla="*/ 0 w 91"/>
                <a:gd name="T9" fmla="*/ 0 h 125"/>
                <a:gd name="T10" fmla="*/ 0 w 91"/>
                <a:gd name="T11" fmla="*/ 0 h 125"/>
                <a:gd name="T12" fmla="*/ 0 w 91"/>
                <a:gd name="T13" fmla="*/ 0 h 125"/>
                <a:gd name="T14" fmla="*/ 0 w 91"/>
                <a:gd name="T15" fmla="*/ 0 h 125"/>
                <a:gd name="T16" fmla="*/ 0 w 91"/>
                <a:gd name="T17" fmla="*/ 0 h 125"/>
                <a:gd name="T18" fmla="*/ 0 w 91"/>
                <a:gd name="T19" fmla="*/ 0 h 125"/>
                <a:gd name="T20" fmla="*/ 0 w 91"/>
                <a:gd name="T21" fmla="*/ 0 h 125"/>
                <a:gd name="T22" fmla="*/ 0 w 91"/>
                <a:gd name="T23" fmla="*/ 0 h 125"/>
                <a:gd name="T24" fmla="*/ 0 w 91"/>
                <a:gd name="T25" fmla="*/ 0 h 125"/>
                <a:gd name="T26" fmla="*/ 0 w 91"/>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125"/>
                <a:gd name="T44" fmla="*/ 91 w 91"/>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125">
                  <a:moveTo>
                    <a:pt x="15" y="0"/>
                  </a:moveTo>
                  <a:lnTo>
                    <a:pt x="30" y="62"/>
                  </a:lnTo>
                  <a:lnTo>
                    <a:pt x="15" y="62"/>
                  </a:lnTo>
                  <a:lnTo>
                    <a:pt x="0" y="78"/>
                  </a:lnTo>
                  <a:lnTo>
                    <a:pt x="0" y="109"/>
                  </a:lnTo>
                  <a:lnTo>
                    <a:pt x="30" y="124"/>
                  </a:lnTo>
                  <a:lnTo>
                    <a:pt x="45" y="93"/>
                  </a:lnTo>
                  <a:lnTo>
                    <a:pt x="30" y="78"/>
                  </a:lnTo>
                  <a:lnTo>
                    <a:pt x="75" y="78"/>
                  </a:lnTo>
                  <a:lnTo>
                    <a:pt x="75" y="62"/>
                  </a:lnTo>
                  <a:lnTo>
                    <a:pt x="90" y="47"/>
                  </a:lnTo>
                  <a:lnTo>
                    <a:pt x="75" y="16"/>
                  </a:lnTo>
                  <a:lnTo>
                    <a:pt x="60" y="16"/>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0" name="Freeform 314"/>
            <p:cNvSpPr>
              <a:spLocks/>
            </p:cNvSpPr>
            <p:nvPr/>
          </p:nvSpPr>
          <p:spPr bwMode="auto">
            <a:xfrm>
              <a:off x="3179861" y="2044020"/>
              <a:ext cx="16253" cy="32077"/>
            </a:xfrm>
            <a:custGeom>
              <a:avLst/>
              <a:gdLst>
                <a:gd name="T0" fmla="*/ 0 w 30"/>
                <a:gd name="T1" fmla="*/ 0 h 63"/>
                <a:gd name="T2" fmla="*/ 0 w 30"/>
                <a:gd name="T3" fmla="*/ 0 h 63"/>
                <a:gd name="T4" fmla="*/ 0 w 30"/>
                <a:gd name="T5" fmla="*/ 0 h 63"/>
                <a:gd name="T6" fmla="*/ 0 w 30"/>
                <a:gd name="T7" fmla="*/ 0 h 63"/>
                <a:gd name="T8" fmla="*/ 0 w 30"/>
                <a:gd name="T9" fmla="*/ 0 h 63"/>
                <a:gd name="T10" fmla="*/ 0 w 30"/>
                <a:gd name="T11" fmla="*/ 0 h 63"/>
                <a:gd name="T12" fmla="*/ 0 w 30"/>
                <a:gd name="T13" fmla="*/ 0 h 63"/>
                <a:gd name="T14" fmla="*/ 0 w 30"/>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3"/>
                <a:gd name="T26" fmla="*/ 30 w 30"/>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3">
                  <a:moveTo>
                    <a:pt x="0" y="16"/>
                  </a:moveTo>
                  <a:lnTo>
                    <a:pt x="0" y="31"/>
                  </a:lnTo>
                  <a:lnTo>
                    <a:pt x="15" y="16"/>
                  </a:lnTo>
                  <a:lnTo>
                    <a:pt x="15" y="62"/>
                  </a:lnTo>
                  <a:lnTo>
                    <a:pt x="29" y="62"/>
                  </a:lnTo>
                  <a:lnTo>
                    <a:pt x="29" y="16"/>
                  </a:lnTo>
                  <a:lnTo>
                    <a:pt x="15" y="0"/>
                  </a:lnTo>
                  <a:lnTo>
                    <a:pt x="0" y="16"/>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1" name="Freeform 315"/>
            <p:cNvSpPr>
              <a:spLocks/>
            </p:cNvSpPr>
            <p:nvPr/>
          </p:nvSpPr>
          <p:spPr bwMode="auto">
            <a:xfrm>
              <a:off x="3194760" y="2036001"/>
              <a:ext cx="27089" cy="17375"/>
            </a:xfrm>
            <a:custGeom>
              <a:avLst/>
              <a:gdLst>
                <a:gd name="T0" fmla="*/ 0 w 46"/>
                <a:gd name="T1" fmla="*/ 0 h 32"/>
                <a:gd name="T2" fmla="*/ 0 w 46"/>
                <a:gd name="T3" fmla="*/ 0 h 32"/>
                <a:gd name="T4" fmla="*/ 0 w 46"/>
                <a:gd name="T5" fmla="*/ 0 h 32"/>
                <a:gd name="T6" fmla="*/ 0 w 46"/>
                <a:gd name="T7" fmla="*/ 0 h 32"/>
                <a:gd name="T8" fmla="*/ 0 w 46"/>
                <a:gd name="T9" fmla="*/ 0 h 32"/>
                <a:gd name="T10" fmla="*/ 0 w 46"/>
                <a:gd name="T11" fmla="*/ 0 h 32"/>
                <a:gd name="T12" fmla="*/ 0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15" y="31"/>
                  </a:moveTo>
                  <a:lnTo>
                    <a:pt x="30" y="16"/>
                  </a:lnTo>
                  <a:lnTo>
                    <a:pt x="45" y="0"/>
                  </a:lnTo>
                  <a:lnTo>
                    <a:pt x="30" y="0"/>
                  </a:lnTo>
                  <a:lnTo>
                    <a:pt x="15" y="0"/>
                  </a:lnTo>
                  <a:lnTo>
                    <a:pt x="0" y="16"/>
                  </a:lnTo>
                  <a:lnTo>
                    <a:pt x="15" y="31"/>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2" name="Freeform 316"/>
            <p:cNvSpPr>
              <a:spLocks/>
            </p:cNvSpPr>
            <p:nvPr/>
          </p:nvSpPr>
          <p:spPr bwMode="auto">
            <a:xfrm>
              <a:off x="2711223" y="2363456"/>
              <a:ext cx="17608" cy="40097"/>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w 30"/>
                <a:gd name="T11" fmla="*/ 0 h 78"/>
                <a:gd name="T12" fmla="*/ 0 w 30"/>
                <a:gd name="T13" fmla="*/ 0 h 78"/>
                <a:gd name="T14" fmla="*/ 0 w 3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78"/>
                <a:gd name="T26" fmla="*/ 30 w 3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78">
                  <a:moveTo>
                    <a:pt x="0" y="0"/>
                  </a:moveTo>
                  <a:lnTo>
                    <a:pt x="0" y="31"/>
                  </a:lnTo>
                  <a:lnTo>
                    <a:pt x="0" y="62"/>
                  </a:lnTo>
                  <a:lnTo>
                    <a:pt x="15" y="77"/>
                  </a:lnTo>
                  <a:lnTo>
                    <a:pt x="29" y="62"/>
                  </a:lnTo>
                  <a:lnTo>
                    <a:pt x="29" y="46"/>
                  </a:lnTo>
                  <a:lnTo>
                    <a:pt x="15" y="15"/>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3" name="Freeform 317"/>
            <p:cNvSpPr>
              <a:spLocks/>
            </p:cNvSpPr>
            <p:nvPr/>
          </p:nvSpPr>
          <p:spPr bwMode="auto">
            <a:xfrm>
              <a:off x="3109430" y="2169656"/>
              <a:ext cx="17608" cy="30741"/>
            </a:xfrm>
            <a:custGeom>
              <a:avLst/>
              <a:gdLst>
                <a:gd name="T0" fmla="*/ 0 w 30"/>
                <a:gd name="T1" fmla="*/ 0 h 62"/>
                <a:gd name="T2" fmla="*/ 0 w 30"/>
                <a:gd name="T3" fmla="*/ 0 h 62"/>
                <a:gd name="T4" fmla="*/ 0 w 30"/>
                <a:gd name="T5" fmla="*/ 0 h 62"/>
                <a:gd name="T6" fmla="*/ 0 w 30"/>
                <a:gd name="T7" fmla="*/ 0 h 62"/>
                <a:gd name="T8" fmla="*/ 0 w 30"/>
                <a:gd name="T9" fmla="*/ 0 h 62"/>
                <a:gd name="T10" fmla="*/ 0 w 30"/>
                <a:gd name="T11" fmla="*/ 0 h 62"/>
                <a:gd name="T12" fmla="*/ 0 w 30"/>
                <a:gd name="T13" fmla="*/ 0 h 62"/>
                <a:gd name="T14" fmla="*/ 0 w 3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62"/>
                <a:gd name="T26" fmla="*/ 30 w 3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62">
                  <a:moveTo>
                    <a:pt x="15" y="0"/>
                  </a:moveTo>
                  <a:lnTo>
                    <a:pt x="0" y="0"/>
                  </a:lnTo>
                  <a:lnTo>
                    <a:pt x="0" y="15"/>
                  </a:lnTo>
                  <a:lnTo>
                    <a:pt x="15" y="61"/>
                  </a:lnTo>
                  <a:lnTo>
                    <a:pt x="15" y="46"/>
                  </a:lnTo>
                  <a:lnTo>
                    <a:pt x="29" y="46"/>
                  </a:lnTo>
                  <a:lnTo>
                    <a:pt x="29" y="0"/>
                  </a:lnTo>
                  <a:lnTo>
                    <a:pt x="1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4" name="Freeform 318"/>
            <p:cNvSpPr>
              <a:spLocks/>
            </p:cNvSpPr>
            <p:nvPr/>
          </p:nvSpPr>
          <p:spPr bwMode="auto">
            <a:xfrm>
              <a:off x="3030872" y="2386177"/>
              <a:ext cx="88039" cy="70837"/>
            </a:xfrm>
            <a:custGeom>
              <a:avLst/>
              <a:gdLst>
                <a:gd name="T0" fmla="*/ 0 w 151"/>
                <a:gd name="T1" fmla="*/ 0 h 140"/>
                <a:gd name="T2" fmla="*/ 0 w 151"/>
                <a:gd name="T3" fmla="*/ 0 h 140"/>
                <a:gd name="T4" fmla="*/ 0 w 151"/>
                <a:gd name="T5" fmla="*/ 0 h 140"/>
                <a:gd name="T6" fmla="*/ 0 w 151"/>
                <a:gd name="T7" fmla="*/ 0 h 140"/>
                <a:gd name="T8" fmla="*/ 0 w 151"/>
                <a:gd name="T9" fmla="*/ 0 h 140"/>
                <a:gd name="T10" fmla="*/ 0 w 151"/>
                <a:gd name="T11" fmla="*/ 0 h 140"/>
                <a:gd name="T12" fmla="*/ 0 w 151"/>
                <a:gd name="T13" fmla="*/ 0 h 140"/>
                <a:gd name="T14" fmla="*/ 0 w 151"/>
                <a:gd name="T15" fmla="*/ 0 h 140"/>
                <a:gd name="T16" fmla="*/ 0 w 151"/>
                <a:gd name="T17" fmla="*/ 0 h 140"/>
                <a:gd name="T18" fmla="*/ 0 w 151"/>
                <a:gd name="T19" fmla="*/ 0 h 140"/>
                <a:gd name="T20" fmla="*/ 0 w 151"/>
                <a:gd name="T21" fmla="*/ 0 h 140"/>
                <a:gd name="T22" fmla="*/ 0 w 151"/>
                <a:gd name="T23" fmla="*/ 0 h 140"/>
                <a:gd name="T24" fmla="*/ 0 w 151"/>
                <a:gd name="T25" fmla="*/ 0 h 140"/>
                <a:gd name="T26" fmla="*/ 0 w 151"/>
                <a:gd name="T27" fmla="*/ 0 h 140"/>
                <a:gd name="T28" fmla="*/ 0 w 151"/>
                <a:gd name="T29" fmla="*/ 0 h 140"/>
                <a:gd name="T30" fmla="*/ 0 w 151"/>
                <a:gd name="T31" fmla="*/ 0 h 140"/>
                <a:gd name="T32" fmla="*/ 0 w 151"/>
                <a:gd name="T33" fmla="*/ 0 h 140"/>
                <a:gd name="T34" fmla="*/ 0 w 151"/>
                <a:gd name="T35" fmla="*/ 0 h 140"/>
                <a:gd name="T36" fmla="*/ 0 w 151"/>
                <a:gd name="T37" fmla="*/ 0 h 140"/>
                <a:gd name="T38" fmla="*/ 0 w 151"/>
                <a:gd name="T39" fmla="*/ 0 h 140"/>
                <a:gd name="T40" fmla="*/ 0 w 151"/>
                <a:gd name="T41" fmla="*/ 0 h 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140"/>
                <a:gd name="T65" fmla="*/ 151 w 151"/>
                <a:gd name="T66" fmla="*/ 140 h 1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140">
                  <a:moveTo>
                    <a:pt x="0" y="124"/>
                  </a:moveTo>
                  <a:lnTo>
                    <a:pt x="0" y="139"/>
                  </a:lnTo>
                  <a:lnTo>
                    <a:pt x="30" y="139"/>
                  </a:lnTo>
                  <a:lnTo>
                    <a:pt x="45" y="124"/>
                  </a:lnTo>
                  <a:lnTo>
                    <a:pt x="90" y="124"/>
                  </a:lnTo>
                  <a:lnTo>
                    <a:pt x="105" y="77"/>
                  </a:lnTo>
                  <a:lnTo>
                    <a:pt x="105" y="62"/>
                  </a:lnTo>
                  <a:lnTo>
                    <a:pt x="135" y="77"/>
                  </a:lnTo>
                  <a:lnTo>
                    <a:pt x="150" y="62"/>
                  </a:lnTo>
                  <a:lnTo>
                    <a:pt x="135" y="46"/>
                  </a:lnTo>
                  <a:lnTo>
                    <a:pt x="150" y="31"/>
                  </a:lnTo>
                  <a:lnTo>
                    <a:pt x="135" y="31"/>
                  </a:lnTo>
                  <a:lnTo>
                    <a:pt x="120" y="0"/>
                  </a:lnTo>
                  <a:lnTo>
                    <a:pt x="105" y="15"/>
                  </a:lnTo>
                  <a:lnTo>
                    <a:pt x="90" y="46"/>
                  </a:lnTo>
                  <a:lnTo>
                    <a:pt x="90" y="62"/>
                  </a:lnTo>
                  <a:lnTo>
                    <a:pt x="75" y="62"/>
                  </a:lnTo>
                  <a:lnTo>
                    <a:pt x="45" y="93"/>
                  </a:lnTo>
                  <a:lnTo>
                    <a:pt x="15" y="93"/>
                  </a:lnTo>
                  <a:lnTo>
                    <a:pt x="15" y="124"/>
                  </a:lnTo>
                  <a:lnTo>
                    <a:pt x="0" y="124"/>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5" name="Freeform 319"/>
            <p:cNvSpPr>
              <a:spLocks/>
            </p:cNvSpPr>
            <p:nvPr/>
          </p:nvSpPr>
          <p:spPr bwMode="auto">
            <a:xfrm>
              <a:off x="2918453" y="2386177"/>
              <a:ext cx="52823" cy="62818"/>
            </a:xfrm>
            <a:custGeom>
              <a:avLst/>
              <a:gdLst>
                <a:gd name="T0" fmla="*/ 0 w 91"/>
                <a:gd name="T1" fmla="*/ 0 h 124"/>
                <a:gd name="T2" fmla="*/ 0 w 91"/>
                <a:gd name="T3" fmla="*/ 0 h 124"/>
                <a:gd name="T4" fmla="*/ 0 w 91"/>
                <a:gd name="T5" fmla="*/ 0 h 124"/>
                <a:gd name="T6" fmla="*/ 0 w 91"/>
                <a:gd name="T7" fmla="*/ 0 h 124"/>
                <a:gd name="T8" fmla="*/ 0 w 91"/>
                <a:gd name="T9" fmla="*/ 0 h 124"/>
                <a:gd name="T10" fmla="*/ 0 w 91"/>
                <a:gd name="T11" fmla="*/ 0 h 124"/>
                <a:gd name="T12" fmla="*/ 0 w 91"/>
                <a:gd name="T13" fmla="*/ 0 h 124"/>
                <a:gd name="T14" fmla="*/ 0 w 91"/>
                <a:gd name="T15" fmla="*/ 0 h 124"/>
                <a:gd name="T16" fmla="*/ 0 w 91"/>
                <a:gd name="T17" fmla="*/ 0 h 124"/>
                <a:gd name="T18" fmla="*/ 0 w 91"/>
                <a:gd name="T19" fmla="*/ 0 h 124"/>
                <a:gd name="T20" fmla="*/ 0 w 91"/>
                <a:gd name="T21" fmla="*/ 0 h 124"/>
                <a:gd name="T22" fmla="*/ 0 w 91"/>
                <a:gd name="T23" fmla="*/ 0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124"/>
                <a:gd name="T38" fmla="*/ 91 w 91"/>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124">
                  <a:moveTo>
                    <a:pt x="0" y="0"/>
                  </a:moveTo>
                  <a:lnTo>
                    <a:pt x="15" y="31"/>
                  </a:lnTo>
                  <a:lnTo>
                    <a:pt x="30" y="92"/>
                  </a:lnTo>
                  <a:lnTo>
                    <a:pt x="60" y="123"/>
                  </a:lnTo>
                  <a:lnTo>
                    <a:pt x="75" y="108"/>
                  </a:lnTo>
                  <a:lnTo>
                    <a:pt x="90" y="108"/>
                  </a:lnTo>
                  <a:lnTo>
                    <a:pt x="75" y="77"/>
                  </a:lnTo>
                  <a:lnTo>
                    <a:pt x="75" y="62"/>
                  </a:lnTo>
                  <a:lnTo>
                    <a:pt x="75" y="46"/>
                  </a:lnTo>
                  <a:lnTo>
                    <a:pt x="45" y="31"/>
                  </a:lnTo>
                  <a:lnTo>
                    <a:pt x="30" y="15"/>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6" name="Freeform 320"/>
            <p:cNvSpPr>
              <a:spLocks/>
            </p:cNvSpPr>
            <p:nvPr/>
          </p:nvSpPr>
          <p:spPr bwMode="auto">
            <a:xfrm>
              <a:off x="2884592" y="2239157"/>
              <a:ext cx="94811" cy="164396"/>
            </a:xfrm>
            <a:custGeom>
              <a:avLst/>
              <a:gdLst>
                <a:gd name="T0" fmla="*/ 0 w 165"/>
                <a:gd name="T1" fmla="*/ 0 h 324"/>
                <a:gd name="T2" fmla="*/ 0 w 165"/>
                <a:gd name="T3" fmla="*/ 0 h 324"/>
                <a:gd name="T4" fmla="*/ 0 w 165"/>
                <a:gd name="T5" fmla="*/ 0 h 324"/>
                <a:gd name="T6" fmla="*/ 0 w 165"/>
                <a:gd name="T7" fmla="*/ 0 h 324"/>
                <a:gd name="T8" fmla="*/ 0 w 165"/>
                <a:gd name="T9" fmla="*/ 0 h 324"/>
                <a:gd name="T10" fmla="*/ 0 w 165"/>
                <a:gd name="T11" fmla="*/ 0 h 324"/>
                <a:gd name="T12" fmla="*/ 0 w 165"/>
                <a:gd name="T13" fmla="*/ 0 h 324"/>
                <a:gd name="T14" fmla="*/ 0 w 165"/>
                <a:gd name="T15" fmla="*/ 0 h 324"/>
                <a:gd name="T16" fmla="*/ 0 w 165"/>
                <a:gd name="T17" fmla="*/ 0 h 324"/>
                <a:gd name="T18" fmla="*/ 0 w 165"/>
                <a:gd name="T19" fmla="*/ 0 h 324"/>
                <a:gd name="T20" fmla="*/ 0 w 165"/>
                <a:gd name="T21" fmla="*/ 0 h 324"/>
                <a:gd name="T22" fmla="*/ 0 w 165"/>
                <a:gd name="T23" fmla="*/ 0 h 324"/>
                <a:gd name="T24" fmla="*/ 0 w 165"/>
                <a:gd name="T25" fmla="*/ 0 h 324"/>
                <a:gd name="T26" fmla="*/ 0 w 165"/>
                <a:gd name="T27" fmla="*/ 0 h 324"/>
                <a:gd name="T28" fmla="*/ 0 w 165"/>
                <a:gd name="T29" fmla="*/ 0 h 324"/>
                <a:gd name="T30" fmla="*/ 0 w 165"/>
                <a:gd name="T31" fmla="*/ 0 h 324"/>
                <a:gd name="T32" fmla="*/ 0 w 165"/>
                <a:gd name="T33" fmla="*/ 0 h 324"/>
                <a:gd name="T34" fmla="*/ 0 w 165"/>
                <a:gd name="T35" fmla="*/ 0 h 324"/>
                <a:gd name="T36" fmla="*/ 0 w 165"/>
                <a:gd name="T37" fmla="*/ 0 h 324"/>
                <a:gd name="T38" fmla="*/ 0 w 165"/>
                <a:gd name="T39" fmla="*/ 0 h 324"/>
                <a:gd name="T40" fmla="*/ 0 w 165"/>
                <a:gd name="T41" fmla="*/ 0 h 324"/>
                <a:gd name="T42" fmla="*/ 0 w 165"/>
                <a:gd name="T43" fmla="*/ 0 h 324"/>
                <a:gd name="T44" fmla="*/ 0 w 165"/>
                <a:gd name="T45" fmla="*/ 0 h 324"/>
                <a:gd name="T46" fmla="*/ 0 w 165"/>
                <a:gd name="T47" fmla="*/ 0 h 324"/>
                <a:gd name="T48" fmla="*/ 0 w 165"/>
                <a:gd name="T49" fmla="*/ 0 h 324"/>
                <a:gd name="T50" fmla="*/ 0 w 165"/>
                <a:gd name="T51" fmla="*/ 0 h 324"/>
                <a:gd name="T52" fmla="*/ 0 w 165"/>
                <a:gd name="T53" fmla="*/ 0 h 324"/>
                <a:gd name="T54" fmla="*/ 0 w 165"/>
                <a:gd name="T55" fmla="*/ 0 h 324"/>
                <a:gd name="T56" fmla="*/ 0 w 165"/>
                <a:gd name="T57" fmla="*/ 0 h 324"/>
                <a:gd name="T58" fmla="*/ 0 w 165"/>
                <a:gd name="T59" fmla="*/ 0 h 324"/>
                <a:gd name="T60" fmla="*/ 0 w 165"/>
                <a:gd name="T61" fmla="*/ 0 h 324"/>
                <a:gd name="T62" fmla="*/ 0 w 165"/>
                <a:gd name="T63" fmla="*/ 0 h 324"/>
                <a:gd name="T64" fmla="*/ 0 w 165"/>
                <a:gd name="T65" fmla="*/ 0 h 324"/>
                <a:gd name="T66" fmla="*/ 0 w 165"/>
                <a:gd name="T67" fmla="*/ 0 h 324"/>
                <a:gd name="T68" fmla="*/ 0 w 165"/>
                <a:gd name="T69" fmla="*/ 0 h 324"/>
                <a:gd name="T70" fmla="*/ 0 w 165"/>
                <a:gd name="T71" fmla="*/ 0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5"/>
                <a:gd name="T109" fmla="*/ 0 h 324"/>
                <a:gd name="T110" fmla="*/ 165 w 165"/>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5" h="324">
                  <a:moveTo>
                    <a:pt x="45" y="0"/>
                  </a:moveTo>
                  <a:lnTo>
                    <a:pt x="15" y="0"/>
                  </a:lnTo>
                  <a:lnTo>
                    <a:pt x="0" y="31"/>
                  </a:lnTo>
                  <a:lnTo>
                    <a:pt x="30" y="77"/>
                  </a:lnTo>
                  <a:lnTo>
                    <a:pt x="30" y="108"/>
                  </a:lnTo>
                  <a:lnTo>
                    <a:pt x="45" y="185"/>
                  </a:lnTo>
                  <a:lnTo>
                    <a:pt x="30" y="215"/>
                  </a:lnTo>
                  <a:lnTo>
                    <a:pt x="30" y="261"/>
                  </a:lnTo>
                  <a:lnTo>
                    <a:pt x="45" y="261"/>
                  </a:lnTo>
                  <a:lnTo>
                    <a:pt x="60" y="292"/>
                  </a:lnTo>
                  <a:lnTo>
                    <a:pt x="89" y="308"/>
                  </a:lnTo>
                  <a:lnTo>
                    <a:pt x="104" y="323"/>
                  </a:lnTo>
                  <a:lnTo>
                    <a:pt x="89" y="292"/>
                  </a:lnTo>
                  <a:lnTo>
                    <a:pt x="75" y="277"/>
                  </a:lnTo>
                  <a:lnTo>
                    <a:pt x="75" y="261"/>
                  </a:lnTo>
                  <a:lnTo>
                    <a:pt x="60" y="246"/>
                  </a:lnTo>
                  <a:lnTo>
                    <a:pt x="45" y="246"/>
                  </a:lnTo>
                  <a:lnTo>
                    <a:pt x="45" y="231"/>
                  </a:lnTo>
                  <a:lnTo>
                    <a:pt x="60" y="185"/>
                  </a:lnTo>
                  <a:lnTo>
                    <a:pt x="60" y="154"/>
                  </a:lnTo>
                  <a:lnTo>
                    <a:pt x="60" y="138"/>
                  </a:lnTo>
                  <a:lnTo>
                    <a:pt x="75" y="154"/>
                  </a:lnTo>
                  <a:lnTo>
                    <a:pt x="104" y="185"/>
                  </a:lnTo>
                  <a:lnTo>
                    <a:pt x="104" y="154"/>
                  </a:lnTo>
                  <a:lnTo>
                    <a:pt x="119" y="123"/>
                  </a:lnTo>
                  <a:lnTo>
                    <a:pt x="149" y="123"/>
                  </a:lnTo>
                  <a:lnTo>
                    <a:pt x="164" y="123"/>
                  </a:lnTo>
                  <a:lnTo>
                    <a:pt x="149" y="108"/>
                  </a:lnTo>
                  <a:lnTo>
                    <a:pt x="134" y="77"/>
                  </a:lnTo>
                  <a:lnTo>
                    <a:pt x="119" y="62"/>
                  </a:lnTo>
                  <a:lnTo>
                    <a:pt x="104" y="46"/>
                  </a:lnTo>
                  <a:lnTo>
                    <a:pt x="89" y="62"/>
                  </a:lnTo>
                  <a:lnTo>
                    <a:pt x="75" y="46"/>
                  </a:lnTo>
                  <a:lnTo>
                    <a:pt x="60" y="15"/>
                  </a:lnTo>
                  <a:lnTo>
                    <a:pt x="45" y="15"/>
                  </a:lnTo>
                  <a:lnTo>
                    <a:pt x="4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7" name="Freeform 321"/>
            <p:cNvSpPr>
              <a:spLocks/>
            </p:cNvSpPr>
            <p:nvPr/>
          </p:nvSpPr>
          <p:spPr bwMode="auto">
            <a:xfrm>
              <a:off x="3014618" y="2416918"/>
              <a:ext cx="104292" cy="101578"/>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0 w 181"/>
                <a:gd name="T13" fmla="*/ 0 h 200"/>
                <a:gd name="T14" fmla="*/ 0 w 181"/>
                <a:gd name="T15" fmla="*/ 0 h 200"/>
                <a:gd name="T16" fmla="*/ 0 w 181"/>
                <a:gd name="T17" fmla="*/ 0 h 200"/>
                <a:gd name="T18" fmla="*/ 0 w 181"/>
                <a:gd name="T19" fmla="*/ 0 h 200"/>
                <a:gd name="T20" fmla="*/ 0 w 181"/>
                <a:gd name="T21" fmla="*/ 0 h 200"/>
                <a:gd name="T22" fmla="*/ 0 w 181"/>
                <a:gd name="T23" fmla="*/ 0 h 200"/>
                <a:gd name="T24" fmla="*/ 0 w 181"/>
                <a:gd name="T25" fmla="*/ 0 h 200"/>
                <a:gd name="T26" fmla="*/ 0 w 181"/>
                <a:gd name="T27" fmla="*/ 0 h 200"/>
                <a:gd name="T28" fmla="*/ 0 w 181"/>
                <a:gd name="T29" fmla="*/ 0 h 200"/>
                <a:gd name="T30" fmla="*/ 0 w 181"/>
                <a:gd name="T31" fmla="*/ 0 h 200"/>
                <a:gd name="T32" fmla="*/ 0 w 181"/>
                <a:gd name="T33" fmla="*/ 0 h 200"/>
                <a:gd name="T34" fmla="*/ 0 w 181"/>
                <a:gd name="T35" fmla="*/ 0 h 200"/>
                <a:gd name="T36" fmla="*/ 0 w 181"/>
                <a:gd name="T37" fmla="*/ 0 h 200"/>
                <a:gd name="T38" fmla="*/ 0 w 181"/>
                <a:gd name="T39" fmla="*/ 0 h 200"/>
                <a:gd name="T40" fmla="*/ 0 w 181"/>
                <a:gd name="T41" fmla="*/ 0 h 200"/>
                <a:gd name="T42" fmla="*/ 0 w 181"/>
                <a:gd name="T43" fmla="*/ 0 h 200"/>
                <a:gd name="T44" fmla="*/ 0 w 181"/>
                <a:gd name="T45" fmla="*/ 0 h 200"/>
                <a:gd name="T46" fmla="*/ 0 w 181"/>
                <a:gd name="T47" fmla="*/ 0 h 200"/>
                <a:gd name="T48" fmla="*/ 0 w 181"/>
                <a:gd name="T49" fmla="*/ 0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00"/>
                <a:gd name="T77" fmla="*/ 181 w 181"/>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00">
                  <a:moveTo>
                    <a:pt x="165" y="15"/>
                  </a:moveTo>
                  <a:lnTo>
                    <a:pt x="180" y="46"/>
                  </a:lnTo>
                  <a:lnTo>
                    <a:pt x="180" y="61"/>
                  </a:lnTo>
                  <a:lnTo>
                    <a:pt x="180" y="77"/>
                  </a:lnTo>
                  <a:lnTo>
                    <a:pt x="165" y="92"/>
                  </a:lnTo>
                  <a:lnTo>
                    <a:pt x="165" y="122"/>
                  </a:lnTo>
                  <a:lnTo>
                    <a:pt x="135" y="153"/>
                  </a:lnTo>
                  <a:lnTo>
                    <a:pt x="150" y="153"/>
                  </a:lnTo>
                  <a:lnTo>
                    <a:pt x="135" y="184"/>
                  </a:lnTo>
                  <a:lnTo>
                    <a:pt x="105" y="199"/>
                  </a:lnTo>
                  <a:lnTo>
                    <a:pt x="105" y="184"/>
                  </a:lnTo>
                  <a:lnTo>
                    <a:pt x="75" y="168"/>
                  </a:lnTo>
                  <a:lnTo>
                    <a:pt x="60" y="184"/>
                  </a:lnTo>
                  <a:lnTo>
                    <a:pt x="30" y="168"/>
                  </a:lnTo>
                  <a:lnTo>
                    <a:pt x="30" y="138"/>
                  </a:lnTo>
                  <a:lnTo>
                    <a:pt x="0" y="107"/>
                  </a:lnTo>
                  <a:lnTo>
                    <a:pt x="0" y="92"/>
                  </a:lnTo>
                  <a:lnTo>
                    <a:pt x="30" y="61"/>
                  </a:lnTo>
                  <a:lnTo>
                    <a:pt x="30" y="77"/>
                  </a:lnTo>
                  <a:lnTo>
                    <a:pt x="60" y="77"/>
                  </a:lnTo>
                  <a:lnTo>
                    <a:pt x="75" y="61"/>
                  </a:lnTo>
                  <a:lnTo>
                    <a:pt x="120" y="61"/>
                  </a:lnTo>
                  <a:lnTo>
                    <a:pt x="135" y="15"/>
                  </a:lnTo>
                  <a:lnTo>
                    <a:pt x="135" y="0"/>
                  </a:lnTo>
                  <a:lnTo>
                    <a:pt x="165"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8" name="Freeform 322"/>
            <p:cNvSpPr>
              <a:spLocks/>
            </p:cNvSpPr>
            <p:nvPr/>
          </p:nvSpPr>
          <p:spPr bwMode="auto">
            <a:xfrm>
              <a:off x="2884592" y="2400880"/>
              <a:ext cx="104292" cy="125636"/>
            </a:xfrm>
            <a:custGeom>
              <a:avLst/>
              <a:gdLst>
                <a:gd name="T0" fmla="*/ 0 w 179"/>
                <a:gd name="T1" fmla="*/ 0 h 247"/>
                <a:gd name="T2" fmla="*/ 0 w 179"/>
                <a:gd name="T3" fmla="*/ 0 h 247"/>
                <a:gd name="T4" fmla="*/ 0 w 179"/>
                <a:gd name="T5" fmla="*/ 0 h 247"/>
                <a:gd name="T6" fmla="*/ 0 w 179"/>
                <a:gd name="T7" fmla="*/ 0 h 247"/>
                <a:gd name="T8" fmla="*/ 0 w 179"/>
                <a:gd name="T9" fmla="*/ 0 h 247"/>
                <a:gd name="T10" fmla="*/ 0 w 179"/>
                <a:gd name="T11" fmla="*/ 0 h 247"/>
                <a:gd name="T12" fmla="*/ 0 w 179"/>
                <a:gd name="T13" fmla="*/ 0 h 247"/>
                <a:gd name="T14" fmla="*/ 0 w 179"/>
                <a:gd name="T15" fmla="*/ 0 h 247"/>
                <a:gd name="T16" fmla="*/ 0 w 179"/>
                <a:gd name="T17" fmla="*/ 0 h 247"/>
                <a:gd name="T18" fmla="*/ 0 w 179"/>
                <a:gd name="T19" fmla="*/ 0 h 247"/>
                <a:gd name="T20" fmla="*/ 0 w 179"/>
                <a:gd name="T21" fmla="*/ 0 h 247"/>
                <a:gd name="T22" fmla="*/ 0 w 179"/>
                <a:gd name="T23" fmla="*/ 0 h 247"/>
                <a:gd name="T24" fmla="*/ 0 w 179"/>
                <a:gd name="T25" fmla="*/ 0 h 247"/>
                <a:gd name="T26" fmla="*/ 0 w 179"/>
                <a:gd name="T27" fmla="*/ 0 h 247"/>
                <a:gd name="T28" fmla="*/ 0 w 179"/>
                <a:gd name="T29" fmla="*/ 0 h 247"/>
                <a:gd name="T30" fmla="*/ 0 w 179"/>
                <a:gd name="T31" fmla="*/ 0 h 247"/>
                <a:gd name="T32" fmla="*/ 0 w 179"/>
                <a:gd name="T33" fmla="*/ 0 h 247"/>
                <a:gd name="T34" fmla="*/ 0 w 179"/>
                <a:gd name="T35" fmla="*/ 0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9"/>
                <a:gd name="T55" fmla="*/ 0 h 247"/>
                <a:gd name="T56" fmla="*/ 179 w 179"/>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9" h="247">
                  <a:moveTo>
                    <a:pt x="0" y="0"/>
                  </a:moveTo>
                  <a:lnTo>
                    <a:pt x="30" y="0"/>
                  </a:lnTo>
                  <a:lnTo>
                    <a:pt x="45" y="31"/>
                  </a:lnTo>
                  <a:lnTo>
                    <a:pt x="74" y="46"/>
                  </a:lnTo>
                  <a:lnTo>
                    <a:pt x="89" y="77"/>
                  </a:lnTo>
                  <a:lnTo>
                    <a:pt x="134" y="108"/>
                  </a:lnTo>
                  <a:lnTo>
                    <a:pt x="134" y="138"/>
                  </a:lnTo>
                  <a:lnTo>
                    <a:pt x="148" y="154"/>
                  </a:lnTo>
                  <a:lnTo>
                    <a:pt x="178" y="185"/>
                  </a:lnTo>
                  <a:lnTo>
                    <a:pt x="163" y="246"/>
                  </a:lnTo>
                  <a:lnTo>
                    <a:pt x="148" y="246"/>
                  </a:lnTo>
                  <a:lnTo>
                    <a:pt x="104" y="200"/>
                  </a:lnTo>
                  <a:lnTo>
                    <a:pt x="89" y="154"/>
                  </a:lnTo>
                  <a:lnTo>
                    <a:pt x="59" y="108"/>
                  </a:lnTo>
                  <a:lnTo>
                    <a:pt x="59" y="92"/>
                  </a:lnTo>
                  <a:lnTo>
                    <a:pt x="15" y="46"/>
                  </a:lnTo>
                  <a:lnTo>
                    <a:pt x="0" y="15"/>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19" name="Freeform 323"/>
            <p:cNvSpPr>
              <a:spLocks/>
            </p:cNvSpPr>
            <p:nvPr/>
          </p:nvSpPr>
          <p:spPr bwMode="auto">
            <a:xfrm>
              <a:off x="3257064" y="2471717"/>
              <a:ext cx="104292" cy="101578"/>
            </a:xfrm>
            <a:custGeom>
              <a:avLst/>
              <a:gdLst>
                <a:gd name="T0" fmla="*/ 0 w 180"/>
                <a:gd name="T1" fmla="*/ 0 h 201"/>
                <a:gd name="T2" fmla="*/ 0 w 180"/>
                <a:gd name="T3" fmla="*/ 0 h 201"/>
                <a:gd name="T4" fmla="*/ 0 w 180"/>
                <a:gd name="T5" fmla="*/ 0 h 201"/>
                <a:gd name="T6" fmla="*/ 0 w 180"/>
                <a:gd name="T7" fmla="*/ 0 h 201"/>
                <a:gd name="T8" fmla="*/ 0 w 180"/>
                <a:gd name="T9" fmla="*/ 0 h 201"/>
                <a:gd name="T10" fmla="*/ 0 w 180"/>
                <a:gd name="T11" fmla="*/ 0 h 201"/>
                <a:gd name="T12" fmla="*/ 0 w 180"/>
                <a:gd name="T13" fmla="*/ 0 h 201"/>
                <a:gd name="T14" fmla="*/ 0 w 180"/>
                <a:gd name="T15" fmla="*/ 0 h 201"/>
                <a:gd name="T16" fmla="*/ 0 w 180"/>
                <a:gd name="T17" fmla="*/ 0 h 201"/>
                <a:gd name="T18" fmla="*/ 0 w 180"/>
                <a:gd name="T19" fmla="*/ 0 h 201"/>
                <a:gd name="T20" fmla="*/ 0 w 180"/>
                <a:gd name="T21" fmla="*/ 0 h 201"/>
                <a:gd name="T22" fmla="*/ 0 w 180"/>
                <a:gd name="T23" fmla="*/ 0 h 201"/>
                <a:gd name="T24" fmla="*/ 0 w 180"/>
                <a:gd name="T25" fmla="*/ 0 h 201"/>
                <a:gd name="T26" fmla="*/ 0 w 180"/>
                <a:gd name="T27" fmla="*/ 0 h 201"/>
                <a:gd name="T28" fmla="*/ 0 w 180"/>
                <a:gd name="T29" fmla="*/ 0 h 201"/>
                <a:gd name="T30" fmla="*/ 0 w 180"/>
                <a:gd name="T31" fmla="*/ 0 h 201"/>
                <a:gd name="T32" fmla="*/ 0 w 180"/>
                <a:gd name="T33" fmla="*/ 0 h 2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201"/>
                <a:gd name="T53" fmla="*/ 180 w 180"/>
                <a:gd name="T54" fmla="*/ 201 h 2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201">
                  <a:moveTo>
                    <a:pt x="179" y="46"/>
                  </a:moveTo>
                  <a:lnTo>
                    <a:pt x="179" y="200"/>
                  </a:lnTo>
                  <a:lnTo>
                    <a:pt x="134" y="185"/>
                  </a:lnTo>
                  <a:lnTo>
                    <a:pt x="119" y="123"/>
                  </a:lnTo>
                  <a:lnTo>
                    <a:pt x="45" y="62"/>
                  </a:lnTo>
                  <a:lnTo>
                    <a:pt x="30" y="77"/>
                  </a:lnTo>
                  <a:lnTo>
                    <a:pt x="15" y="46"/>
                  </a:lnTo>
                  <a:lnTo>
                    <a:pt x="30" y="46"/>
                  </a:lnTo>
                  <a:lnTo>
                    <a:pt x="0" y="15"/>
                  </a:lnTo>
                  <a:lnTo>
                    <a:pt x="0" y="0"/>
                  </a:lnTo>
                  <a:lnTo>
                    <a:pt x="30" y="0"/>
                  </a:lnTo>
                  <a:lnTo>
                    <a:pt x="45" y="15"/>
                  </a:lnTo>
                  <a:lnTo>
                    <a:pt x="60" y="46"/>
                  </a:lnTo>
                  <a:lnTo>
                    <a:pt x="75" y="62"/>
                  </a:lnTo>
                  <a:lnTo>
                    <a:pt x="90" y="46"/>
                  </a:lnTo>
                  <a:lnTo>
                    <a:pt x="119" y="31"/>
                  </a:lnTo>
                  <a:lnTo>
                    <a:pt x="179" y="4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0" name="Freeform 324"/>
            <p:cNvSpPr>
              <a:spLocks/>
            </p:cNvSpPr>
            <p:nvPr/>
          </p:nvSpPr>
          <p:spPr bwMode="auto">
            <a:xfrm>
              <a:off x="3127037" y="2448995"/>
              <a:ext cx="62305" cy="77520"/>
            </a:xfrm>
            <a:custGeom>
              <a:avLst/>
              <a:gdLst>
                <a:gd name="T0" fmla="*/ 0 w 106"/>
                <a:gd name="T1" fmla="*/ 0 h 155"/>
                <a:gd name="T2" fmla="*/ 0 w 106"/>
                <a:gd name="T3" fmla="*/ 0 h 155"/>
                <a:gd name="T4" fmla="*/ 0 w 106"/>
                <a:gd name="T5" fmla="*/ 0 h 155"/>
                <a:gd name="T6" fmla="*/ 0 w 106"/>
                <a:gd name="T7" fmla="*/ 0 h 155"/>
                <a:gd name="T8" fmla="*/ 0 w 106"/>
                <a:gd name="T9" fmla="*/ 0 h 155"/>
                <a:gd name="T10" fmla="*/ 0 w 106"/>
                <a:gd name="T11" fmla="*/ 0 h 155"/>
                <a:gd name="T12" fmla="*/ 0 w 106"/>
                <a:gd name="T13" fmla="*/ 0 h 155"/>
                <a:gd name="T14" fmla="*/ 0 w 106"/>
                <a:gd name="T15" fmla="*/ 0 h 155"/>
                <a:gd name="T16" fmla="*/ 0 w 106"/>
                <a:gd name="T17" fmla="*/ 0 h 155"/>
                <a:gd name="T18" fmla="*/ 0 w 106"/>
                <a:gd name="T19" fmla="*/ 0 h 155"/>
                <a:gd name="T20" fmla="*/ 0 w 106"/>
                <a:gd name="T21" fmla="*/ 0 h 155"/>
                <a:gd name="T22" fmla="*/ 0 w 106"/>
                <a:gd name="T23" fmla="*/ 0 h 155"/>
                <a:gd name="T24" fmla="*/ 0 w 106"/>
                <a:gd name="T25" fmla="*/ 0 h 155"/>
                <a:gd name="T26" fmla="*/ 0 w 106"/>
                <a:gd name="T27" fmla="*/ 0 h 155"/>
                <a:gd name="T28" fmla="*/ 0 w 106"/>
                <a:gd name="T29" fmla="*/ 0 h 155"/>
                <a:gd name="T30" fmla="*/ 0 w 106"/>
                <a:gd name="T31" fmla="*/ 0 h 155"/>
                <a:gd name="T32" fmla="*/ 0 w 106"/>
                <a:gd name="T33" fmla="*/ 0 h 155"/>
                <a:gd name="T34" fmla="*/ 0 w 106"/>
                <a:gd name="T35" fmla="*/ 0 h 155"/>
                <a:gd name="T36" fmla="*/ 0 w 106"/>
                <a:gd name="T37" fmla="*/ 0 h 155"/>
                <a:gd name="T38" fmla="*/ 0 w 106"/>
                <a:gd name="T39" fmla="*/ 0 h 155"/>
                <a:gd name="T40" fmla="*/ 0 w 106"/>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155"/>
                <a:gd name="T65" fmla="*/ 106 w 106"/>
                <a:gd name="T66" fmla="*/ 155 h 1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155">
                  <a:moveTo>
                    <a:pt x="105" y="0"/>
                  </a:moveTo>
                  <a:lnTo>
                    <a:pt x="90" y="15"/>
                  </a:lnTo>
                  <a:lnTo>
                    <a:pt x="30" y="15"/>
                  </a:lnTo>
                  <a:lnTo>
                    <a:pt x="30" y="62"/>
                  </a:lnTo>
                  <a:lnTo>
                    <a:pt x="45" y="46"/>
                  </a:lnTo>
                  <a:lnTo>
                    <a:pt x="60" y="46"/>
                  </a:lnTo>
                  <a:lnTo>
                    <a:pt x="45" y="77"/>
                  </a:lnTo>
                  <a:lnTo>
                    <a:pt x="60" y="77"/>
                  </a:lnTo>
                  <a:lnTo>
                    <a:pt x="60" y="123"/>
                  </a:lnTo>
                  <a:lnTo>
                    <a:pt x="45" y="139"/>
                  </a:lnTo>
                  <a:lnTo>
                    <a:pt x="45" y="92"/>
                  </a:lnTo>
                  <a:lnTo>
                    <a:pt x="30" y="92"/>
                  </a:lnTo>
                  <a:lnTo>
                    <a:pt x="30" y="154"/>
                  </a:lnTo>
                  <a:lnTo>
                    <a:pt x="0" y="154"/>
                  </a:lnTo>
                  <a:lnTo>
                    <a:pt x="15" y="108"/>
                  </a:lnTo>
                  <a:lnTo>
                    <a:pt x="0" y="108"/>
                  </a:lnTo>
                  <a:lnTo>
                    <a:pt x="15" y="46"/>
                  </a:lnTo>
                  <a:lnTo>
                    <a:pt x="15" y="15"/>
                  </a:lnTo>
                  <a:lnTo>
                    <a:pt x="30" y="0"/>
                  </a:lnTo>
                  <a:lnTo>
                    <a:pt x="75" y="0"/>
                  </a:lnTo>
                  <a:lnTo>
                    <a:pt x="105"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1" name="Freeform 325"/>
            <p:cNvSpPr>
              <a:spLocks/>
            </p:cNvSpPr>
            <p:nvPr/>
          </p:nvSpPr>
          <p:spPr bwMode="auto">
            <a:xfrm>
              <a:off x="2987530" y="2526515"/>
              <a:ext cx="88039" cy="38760"/>
            </a:xfrm>
            <a:custGeom>
              <a:avLst/>
              <a:gdLst>
                <a:gd name="T0" fmla="*/ 0 w 152"/>
                <a:gd name="T1" fmla="*/ 0 h 77"/>
                <a:gd name="T2" fmla="*/ 0 w 152"/>
                <a:gd name="T3" fmla="*/ 0 h 77"/>
                <a:gd name="T4" fmla="*/ 0 w 152"/>
                <a:gd name="T5" fmla="*/ 0 h 77"/>
                <a:gd name="T6" fmla="*/ 0 w 152"/>
                <a:gd name="T7" fmla="*/ 0 h 77"/>
                <a:gd name="T8" fmla="*/ 0 w 152"/>
                <a:gd name="T9" fmla="*/ 0 h 77"/>
                <a:gd name="T10" fmla="*/ 0 w 152"/>
                <a:gd name="T11" fmla="*/ 0 h 77"/>
                <a:gd name="T12" fmla="*/ 0 w 152"/>
                <a:gd name="T13" fmla="*/ 0 h 77"/>
                <a:gd name="T14" fmla="*/ 0 w 152"/>
                <a:gd name="T15" fmla="*/ 0 h 77"/>
                <a:gd name="T16" fmla="*/ 0 w 152"/>
                <a:gd name="T17" fmla="*/ 0 h 77"/>
                <a:gd name="T18" fmla="*/ 0 w 152"/>
                <a:gd name="T19" fmla="*/ 0 h 77"/>
                <a:gd name="T20" fmla="*/ 0 w 152"/>
                <a:gd name="T21" fmla="*/ 0 h 77"/>
                <a:gd name="T22" fmla="*/ 0 w 152"/>
                <a:gd name="T23" fmla="*/ 0 h 77"/>
                <a:gd name="T24" fmla="*/ 0 w 152"/>
                <a:gd name="T25" fmla="*/ 0 h 77"/>
                <a:gd name="T26" fmla="*/ 0 w 152"/>
                <a:gd name="T27" fmla="*/ 0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2"/>
                <a:gd name="T43" fmla="*/ 0 h 77"/>
                <a:gd name="T44" fmla="*/ 152 w 152"/>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2" h="77">
                  <a:moveTo>
                    <a:pt x="0" y="30"/>
                  </a:moveTo>
                  <a:lnTo>
                    <a:pt x="15" y="0"/>
                  </a:lnTo>
                  <a:lnTo>
                    <a:pt x="60" y="15"/>
                  </a:lnTo>
                  <a:lnTo>
                    <a:pt x="76" y="30"/>
                  </a:lnTo>
                  <a:lnTo>
                    <a:pt x="91" y="15"/>
                  </a:lnTo>
                  <a:lnTo>
                    <a:pt x="121" y="30"/>
                  </a:lnTo>
                  <a:lnTo>
                    <a:pt x="136" y="30"/>
                  </a:lnTo>
                  <a:lnTo>
                    <a:pt x="151" y="46"/>
                  </a:lnTo>
                  <a:lnTo>
                    <a:pt x="151" y="76"/>
                  </a:lnTo>
                  <a:lnTo>
                    <a:pt x="91" y="61"/>
                  </a:lnTo>
                  <a:lnTo>
                    <a:pt x="76" y="46"/>
                  </a:lnTo>
                  <a:lnTo>
                    <a:pt x="60" y="61"/>
                  </a:lnTo>
                  <a:lnTo>
                    <a:pt x="15" y="30"/>
                  </a:lnTo>
                  <a:lnTo>
                    <a:pt x="0" y="3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2" name="Freeform 326"/>
            <p:cNvSpPr>
              <a:spLocks/>
            </p:cNvSpPr>
            <p:nvPr/>
          </p:nvSpPr>
          <p:spPr bwMode="auto">
            <a:xfrm>
              <a:off x="3204241" y="2432957"/>
              <a:ext cx="27089" cy="38760"/>
            </a:xfrm>
            <a:custGeom>
              <a:avLst/>
              <a:gdLst>
                <a:gd name="T0" fmla="*/ 0 w 45"/>
                <a:gd name="T1" fmla="*/ 0 h 77"/>
                <a:gd name="T2" fmla="*/ 0 w 45"/>
                <a:gd name="T3" fmla="*/ 0 h 77"/>
                <a:gd name="T4" fmla="*/ 0 w 45"/>
                <a:gd name="T5" fmla="*/ 0 h 77"/>
                <a:gd name="T6" fmla="*/ 0 w 45"/>
                <a:gd name="T7" fmla="*/ 0 h 77"/>
                <a:gd name="T8" fmla="*/ 0 w 45"/>
                <a:gd name="T9" fmla="*/ 0 h 77"/>
                <a:gd name="T10" fmla="*/ 0 60000 65536"/>
                <a:gd name="T11" fmla="*/ 0 60000 65536"/>
                <a:gd name="T12" fmla="*/ 0 60000 65536"/>
                <a:gd name="T13" fmla="*/ 0 60000 65536"/>
                <a:gd name="T14" fmla="*/ 0 60000 65536"/>
                <a:gd name="T15" fmla="*/ 0 w 45"/>
                <a:gd name="T16" fmla="*/ 0 h 77"/>
                <a:gd name="T17" fmla="*/ 45 w 45"/>
                <a:gd name="T18" fmla="*/ 77 h 77"/>
              </a:gdLst>
              <a:ahLst/>
              <a:cxnLst>
                <a:cxn ang="T10">
                  <a:pos x="T0" y="T1"/>
                </a:cxn>
                <a:cxn ang="T11">
                  <a:pos x="T2" y="T3"/>
                </a:cxn>
                <a:cxn ang="T12">
                  <a:pos x="T4" y="T5"/>
                </a:cxn>
                <a:cxn ang="T13">
                  <a:pos x="T6" y="T7"/>
                </a:cxn>
                <a:cxn ang="T14">
                  <a:pos x="T8" y="T9"/>
                </a:cxn>
              </a:cxnLst>
              <a:rect l="T15" t="T16" r="T17" b="T18"/>
              <a:pathLst>
                <a:path w="45" h="77">
                  <a:moveTo>
                    <a:pt x="29" y="76"/>
                  </a:moveTo>
                  <a:lnTo>
                    <a:pt x="0" y="15"/>
                  </a:lnTo>
                  <a:lnTo>
                    <a:pt x="15" y="0"/>
                  </a:lnTo>
                  <a:lnTo>
                    <a:pt x="44" y="76"/>
                  </a:lnTo>
                  <a:lnTo>
                    <a:pt x="29" y="7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3" name="Freeform 327"/>
            <p:cNvSpPr>
              <a:spLocks/>
            </p:cNvSpPr>
            <p:nvPr/>
          </p:nvSpPr>
          <p:spPr bwMode="auto">
            <a:xfrm>
              <a:off x="3136519" y="2555919"/>
              <a:ext cx="25734" cy="9356"/>
            </a:xfrm>
            <a:custGeom>
              <a:avLst/>
              <a:gdLst>
                <a:gd name="T0" fmla="*/ 0 w 45"/>
                <a:gd name="T1" fmla="*/ 0 h 17"/>
                <a:gd name="T2" fmla="*/ 0 w 45"/>
                <a:gd name="T3" fmla="*/ 0 h 17"/>
                <a:gd name="T4" fmla="*/ 0 w 45"/>
                <a:gd name="T5" fmla="*/ 0 h 17"/>
                <a:gd name="T6" fmla="*/ 0 w 45"/>
                <a:gd name="T7" fmla="*/ 0 h 17"/>
                <a:gd name="T8" fmla="*/ 0 w 45"/>
                <a:gd name="T9" fmla="*/ 0 h 17"/>
                <a:gd name="T10" fmla="*/ 0 60000 65536"/>
                <a:gd name="T11" fmla="*/ 0 60000 65536"/>
                <a:gd name="T12" fmla="*/ 0 60000 65536"/>
                <a:gd name="T13" fmla="*/ 0 60000 65536"/>
                <a:gd name="T14" fmla="*/ 0 60000 65536"/>
                <a:gd name="T15" fmla="*/ 0 w 45"/>
                <a:gd name="T16" fmla="*/ 0 h 17"/>
                <a:gd name="T17" fmla="*/ 45 w 45"/>
                <a:gd name="T18" fmla="*/ 17 h 17"/>
              </a:gdLst>
              <a:ahLst/>
              <a:cxnLst>
                <a:cxn ang="T10">
                  <a:pos x="T0" y="T1"/>
                </a:cxn>
                <a:cxn ang="T11">
                  <a:pos x="T2" y="T3"/>
                </a:cxn>
                <a:cxn ang="T12">
                  <a:pos x="T4" y="T5"/>
                </a:cxn>
                <a:cxn ang="T13">
                  <a:pos x="T6" y="T7"/>
                </a:cxn>
                <a:cxn ang="T14">
                  <a:pos x="T8" y="T9"/>
                </a:cxn>
              </a:cxnLst>
              <a:rect l="T15" t="T16" r="T17" b="T18"/>
              <a:pathLst>
                <a:path w="45" h="17">
                  <a:moveTo>
                    <a:pt x="0" y="0"/>
                  </a:moveTo>
                  <a:lnTo>
                    <a:pt x="44" y="0"/>
                  </a:lnTo>
                  <a:lnTo>
                    <a:pt x="44" y="16"/>
                  </a:lnTo>
                  <a:lnTo>
                    <a:pt x="0" y="16"/>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4" name="Freeform 328"/>
            <p:cNvSpPr>
              <a:spLocks/>
            </p:cNvSpPr>
            <p:nvPr/>
          </p:nvSpPr>
          <p:spPr bwMode="auto">
            <a:xfrm>
              <a:off x="3171734" y="2563939"/>
              <a:ext cx="33861" cy="17375"/>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31"/>
                  </a:moveTo>
                  <a:lnTo>
                    <a:pt x="0" y="16"/>
                  </a:lnTo>
                  <a:lnTo>
                    <a:pt x="15" y="0"/>
                  </a:lnTo>
                  <a:lnTo>
                    <a:pt x="59" y="0"/>
                  </a:lnTo>
                  <a:lnTo>
                    <a:pt x="30" y="16"/>
                  </a:lnTo>
                  <a:lnTo>
                    <a:pt x="0" y="31"/>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5" name="Freeform 329"/>
            <p:cNvSpPr>
              <a:spLocks/>
            </p:cNvSpPr>
            <p:nvPr/>
          </p:nvSpPr>
          <p:spPr bwMode="auto">
            <a:xfrm>
              <a:off x="3213722" y="2494438"/>
              <a:ext cx="35216" cy="16039"/>
            </a:xfrm>
            <a:custGeom>
              <a:avLst/>
              <a:gdLst>
                <a:gd name="T0" fmla="*/ 0 w 60"/>
                <a:gd name="T1" fmla="*/ 0 h 32"/>
                <a:gd name="T2" fmla="*/ 0 w 60"/>
                <a:gd name="T3" fmla="*/ 0 h 32"/>
                <a:gd name="T4" fmla="*/ 0 w 60"/>
                <a:gd name="T5" fmla="*/ 0 h 32"/>
                <a:gd name="T6" fmla="*/ 0 w 60"/>
                <a:gd name="T7" fmla="*/ 0 h 32"/>
                <a:gd name="T8" fmla="*/ 0 w 60"/>
                <a:gd name="T9" fmla="*/ 0 h 32"/>
                <a:gd name="T10" fmla="*/ 0 w 60"/>
                <a:gd name="T11" fmla="*/ 0 h 32"/>
                <a:gd name="T12" fmla="*/ 0 60000 65536"/>
                <a:gd name="T13" fmla="*/ 0 60000 65536"/>
                <a:gd name="T14" fmla="*/ 0 60000 65536"/>
                <a:gd name="T15" fmla="*/ 0 60000 65536"/>
                <a:gd name="T16" fmla="*/ 0 60000 65536"/>
                <a:gd name="T17" fmla="*/ 0 60000 65536"/>
                <a:gd name="T18" fmla="*/ 0 w 60"/>
                <a:gd name="T19" fmla="*/ 0 h 32"/>
                <a:gd name="T20" fmla="*/ 60 w 6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0" h="32">
                  <a:moveTo>
                    <a:pt x="0" y="16"/>
                  </a:moveTo>
                  <a:lnTo>
                    <a:pt x="15" y="31"/>
                  </a:lnTo>
                  <a:lnTo>
                    <a:pt x="30" y="16"/>
                  </a:lnTo>
                  <a:lnTo>
                    <a:pt x="59" y="16"/>
                  </a:lnTo>
                  <a:lnTo>
                    <a:pt x="59" y="0"/>
                  </a:lnTo>
                  <a:lnTo>
                    <a:pt x="0" y="16"/>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6" name="Freeform 330"/>
            <p:cNvSpPr>
              <a:spLocks/>
            </p:cNvSpPr>
            <p:nvPr/>
          </p:nvSpPr>
          <p:spPr bwMode="auto">
            <a:xfrm>
              <a:off x="3091822" y="2550573"/>
              <a:ext cx="27089" cy="14702"/>
            </a:xfrm>
            <a:custGeom>
              <a:avLst/>
              <a:gdLst>
                <a:gd name="T0" fmla="*/ 0 w 46"/>
                <a:gd name="T1" fmla="*/ 0 h 31"/>
                <a:gd name="T2" fmla="*/ 0 w 46"/>
                <a:gd name="T3" fmla="*/ 0 h 31"/>
                <a:gd name="T4" fmla="*/ 0 w 46"/>
                <a:gd name="T5" fmla="*/ 0 h 31"/>
                <a:gd name="T6" fmla="*/ 0 w 46"/>
                <a:gd name="T7" fmla="*/ 0 h 31"/>
                <a:gd name="T8" fmla="*/ 0 60000 65536"/>
                <a:gd name="T9" fmla="*/ 0 60000 65536"/>
                <a:gd name="T10" fmla="*/ 0 60000 65536"/>
                <a:gd name="T11" fmla="*/ 0 60000 65536"/>
                <a:gd name="T12" fmla="*/ 0 w 46"/>
                <a:gd name="T13" fmla="*/ 0 h 31"/>
                <a:gd name="T14" fmla="*/ 46 w 46"/>
                <a:gd name="T15" fmla="*/ 31 h 31"/>
              </a:gdLst>
              <a:ahLst/>
              <a:cxnLst>
                <a:cxn ang="T8">
                  <a:pos x="T0" y="T1"/>
                </a:cxn>
                <a:cxn ang="T9">
                  <a:pos x="T2" y="T3"/>
                </a:cxn>
                <a:cxn ang="T10">
                  <a:pos x="T4" y="T5"/>
                </a:cxn>
                <a:cxn ang="T11">
                  <a:pos x="T6" y="T7"/>
                </a:cxn>
              </a:cxnLst>
              <a:rect l="T12" t="T13" r="T14" b="T15"/>
              <a:pathLst>
                <a:path w="46" h="31">
                  <a:moveTo>
                    <a:pt x="0" y="0"/>
                  </a:moveTo>
                  <a:lnTo>
                    <a:pt x="0" y="30"/>
                  </a:lnTo>
                  <a:lnTo>
                    <a:pt x="45" y="3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7" name="Freeform 331"/>
            <p:cNvSpPr>
              <a:spLocks/>
            </p:cNvSpPr>
            <p:nvPr/>
          </p:nvSpPr>
          <p:spPr bwMode="auto">
            <a:xfrm>
              <a:off x="3127037" y="2571958"/>
              <a:ext cx="17608" cy="9356"/>
            </a:xfrm>
            <a:custGeom>
              <a:avLst/>
              <a:gdLst>
                <a:gd name="T0" fmla="*/ 0 w 32"/>
                <a:gd name="T1" fmla="*/ 0 h 17"/>
                <a:gd name="T2" fmla="*/ 0 w 32"/>
                <a:gd name="T3" fmla="*/ 0 h 17"/>
                <a:gd name="T4" fmla="*/ 0 w 32"/>
                <a:gd name="T5" fmla="*/ 0 h 17"/>
                <a:gd name="T6" fmla="*/ 0 w 32"/>
                <a:gd name="T7" fmla="*/ 0 h 17"/>
                <a:gd name="T8" fmla="*/ 0 60000 65536"/>
                <a:gd name="T9" fmla="*/ 0 60000 65536"/>
                <a:gd name="T10" fmla="*/ 0 60000 65536"/>
                <a:gd name="T11" fmla="*/ 0 60000 65536"/>
                <a:gd name="T12" fmla="*/ 0 w 32"/>
                <a:gd name="T13" fmla="*/ 0 h 17"/>
                <a:gd name="T14" fmla="*/ 32 w 32"/>
                <a:gd name="T15" fmla="*/ 17 h 17"/>
              </a:gdLst>
              <a:ahLst/>
              <a:cxnLst>
                <a:cxn ang="T8">
                  <a:pos x="T0" y="T1"/>
                </a:cxn>
                <a:cxn ang="T9">
                  <a:pos x="T2" y="T3"/>
                </a:cxn>
                <a:cxn ang="T10">
                  <a:pos x="T4" y="T5"/>
                </a:cxn>
                <a:cxn ang="T11">
                  <a:pos x="T6" y="T7"/>
                </a:cxn>
              </a:cxnLst>
              <a:rect l="T12" t="T13" r="T14" b="T15"/>
              <a:pathLst>
                <a:path w="32" h="17">
                  <a:moveTo>
                    <a:pt x="0" y="0"/>
                  </a:moveTo>
                  <a:lnTo>
                    <a:pt x="31" y="0"/>
                  </a:lnTo>
                  <a:lnTo>
                    <a:pt x="31" y="16"/>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8" name="Freeform 332"/>
            <p:cNvSpPr>
              <a:spLocks/>
            </p:cNvSpPr>
            <p:nvPr/>
          </p:nvSpPr>
          <p:spPr bwMode="auto">
            <a:xfrm>
              <a:off x="3318014" y="2550573"/>
              <a:ext cx="18962" cy="14702"/>
            </a:xfrm>
            <a:custGeom>
              <a:avLst/>
              <a:gdLst>
                <a:gd name="T0" fmla="*/ 0 w 32"/>
                <a:gd name="T1" fmla="*/ 0 h 31"/>
                <a:gd name="T2" fmla="*/ 0 w 32"/>
                <a:gd name="T3" fmla="*/ 0 h 31"/>
                <a:gd name="T4" fmla="*/ 0 w 32"/>
                <a:gd name="T5" fmla="*/ 0 h 31"/>
                <a:gd name="T6" fmla="*/ 0 w 32"/>
                <a:gd name="T7" fmla="*/ 0 h 31"/>
                <a:gd name="T8" fmla="*/ 0 60000 65536"/>
                <a:gd name="T9" fmla="*/ 0 60000 65536"/>
                <a:gd name="T10" fmla="*/ 0 60000 65536"/>
                <a:gd name="T11" fmla="*/ 0 60000 65536"/>
                <a:gd name="T12" fmla="*/ 0 w 32"/>
                <a:gd name="T13" fmla="*/ 0 h 31"/>
                <a:gd name="T14" fmla="*/ 32 w 32"/>
                <a:gd name="T15" fmla="*/ 31 h 31"/>
              </a:gdLst>
              <a:ahLst/>
              <a:cxnLst>
                <a:cxn ang="T8">
                  <a:pos x="T0" y="T1"/>
                </a:cxn>
                <a:cxn ang="T9">
                  <a:pos x="T2" y="T3"/>
                </a:cxn>
                <a:cxn ang="T10">
                  <a:pos x="T4" y="T5"/>
                </a:cxn>
                <a:cxn ang="T11">
                  <a:pos x="T6" y="T7"/>
                </a:cxn>
              </a:cxnLst>
              <a:rect l="T12" t="T13" r="T14" b="T15"/>
              <a:pathLst>
                <a:path w="32" h="31">
                  <a:moveTo>
                    <a:pt x="0" y="0"/>
                  </a:moveTo>
                  <a:lnTo>
                    <a:pt x="31" y="30"/>
                  </a:lnTo>
                  <a:lnTo>
                    <a:pt x="16" y="30"/>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9" name="Freeform 333"/>
            <p:cNvSpPr>
              <a:spLocks/>
            </p:cNvSpPr>
            <p:nvPr/>
          </p:nvSpPr>
          <p:spPr bwMode="auto">
            <a:xfrm>
              <a:off x="3187987" y="250245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30" y="0"/>
                  </a:lnTo>
                  <a:lnTo>
                    <a:pt x="15" y="16"/>
                  </a:lnTo>
                  <a:lnTo>
                    <a:pt x="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0" name="Line 334"/>
            <p:cNvSpPr>
              <a:spLocks noChangeShapeType="1"/>
            </p:cNvSpPr>
            <p:nvPr/>
          </p:nvSpPr>
          <p:spPr bwMode="auto">
            <a:xfrm>
              <a:off x="2987530" y="2479736"/>
              <a:ext cx="9481" cy="14702"/>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1" name="Oval 335"/>
            <p:cNvSpPr>
              <a:spLocks noChangeArrowheads="1"/>
            </p:cNvSpPr>
            <p:nvPr/>
          </p:nvSpPr>
          <p:spPr bwMode="auto">
            <a:xfrm>
              <a:off x="2953668" y="2432957"/>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2" name="Oval 336"/>
            <p:cNvSpPr>
              <a:spLocks noChangeArrowheads="1"/>
            </p:cNvSpPr>
            <p:nvPr/>
          </p:nvSpPr>
          <p:spPr bwMode="auto">
            <a:xfrm>
              <a:off x="3075568" y="2400880"/>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3" name="Oval 337"/>
            <p:cNvSpPr>
              <a:spLocks noChangeArrowheads="1"/>
            </p:cNvSpPr>
            <p:nvPr/>
          </p:nvSpPr>
          <p:spPr bwMode="auto">
            <a:xfrm>
              <a:off x="2650273" y="2408899"/>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4" name="Freeform 338"/>
            <p:cNvSpPr>
              <a:spLocks/>
            </p:cNvSpPr>
            <p:nvPr/>
          </p:nvSpPr>
          <p:spPr bwMode="auto">
            <a:xfrm>
              <a:off x="3127037" y="2239157"/>
              <a:ext cx="44697" cy="70837"/>
            </a:xfrm>
            <a:custGeom>
              <a:avLst/>
              <a:gdLst>
                <a:gd name="T0" fmla="*/ 0 w 77"/>
                <a:gd name="T1" fmla="*/ 0 h 140"/>
                <a:gd name="T2" fmla="*/ 0 w 77"/>
                <a:gd name="T3" fmla="*/ 0 h 140"/>
                <a:gd name="T4" fmla="*/ 0 w 77"/>
                <a:gd name="T5" fmla="*/ 0 h 140"/>
                <a:gd name="T6" fmla="*/ 0 w 77"/>
                <a:gd name="T7" fmla="*/ 0 h 140"/>
                <a:gd name="T8" fmla="*/ 0 w 77"/>
                <a:gd name="T9" fmla="*/ 0 h 140"/>
                <a:gd name="T10" fmla="*/ 0 w 77"/>
                <a:gd name="T11" fmla="*/ 0 h 140"/>
                <a:gd name="T12" fmla="*/ 0 w 77"/>
                <a:gd name="T13" fmla="*/ 0 h 140"/>
                <a:gd name="T14" fmla="*/ 0 w 77"/>
                <a:gd name="T15" fmla="*/ 0 h 140"/>
                <a:gd name="T16" fmla="*/ 0 w 77"/>
                <a:gd name="T17" fmla="*/ 0 h 140"/>
                <a:gd name="T18" fmla="*/ 0 w 77"/>
                <a:gd name="T19" fmla="*/ 0 h 140"/>
                <a:gd name="T20" fmla="*/ 0 w 77"/>
                <a:gd name="T21" fmla="*/ 0 h 140"/>
                <a:gd name="T22" fmla="*/ 0 w 77"/>
                <a:gd name="T23" fmla="*/ 0 h 140"/>
                <a:gd name="T24" fmla="*/ 0 w 77"/>
                <a:gd name="T25" fmla="*/ 0 h 140"/>
                <a:gd name="T26" fmla="*/ 0 w 77"/>
                <a:gd name="T27" fmla="*/ 0 h 140"/>
                <a:gd name="T28" fmla="*/ 0 w 77"/>
                <a:gd name="T29" fmla="*/ 0 h 140"/>
                <a:gd name="T30" fmla="*/ 0 w 77"/>
                <a:gd name="T31" fmla="*/ 0 h 140"/>
                <a:gd name="T32" fmla="*/ 0 w 77"/>
                <a:gd name="T33" fmla="*/ 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40"/>
                <a:gd name="T53" fmla="*/ 77 w 77"/>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40">
                  <a:moveTo>
                    <a:pt x="30" y="15"/>
                  </a:moveTo>
                  <a:lnTo>
                    <a:pt x="15" y="0"/>
                  </a:lnTo>
                  <a:lnTo>
                    <a:pt x="0" y="46"/>
                  </a:lnTo>
                  <a:lnTo>
                    <a:pt x="0" y="77"/>
                  </a:lnTo>
                  <a:lnTo>
                    <a:pt x="0" y="62"/>
                  </a:lnTo>
                  <a:lnTo>
                    <a:pt x="0" y="93"/>
                  </a:lnTo>
                  <a:lnTo>
                    <a:pt x="0" y="108"/>
                  </a:lnTo>
                  <a:lnTo>
                    <a:pt x="30" y="108"/>
                  </a:lnTo>
                  <a:lnTo>
                    <a:pt x="30" y="124"/>
                  </a:lnTo>
                  <a:lnTo>
                    <a:pt x="61" y="124"/>
                  </a:lnTo>
                  <a:lnTo>
                    <a:pt x="76" y="139"/>
                  </a:lnTo>
                  <a:lnTo>
                    <a:pt x="76" y="108"/>
                  </a:lnTo>
                  <a:lnTo>
                    <a:pt x="46" y="108"/>
                  </a:lnTo>
                  <a:lnTo>
                    <a:pt x="30" y="77"/>
                  </a:lnTo>
                  <a:lnTo>
                    <a:pt x="46" y="46"/>
                  </a:lnTo>
                  <a:lnTo>
                    <a:pt x="30" y="31"/>
                  </a:lnTo>
                  <a:lnTo>
                    <a:pt x="30" y="15"/>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5" name="Freeform 339"/>
            <p:cNvSpPr>
              <a:spLocks/>
            </p:cNvSpPr>
            <p:nvPr/>
          </p:nvSpPr>
          <p:spPr bwMode="auto">
            <a:xfrm>
              <a:off x="3152772" y="2347417"/>
              <a:ext cx="52823" cy="40097"/>
            </a:xfrm>
            <a:custGeom>
              <a:avLst/>
              <a:gdLst>
                <a:gd name="T0" fmla="*/ 0 w 91"/>
                <a:gd name="T1" fmla="*/ 0 h 77"/>
                <a:gd name="T2" fmla="*/ 0 w 91"/>
                <a:gd name="T3" fmla="*/ 0 h 77"/>
                <a:gd name="T4" fmla="*/ 0 w 91"/>
                <a:gd name="T5" fmla="*/ 0 h 77"/>
                <a:gd name="T6" fmla="*/ 0 w 91"/>
                <a:gd name="T7" fmla="*/ 0 h 77"/>
                <a:gd name="T8" fmla="*/ 0 w 91"/>
                <a:gd name="T9" fmla="*/ 0 h 77"/>
                <a:gd name="T10" fmla="*/ 0 w 91"/>
                <a:gd name="T11" fmla="*/ 0 h 77"/>
                <a:gd name="T12" fmla="*/ 0 w 91"/>
                <a:gd name="T13" fmla="*/ 0 h 77"/>
                <a:gd name="T14" fmla="*/ 0 w 91"/>
                <a:gd name="T15" fmla="*/ 0 h 77"/>
                <a:gd name="T16" fmla="*/ 0 w 91"/>
                <a:gd name="T17" fmla="*/ 0 h 77"/>
                <a:gd name="T18" fmla="*/ 0 w 91"/>
                <a:gd name="T19" fmla="*/ 0 h 77"/>
                <a:gd name="T20" fmla="*/ 0 w 91"/>
                <a:gd name="T21" fmla="*/ 0 h 77"/>
                <a:gd name="T22" fmla="*/ 0 w 91"/>
                <a:gd name="T23" fmla="*/ 0 h 77"/>
                <a:gd name="T24" fmla="*/ 0 w 91"/>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77"/>
                <a:gd name="T41" fmla="*/ 91 w 91"/>
                <a:gd name="T42" fmla="*/ 77 h 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77">
                  <a:moveTo>
                    <a:pt x="60" y="0"/>
                  </a:moveTo>
                  <a:lnTo>
                    <a:pt x="45" y="30"/>
                  </a:lnTo>
                  <a:lnTo>
                    <a:pt x="15" y="30"/>
                  </a:lnTo>
                  <a:lnTo>
                    <a:pt x="0" y="61"/>
                  </a:lnTo>
                  <a:lnTo>
                    <a:pt x="30" y="46"/>
                  </a:lnTo>
                  <a:lnTo>
                    <a:pt x="45" y="46"/>
                  </a:lnTo>
                  <a:lnTo>
                    <a:pt x="45" y="76"/>
                  </a:lnTo>
                  <a:lnTo>
                    <a:pt x="75" y="76"/>
                  </a:lnTo>
                  <a:lnTo>
                    <a:pt x="75" y="61"/>
                  </a:lnTo>
                  <a:lnTo>
                    <a:pt x="90" y="76"/>
                  </a:lnTo>
                  <a:lnTo>
                    <a:pt x="90" y="61"/>
                  </a:lnTo>
                  <a:lnTo>
                    <a:pt x="75" y="15"/>
                  </a:lnTo>
                  <a:lnTo>
                    <a:pt x="60"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6" name="Freeform 340"/>
            <p:cNvSpPr>
              <a:spLocks/>
            </p:cNvSpPr>
            <p:nvPr/>
          </p:nvSpPr>
          <p:spPr bwMode="auto">
            <a:xfrm>
              <a:off x="3109430" y="2332715"/>
              <a:ext cx="17608" cy="38760"/>
            </a:xfrm>
            <a:custGeom>
              <a:avLst/>
              <a:gdLst>
                <a:gd name="T0" fmla="*/ 0 w 30"/>
                <a:gd name="T1" fmla="*/ 0 h 78"/>
                <a:gd name="T2" fmla="*/ 0 w 30"/>
                <a:gd name="T3" fmla="*/ 0 h 78"/>
                <a:gd name="T4" fmla="*/ 0 w 30"/>
                <a:gd name="T5" fmla="*/ 0 h 78"/>
                <a:gd name="T6" fmla="*/ 0 w 30"/>
                <a:gd name="T7" fmla="*/ 0 h 78"/>
                <a:gd name="T8" fmla="*/ 0 w 30"/>
                <a:gd name="T9" fmla="*/ 0 h 78"/>
                <a:gd name="T10" fmla="*/ 0 60000 65536"/>
                <a:gd name="T11" fmla="*/ 0 60000 65536"/>
                <a:gd name="T12" fmla="*/ 0 60000 65536"/>
                <a:gd name="T13" fmla="*/ 0 60000 65536"/>
                <a:gd name="T14" fmla="*/ 0 60000 65536"/>
                <a:gd name="T15" fmla="*/ 0 w 30"/>
                <a:gd name="T16" fmla="*/ 0 h 78"/>
                <a:gd name="T17" fmla="*/ 30 w 30"/>
                <a:gd name="T18" fmla="*/ 78 h 78"/>
              </a:gdLst>
              <a:ahLst/>
              <a:cxnLst>
                <a:cxn ang="T10">
                  <a:pos x="T0" y="T1"/>
                </a:cxn>
                <a:cxn ang="T11">
                  <a:pos x="T2" y="T3"/>
                </a:cxn>
                <a:cxn ang="T12">
                  <a:pos x="T4" y="T5"/>
                </a:cxn>
                <a:cxn ang="T13">
                  <a:pos x="T6" y="T7"/>
                </a:cxn>
                <a:cxn ang="T14">
                  <a:pos x="T8" y="T9"/>
                </a:cxn>
              </a:cxnLst>
              <a:rect l="T15" t="T16" r="T17" b="T18"/>
              <a:pathLst>
                <a:path w="30" h="78">
                  <a:moveTo>
                    <a:pt x="29" y="0"/>
                  </a:moveTo>
                  <a:lnTo>
                    <a:pt x="15" y="31"/>
                  </a:lnTo>
                  <a:lnTo>
                    <a:pt x="0" y="77"/>
                  </a:lnTo>
                  <a:lnTo>
                    <a:pt x="15" y="31"/>
                  </a:lnTo>
                  <a:lnTo>
                    <a:pt x="29"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7" name="Freeform 341"/>
            <p:cNvSpPr>
              <a:spLocks/>
            </p:cNvSpPr>
            <p:nvPr/>
          </p:nvSpPr>
          <p:spPr bwMode="auto">
            <a:xfrm>
              <a:off x="3160899" y="2340735"/>
              <a:ext cx="10836" cy="8019"/>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16"/>
                  </a:lnTo>
                  <a:lnTo>
                    <a:pt x="16" y="16"/>
                  </a:lnTo>
                  <a:lnTo>
                    <a:pt x="16"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8" name="Freeform 342"/>
            <p:cNvSpPr>
              <a:spLocks/>
            </p:cNvSpPr>
            <p:nvPr/>
          </p:nvSpPr>
          <p:spPr bwMode="auto">
            <a:xfrm>
              <a:off x="3179861" y="2316677"/>
              <a:ext cx="9481" cy="8019"/>
            </a:xfrm>
            <a:custGeom>
              <a:avLst/>
              <a:gdLst>
                <a:gd name="T0" fmla="*/ 0 w 18"/>
                <a:gd name="T1" fmla="*/ 0 h 17"/>
                <a:gd name="T2" fmla="*/ 0 w 18"/>
                <a:gd name="T3" fmla="*/ 0 h 17"/>
                <a:gd name="T4" fmla="*/ 0 w 18"/>
                <a:gd name="T5" fmla="*/ 0 h 17"/>
                <a:gd name="T6" fmla="*/ 0 w 18"/>
                <a:gd name="T7" fmla="*/ 0 h 17"/>
                <a:gd name="T8" fmla="*/ 0 60000 65536"/>
                <a:gd name="T9" fmla="*/ 0 60000 65536"/>
                <a:gd name="T10" fmla="*/ 0 60000 65536"/>
                <a:gd name="T11" fmla="*/ 0 60000 65536"/>
                <a:gd name="T12" fmla="*/ 0 w 18"/>
                <a:gd name="T13" fmla="*/ 0 h 17"/>
                <a:gd name="T14" fmla="*/ 18 w 18"/>
                <a:gd name="T15" fmla="*/ 17 h 17"/>
              </a:gdLst>
              <a:ahLst/>
              <a:cxnLst>
                <a:cxn ang="T8">
                  <a:pos x="T0" y="T1"/>
                </a:cxn>
                <a:cxn ang="T9">
                  <a:pos x="T2" y="T3"/>
                </a:cxn>
                <a:cxn ang="T10">
                  <a:pos x="T4" y="T5"/>
                </a:cxn>
                <a:cxn ang="T11">
                  <a:pos x="T6" y="T7"/>
                </a:cxn>
              </a:cxnLst>
              <a:rect l="T12" t="T13" r="T14" b="T15"/>
              <a:pathLst>
                <a:path w="18" h="17">
                  <a:moveTo>
                    <a:pt x="17" y="0"/>
                  </a:moveTo>
                  <a:lnTo>
                    <a:pt x="0" y="0"/>
                  </a:lnTo>
                  <a:lnTo>
                    <a:pt x="17" y="16"/>
                  </a:lnTo>
                  <a:lnTo>
                    <a:pt x="17" y="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39" name="Freeform 343"/>
            <p:cNvSpPr>
              <a:spLocks/>
            </p:cNvSpPr>
            <p:nvPr/>
          </p:nvSpPr>
          <p:spPr bwMode="auto">
            <a:xfrm>
              <a:off x="3152772" y="2324696"/>
              <a:ext cx="9481" cy="16039"/>
            </a:xfrm>
            <a:custGeom>
              <a:avLst/>
              <a:gdLst>
                <a:gd name="T0" fmla="*/ 0 w 17"/>
                <a:gd name="T1" fmla="*/ 0 h 31"/>
                <a:gd name="T2" fmla="*/ 0 w 17"/>
                <a:gd name="T3" fmla="*/ 0 h 31"/>
                <a:gd name="T4" fmla="*/ 0 w 17"/>
                <a:gd name="T5" fmla="*/ 0 h 31"/>
                <a:gd name="T6" fmla="*/ 0 w 17"/>
                <a:gd name="T7" fmla="*/ 0 h 31"/>
                <a:gd name="T8" fmla="*/ 0 60000 65536"/>
                <a:gd name="T9" fmla="*/ 0 60000 65536"/>
                <a:gd name="T10" fmla="*/ 0 60000 65536"/>
                <a:gd name="T11" fmla="*/ 0 60000 65536"/>
                <a:gd name="T12" fmla="*/ 0 w 17"/>
                <a:gd name="T13" fmla="*/ 0 h 31"/>
                <a:gd name="T14" fmla="*/ 17 w 17"/>
                <a:gd name="T15" fmla="*/ 31 h 31"/>
              </a:gdLst>
              <a:ahLst/>
              <a:cxnLst>
                <a:cxn ang="T8">
                  <a:pos x="T0" y="T1"/>
                </a:cxn>
                <a:cxn ang="T9">
                  <a:pos x="T2" y="T3"/>
                </a:cxn>
                <a:cxn ang="T10">
                  <a:pos x="T4" y="T5"/>
                </a:cxn>
                <a:cxn ang="T11">
                  <a:pos x="T6" y="T7"/>
                </a:cxn>
              </a:cxnLst>
              <a:rect l="T12" t="T13" r="T14" b="T15"/>
              <a:pathLst>
                <a:path w="17" h="31">
                  <a:moveTo>
                    <a:pt x="0" y="30"/>
                  </a:moveTo>
                  <a:lnTo>
                    <a:pt x="16" y="15"/>
                  </a:lnTo>
                  <a:lnTo>
                    <a:pt x="0" y="0"/>
                  </a:lnTo>
                  <a:lnTo>
                    <a:pt x="0" y="30"/>
                  </a:lnTo>
                </a:path>
              </a:pathLst>
            </a:custGeom>
            <a:solidFill>
              <a:srgbClr val="FF004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0" name="Line 344"/>
            <p:cNvSpPr>
              <a:spLocks noChangeShapeType="1"/>
            </p:cNvSpPr>
            <p:nvPr/>
          </p:nvSpPr>
          <p:spPr bwMode="auto">
            <a:xfrm flipH="1">
              <a:off x="3171734" y="2340735"/>
              <a:ext cx="8127" cy="0"/>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1" name="Line 345"/>
            <p:cNvSpPr>
              <a:spLocks noChangeShapeType="1"/>
            </p:cNvSpPr>
            <p:nvPr/>
          </p:nvSpPr>
          <p:spPr bwMode="auto">
            <a:xfrm>
              <a:off x="3144645" y="2308658"/>
              <a:ext cx="0" cy="8019"/>
            </a:xfrm>
            <a:prstGeom prst="line">
              <a:avLst/>
            </a:prstGeom>
            <a:noFill/>
            <a:ln w="31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2" name="Oval 346"/>
            <p:cNvSpPr>
              <a:spLocks noChangeArrowheads="1"/>
            </p:cNvSpPr>
            <p:nvPr/>
          </p:nvSpPr>
          <p:spPr bwMode="auto">
            <a:xfrm>
              <a:off x="3248938" y="2355437"/>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3" name="Oval 347"/>
            <p:cNvSpPr>
              <a:spLocks noChangeArrowheads="1"/>
            </p:cNvSpPr>
            <p:nvPr/>
          </p:nvSpPr>
          <p:spPr bwMode="auto">
            <a:xfrm>
              <a:off x="3282799" y="2207080"/>
              <a:ext cx="8127" cy="8019"/>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4" name="Oval 348"/>
            <p:cNvSpPr>
              <a:spLocks noChangeArrowheads="1"/>
            </p:cNvSpPr>
            <p:nvPr/>
          </p:nvSpPr>
          <p:spPr bwMode="auto">
            <a:xfrm>
              <a:off x="3327495" y="2247176"/>
              <a:ext cx="0" cy="6683"/>
            </a:xfrm>
            <a:prstGeom prst="ellipse">
              <a:avLst/>
            </a:prstGeom>
            <a:solidFill>
              <a:srgbClr val="00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5" name="Freeform 349"/>
            <p:cNvSpPr>
              <a:spLocks/>
            </p:cNvSpPr>
            <p:nvPr/>
          </p:nvSpPr>
          <p:spPr bwMode="auto">
            <a:xfrm>
              <a:off x="3030872" y="2596016"/>
              <a:ext cx="409043" cy="366215"/>
            </a:xfrm>
            <a:custGeom>
              <a:avLst/>
              <a:gdLst>
                <a:gd name="T0" fmla="*/ 0 w 702"/>
                <a:gd name="T1" fmla="*/ 0 h 724"/>
                <a:gd name="T2" fmla="*/ 0 w 702"/>
                <a:gd name="T3" fmla="*/ 0 h 724"/>
                <a:gd name="T4" fmla="*/ 0 w 702"/>
                <a:gd name="T5" fmla="*/ 0 h 724"/>
                <a:gd name="T6" fmla="*/ 0 w 702"/>
                <a:gd name="T7" fmla="*/ 0 h 724"/>
                <a:gd name="T8" fmla="*/ 0 w 702"/>
                <a:gd name="T9" fmla="*/ 0 h 724"/>
                <a:gd name="T10" fmla="*/ 0 w 702"/>
                <a:gd name="T11" fmla="*/ 0 h 724"/>
                <a:gd name="T12" fmla="*/ 0 w 702"/>
                <a:gd name="T13" fmla="*/ 0 h 724"/>
                <a:gd name="T14" fmla="*/ 0 w 702"/>
                <a:gd name="T15" fmla="*/ 0 h 724"/>
                <a:gd name="T16" fmla="*/ 0 w 702"/>
                <a:gd name="T17" fmla="*/ 0 h 724"/>
                <a:gd name="T18" fmla="*/ 0 w 702"/>
                <a:gd name="T19" fmla="*/ 0 h 724"/>
                <a:gd name="T20" fmla="*/ 0 w 702"/>
                <a:gd name="T21" fmla="*/ 0 h 724"/>
                <a:gd name="T22" fmla="*/ 0 w 702"/>
                <a:gd name="T23" fmla="*/ 0 h 724"/>
                <a:gd name="T24" fmla="*/ 0 w 702"/>
                <a:gd name="T25" fmla="*/ 0 h 724"/>
                <a:gd name="T26" fmla="*/ 0 w 702"/>
                <a:gd name="T27" fmla="*/ 0 h 724"/>
                <a:gd name="T28" fmla="*/ 0 w 702"/>
                <a:gd name="T29" fmla="*/ 0 h 724"/>
                <a:gd name="T30" fmla="*/ 0 w 702"/>
                <a:gd name="T31" fmla="*/ 0 h 724"/>
                <a:gd name="T32" fmla="*/ 0 w 702"/>
                <a:gd name="T33" fmla="*/ 0 h 724"/>
                <a:gd name="T34" fmla="*/ 0 w 702"/>
                <a:gd name="T35" fmla="*/ 0 h 724"/>
                <a:gd name="T36" fmla="*/ 0 w 702"/>
                <a:gd name="T37" fmla="*/ 0 h 724"/>
                <a:gd name="T38" fmla="*/ 0 w 702"/>
                <a:gd name="T39" fmla="*/ 0 h 724"/>
                <a:gd name="T40" fmla="*/ 0 w 702"/>
                <a:gd name="T41" fmla="*/ 0 h 724"/>
                <a:gd name="T42" fmla="*/ 0 w 702"/>
                <a:gd name="T43" fmla="*/ 0 h 724"/>
                <a:gd name="T44" fmla="*/ 0 w 702"/>
                <a:gd name="T45" fmla="*/ 0 h 724"/>
                <a:gd name="T46" fmla="*/ 0 w 702"/>
                <a:gd name="T47" fmla="*/ 0 h 724"/>
                <a:gd name="T48" fmla="*/ 0 w 702"/>
                <a:gd name="T49" fmla="*/ 0 h 724"/>
                <a:gd name="T50" fmla="*/ 0 w 702"/>
                <a:gd name="T51" fmla="*/ 0 h 724"/>
                <a:gd name="T52" fmla="*/ 0 w 702"/>
                <a:gd name="T53" fmla="*/ 0 h 724"/>
                <a:gd name="T54" fmla="*/ 0 w 702"/>
                <a:gd name="T55" fmla="*/ 0 h 724"/>
                <a:gd name="T56" fmla="*/ 0 w 702"/>
                <a:gd name="T57" fmla="*/ 0 h 724"/>
                <a:gd name="T58" fmla="*/ 0 w 702"/>
                <a:gd name="T59" fmla="*/ 0 h 724"/>
                <a:gd name="T60" fmla="*/ 0 w 702"/>
                <a:gd name="T61" fmla="*/ 0 h 724"/>
                <a:gd name="T62" fmla="*/ 0 w 702"/>
                <a:gd name="T63" fmla="*/ 0 h 724"/>
                <a:gd name="T64" fmla="*/ 0 w 702"/>
                <a:gd name="T65" fmla="*/ 0 h 7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724"/>
                <a:gd name="T101" fmla="*/ 702 w 702"/>
                <a:gd name="T102" fmla="*/ 724 h 7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724">
                  <a:moveTo>
                    <a:pt x="567" y="0"/>
                  </a:moveTo>
                  <a:lnTo>
                    <a:pt x="552" y="123"/>
                  </a:lnTo>
                  <a:lnTo>
                    <a:pt x="522" y="169"/>
                  </a:lnTo>
                  <a:lnTo>
                    <a:pt x="477" y="108"/>
                  </a:lnTo>
                  <a:lnTo>
                    <a:pt x="447" y="92"/>
                  </a:lnTo>
                  <a:lnTo>
                    <a:pt x="447" y="62"/>
                  </a:lnTo>
                  <a:lnTo>
                    <a:pt x="462" y="62"/>
                  </a:lnTo>
                  <a:lnTo>
                    <a:pt x="477" y="46"/>
                  </a:lnTo>
                  <a:lnTo>
                    <a:pt x="477" y="31"/>
                  </a:lnTo>
                  <a:lnTo>
                    <a:pt x="462" y="46"/>
                  </a:lnTo>
                  <a:lnTo>
                    <a:pt x="418" y="15"/>
                  </a:lnTo>
                  <a:lnTo>
                    <a:pt x="388" y="15"/>
                  </a:lnTo>
                  <a:lnTo>
                    <a:pt x="388" y="31"/>
                  </a:lnTo>
                  <a:lnTo>
                    <a:pt x="373" y="31"/>
                  </a:lnTo>
                  <a:lnTo>
                    <a:pt x="343" y="77"/>
                  </a:lnTo>
                  <a:lnTo>
                    <a:pt x="343" y="92"/>
                  </a:lnTo>
                  <a:lnTo>
                    <a:pt x="328" y="77"/>
                  </a:lnTo>
                  <a:lnTo>
                    <a:pt x="313" y="92"/>
                  </a:lnTo>
                  <a:lnTo>
                    <a:pt x="313" y="62"/>
                  </a:lnTo>
                  <a:lnTo>
                    <a:pt x="298" y="62"/>
                  </a:lnTo>
                  <a:lnTo>
                    <a:pt x="283" y="77"/>
                  </a:lnTo>
                  <a:lnTo>
                    <a:pt x="224" y="108"/>
                  </a:lnTo>
                  <a:lnTo>
                    <a:pt x="224" y="123"/>
                  </a:lnTo>
                  <a:lnTo>
                    <a:pt x="224" y="108"/>
                  </a:lnTo>
                  <a:lnTo>
                    <a:pt x="194" y="123"/>
                  </a:lnTo>
                  <a:lnTo>
                    <a:pt x="209" y="154"/>
                  </a:lnTo>
                  <a:lnTo>
                    <a:pt x="194" y="169"/>
                  </a:lnTo>
                  <a:lnTo>
                    <a:pt x="179" y="185"/>
                  </a:lnTo>
                  <a:lnTo>
                    <a:pt x="149" y="200"/>
                  </a:lnTo>
                  <a:lnTo>
                    <a:pt x="30" y="231"/>
                  </a:lnTo>
                  <a:lnTo>
                    <a:pt x="15" y="338"/>
                  </a:lnTo>
                  <a:lnTo>
                    <a:pt x="15" y="400"/>
                  </a:lnTo>
                  <a:lnTo>
                    <a:pt x="15" y="461"/>
                  </a:lnTo>
                  <a:lnTo>
                    <a:pt x="0" y="508"/>
                  </a:lnTo>
                  <a:lnTo>
                    <a:pt x="15" y="538"/>
                  </a:lnTo>
                  <a:lnTo>
                    <a:pt x="45" y="554"/>
                  </a:lnTo>
                  <a:lnTo>
                    <a:pt x="89" y="523"/>
                  </a:lnTo>
                  <a:lnTo>
                    <a:pt x="149" y="538"/>
                  </a:lnTo>
                  <a:lnTo>
                    <a:pt x="164" y="508"/>
                  </a:lnTo>
                  <a:lnTo>
                    <a:pt x="283" y="492"/>
                  </a:lnTo>
                  <a:lnTo>
                    <a:pt x="328" y="523"/>
                  </a:lnTo>
                  <a:lnTo>
                    <a:pt x="343" y="585"/>
                  </a:lnTo>
                  <a:lnTo>
                    <a:pt x="388" y="538"/>
                  </a:lnTo>
                  <a:lnTo>
                    <a:pt x="358" y="600"/>
                  </a:lnTo>
                  <a:lnTo>
                    <a:pt x="388" y="585"/>
                  </a:lnTo>
                  <a:lnTo>
                    <a:pt x="388" y="661"/>
                  </a:lnTo>
                  <a:lnTo>
                    <a:pt x="433" y="708"/>
                  </a:lnTo>
                  <a:lnTo>
                    <a:pt x="477" y="692"/>
                  </a:lnTo>
                  <a:lnTo>
                    <a:pt x="492" y="723"/>
                  </a:lnTo>
                  <a:lnTo>
                    <a:pt x="522" y="708"/>
                  </a:lnTo>
                  <a:lnTo>
                    <a:pt x="552" y="708"/>
                  </a:lnTo>
                  <a:lnTo>
                    <a:pt x="567" y="677"/>
                  </a:lnTo>
                  <a:lnTo>
                    <a:pt x="612" y="600"/>
                  </a:lnTo>
                  <a:lnTo>
                    <a:pt x="641" y="585"/>
                  </a:lnTo>
                  <a:lnTo>
                    <a:pt x="671" y="538"/>
                  </a:lnTo>
                  <a:lnTo>
                    <a:pt x="701" y="461"/>
                  </a:lnTo>
                  <a:lnTo>
                    <a:pt x="701" y="446"/>
                  </a:lnTo>
                  <a:lnTo>
                    <a:pt x="701" y="400"/>
                  </a:lnTo>
                  <a:lnTo>
                    <a:pt x="686" y="338"/>
                  </a:lnTo>
                  <a:lnTo>
                    <a:pt x="671" y="308"/>
                  </a:lnTo>
                  <a:lnTo>
                    <a:pt x="656" y="308"/>
                  </a:lnTo>
                  <a:lnTo>
                    <a:pt x="656" y="262"/>
                  </a:lnTo>
                  <a:lnTo>
                    <a:pt x="626" y="200"/>
                  </a:lnTo>
                  <a:lnTo>
                    <a:pt x="612" y="108"/>
                  </a:lnTo>
                  <a:lnTo>
                    <a:pt x="597" y="92"/>
                  </a:lnTo>
                  <a:lnTo>
                    <a:pt x="567"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6" name="Freeform 350"/>
            <p:cNvSpPr>
              <a:spLocks/>
            </p:cNvSpPr>
            <p:nvPr/>
          </p:nvSpPr>
          <p:spPr bwMode="auto">
            <a:xfrm>
              <a:off x="3282799" y="2992971"/>
              <a:ext cx="35216" cy="38760"/>
            </a:xfrm>
            <a:custGeom>
              <a:avLst/>
              <a:gdLst>
                <a:gd name="T0" fmla="*/ 0 w 60"/>
                <a:gd name="T1" fmla="*/ 0 h 78"/>
                <a:gd name="T2" fmla="*/ 0 w 60"/>
                <a:gd name="T3" fmla="*/ 0 h 78"/>
                <a:gd name="T4" fmla="*/ 0 w 60"/>
                <a:gd name="T5" fmla="*/ 0 h 78"/>
                <a:gd name="T6" fmla="*/ 0 w 60"/>
                <a:gd name="T7" fmla="*/ 0 h 78"/>
                <a:gd name="T8" fmla="*/ 0 w 60"/>
                <a:gd name="T9" fmla="*/ 0 h 78"/>
                <a:gd name="T10" fmla="*/ 0 w 60"/>
                <a:gd name="T11" fmla="*/ 0 h 78"/>
                <a:gd name="T12" fmla="*/ 0 w 60"/>
                <a:gd name="T13" fmla="*/ 0 h 78"/>
                <a:gd name="T14" fmla="*/ 0 w 60"/>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8"/>
                <a:gd name="T26" fmla="*/ 60 w 60"/>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8">
                  <a:moveTo>
                    <a:pt x="0" y="0"/>
                  </a:moveTo>
                  <a:lnTo>
                    <a:pt x="0" y="46"/>
                  </a:lnTo>
                  <a:lnTo>
                    <a:pt x="0" y="77"/>
                  </a:lnTo>
                  <a:lnTo>
                    <a:pt x="30" y="77"/>
                  </a:lnTo>
                  <a:lnTo>
                    <a:pt x="59" y="15"/>
                  </a:lnTo>
                  <a:lnTo>
                    <a:pt x="59" y="0"/>
                  </a:lnTo>
                  <a:lnTo>
                    <a:pt x="30" y="0"/>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7" name="Freeform 351"/>
            <p:cNvSpPr>
              <a:spLocks/>
            </p:cNvSpPr>
            <p:nvPr/>
          </p:nvSpPr>
          <p:spPr bwMode="auto">
            <a:xfrm>
              <a:off x="3465649" y="3038414"/>
              <a:ext cx="104292" cy="86876"/>
            </a:xfrm>
            <a:custGeom>
              <a:avLst/>
              <a:gdLst>
                <a:gd name="T0" fmla="*/ 0 w 181"/>
                <a:gd name="T1" fmla="*/ 0 h 170"/>
                <a:gd name="T2" fmla="*/ 0 w 181"/>
                <a:gd name="T3" fmla="*/ 0 h 170"/>
                <a:gd name="T4" fmla="*/ 0 w 181"/>
                <a:gd name="T5" fmla="*/ 0 h 170"/>
                <a:gd name="T6" fmla="*/ 0 w 181"/>
                <a:gd name="T7" fmla="*/ 0 h 170"/>
                <a:gd name="T8" fmla="*/ 0 w 181"/>
                <a:gd name="T9" fmla="*/ 0 h 170"/>
                <a:gd name="T10" fmla="*/ 0 w 181"/>
                <a:gd name="T11" fmla="*/ 0 h 170"/>
                <a:gd name="T12" fmla="*/ 0 w 181"/>
                <a:gd name="T13" fmla="*/ 0 h 170"/>
                <a:gd name="T14" fmla="*/ 0 w 181"/>
                <a:gd name="T15" fmla="*/ 0 h 170"/>
                <a:gd name="T16" fmla="*/ 0 w 181"/>
                <a:gd name="T17" fmla="*/ 0 h 170"/>
                <a:gd name="T18" fmla="*/ 0 w 181"/>
                <a:gd name="T19" fmla="*/ 0 h 170"/>
                <a:gd name="T20" fmla="*/ 0 w 181"/>
                <a:gd name="T21" fmla="*/ 0 h 170"/>
                <a:gd name="T22" fmla="*/ 0 w 181"/>
                <a:gd name="T23" fmla="*/ 0 h 170"/>
                <a:gd name="T24" fmla="*/ 0 w 181"/>
                <a:gd name="T25" fmla="*/ 0 h 170"/>
                <a:gd name="T26" fmla="*/ 0 w 181"/>
                <a:gd name="T27" fmla="*/ 0 h 170"/>
                <a:gd name="T28" fmla="*/ 0 w 181"/>
                <a:gd name="T29" fmla="*/ 0 h 170"/>
                <a:gd name="T30" fmla="*/ 0 w 181"/>
                <a:gd name="T31" fmla="*/ 0 h 170"/>
                <a:gd name="T32" fmla="*/ 0 w 181"/>
                <a:gd name="T33" fmla="*/ 0 h 170"/>
                <a:gd name="T34" fmla="*/ 0 w 181"/>
                <a:gd name="T35" fmla="*/ 0 h 1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1"/>
                <a:gd name="T55" fmla="*/ 0 h 170"/>
                <a:gd name="T56" fmla="*/ 181 w 181"/>
                <a:gd name="T57" fmla="*/ 170 h 1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1" h="170">
                  <a:moveTo>
                    <a:pt x="30" y="169"/>
                  </a:moveTo>
                  <a:lnTo>
                    <a:pt x="45" y="154"/>
                  </a:lnTo>
                  <a:lnTo>
                    <a:pt x="60" y="138"/>
                  </a:lnTo>
                  <a:lnTo>
                    <a:pt x="90" y="108"/>
                  </a:lnTo>
                  <a:lnTo>
                    <a:pt x="120" y="92"/>
                  </a:lnTo>
                  <a:lnTo>
                    <a:pt x="135" y="92"/>
                  </a:lnTo>
                  <a:lnTo>
                    <a:pt x="135" y="77"/>
                  </a:lnTo>
                  <a:lnTo>
                    <a:pt x="180" y="31"/>
                  </a:lnTo>
                  <a:lnTo>
                    <a:pt x="180" y="15"/>
                  </a:lnTo>
                  <a:lnTo>
                    <a:pt x="165" y="15"/>
                  </a:lnTo>
                  <a:lnTo>
                    <a:pt x="165" y="0"/>
                  </a:lnTo>
                  <a:lnTo>
                    <a:pt x="120" y="46"/>
                  </a:lnTo>
                  <a:lnTo>
                    <a:pt x="75" y="61"/>
                  </a:lnTo>
                  <a:lnTo>
                    <a:pt x="60" y="61"/>
                  </a:lnTo>
                  <a:lnTo>
                    <a:pt x="30" y="92"/>
                  </a:lnTo>
                  <a:lnTo>
                    <a:pt x="0" y="123"/>
                  </a:lnTo>
                  <a:lnTo>
                    <a:pt x="15" y="138"/>
                  </a:lnTo>
                  <a:lnTo>
                    <a:pt x="30" y="169"/>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8" name="Freeform 352"/>
            <p:cNvSpPr>
              <a:spLocks/>
            </p:cNvSpPr>
            <p:nvPr/>
          </p:nvSpPr>
          <p:spPr bwMode="auto">
            <a:xfrm>
              <a:off x="3578068" y="2944856"/>
              <a:ext cx="62305" cy="110934"/>
            </a:xfrm>
            <a:custGeom>
              <a:avLst/>
              <a:gdLst>
                <a:gd name="T0" fmla="*/ 0 w 106"/>
                <a:gd name="T1" fmla="*/ 0 h 217"/>
                <a:gd name="T2" fmla="*/ 0 w 106"/>
                <a:gd name="T3" fmla="*/ 0 h 217"/>
                <a:gd name="T4" fmla="*/ 0 w 106"/>
                <a:gd name="T5" fmla="*/ 0 h 217"/>
                <a:gd name="T6" fmla="*/ 0 w 106"/>
                <a:gd name="T7" fmla="*/ 0 h 217"/>
                <a:gd name="T8" fmla="*/ 0 w 106"/>
                <a:gd name="T9" fmla="*/ 0 h 217"/>
                <a:gd name="T10" fmla="*/ 0 w 106"/>
                <a:gd name="T11" fmla="*/ 0 h 217"/>
                <a:gd name="T12" fmla="*/ 0 w 106"/>
                <a:gd name="T13" fmla="*/ 0 h 217"/>
                <a:gd name="T14" fmla="*/ 0 w 106"/>
                <a:gd name="T15" fmla="*/ 0 h 217"/>
                <a:gd name="T16" fmla="*/ 0 w 106"/>
                <a:gd name="T17" fmla="*/ 0 h 217"/>
                <a:gd name="T18" fmla="*/ 0 w 106"/>
                <a:gd name="T19" fmla="*/ 0 h 217"/>
                <a:gd name="T20" fmla="*/ 0 w 106"/>
                <a:gd name="T21" fmla="*/ 0 h 217"/>
                <a:gd name="T22" fmla="*/ 0 w 106"/>
                <a:gd name="T23" fmla="*/ 0 h 217"/>
                <a:gd name="T24" fmla="*/ 0 w 106"/>
                <a:gd name="T25" fmla="*/ 0 h 217"/>
                <a:gd name="T26" fmla="*/ 0 w 106"/>
                <a:gd name="T27" fmla="*/ 0 h 217"/>
                <a:gd name="T28" fmla="*/ 0 w 106"/>
                <a:gd name="T29" fmla="*/ 0 h 217"/>
                <a:gd name="T30" fmla="*/ 0 w 106"/>
                <a:gd name="T31" fmla="*/ 0 h 217"/>
                <a:gd name="T32" fmla="*/ 0 w 106"/>
                <a:gd name="T33" fmla="*/ 0 h 2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217"/>
                <a:gd name="T53" fmla="*/ 106 w 106"/>
                <a:gd name="T54" fmla="*/ 217 h 2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217">
                  <a:moveTo>
                    <a:pt x="45" y="0"/>
                  </a:moveTo>
                  <a:lnTo>
                    <a:pt x="30" y="0"/>
                  </a:lnTo>
                  <a:lnTo>
                    <a:pt x="45" y="62"/>
                  </a:lnTo>
                  <a:lnTo>
                    <a:pt x="30" y="123"/>
                  </a:lnTo>
                  <a:lnTo>
                    <a:pt x="0" y="139"/>
                  </a:lnTo>
                  <a:lnTo>
                    <a:pt x="15" y="185"/>
                  </a:lnTo>
                  <a:lnTo>
                    <a:pt x="0" y="201"/>
                  </a:lnTo>
                  <a:lnTo>
                    <a:pt x="0" y="216"/>
                  </a:lnTo>
                  <a:lnTo>
                    <a:pt x="60" y="170"/>
                  </a:lnTo>
                  <a:lnTo>
                    <a:pt x="60" y="139"/>
                  </a:lnTo>
                  <a:lnTo>
                    <a:pt x="75" y="139"/>
                  </a:lnTo>
                  <a:lnTo>
                    <a:pt x="105" y="93"/>
                  </a:lnTo>
                  <a:lnTo>
                    <a:pt x="75" y="93"/>
                  </a:lnTo>
                  <a:lnTo>
                    <a:pt x="75" y="62"/>
                  </a:lnTo>
                  <a:lnTo>
                    <a:pt x="75" y="77"/>
                  </a:lnTo>
                  <a:lnTo>
                    <a:pt x="60" y="46"/>
                  </a:lnTo>
                  <a:lnTo>
                    <a:pt x="45"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9" name="Oval 353"/>
            <p:cNvSpPr>
              <a:spLocks noChangeArrowheads="1"/>
            </p:cNvSpPr>
            <p:nvPr/>
          </p:nvSpPr>
          <p:spPr bwMode="auto">
            <a:xfrm>
              <a:off x="3613283" y="2650814"/>
              <a:ext cx="8127"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0" name="Oval 354"/>
            <p:cNvSpPr>
              <a:spLocks noChangeArrowheads="1"/>
            </p:cNvSpPr>
            <p:nvPr/>
          </p:nvSpPr>
          <p:spPr bwMode="auto">
            <a:xfrm>
              <a:off x="3579422" y="2768431"/>
              <a:ext cx="8127"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1" name="Oval 355"/>
            <p:cNvSpPr>
              <a:spLocks noChangeArrowheads="1"/>
            </p:cNvSpPr>
            <p:nvPr/>
          </p:nvSpPr>
          <p:spPr bwMode="auto">
            <a:xfrm>
              <a:off x="3656626" y="2682892"/>
              <a:ext cx="6772"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2" name="Oval 356"/>
            <p:cNvSpPr>
              <a:spLocks noChangeArrowheads="1"/>
            </p:cNvSpPr>
            <p:nvPr/>
          </p:nvSpPr>
          <p:spPr bwMode="auto">
            <a:xfrm>
              <a:off x="3691841" y="2704277"/>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3" name="Oval 357"/>
            <p:cNvSpPr>
              <a:spLocks noChangeArrowheads="1"/>
            </p:cNvSpPr>
            <p:nvPr/>
          </p:nvSpPr>
          <p:spPr bwMode="auto">
            <a:xfrm>
              <a:off x="3691841" y="2728334"/>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4" name="Freeform 358"/>
            <p:cNvSpPr>
              <a:spLocks/>
            </p:cNvSpPr>
            <p:nvPr/>
          </p:nvSpPr>
          <p:spPr bwMode="auto">
            <a:xfrm>
              <a:off x="3568587" y="2767094"/>
              <a:ext cx="27089" cy="16039"/>
            </a:xfrm>
            <a:custGeom>
              <a:avLst/>
              <a:gdLst>
                <a:gd name="T0" fmla="*/ 0 w 46"/>
                <a:gd name="T1" fmla="*/ 0 h 32"/>
                <a:gd name="T2" fmla="*/ 0 w 46"/>
                <a:gd name="T3" fmla="*/ 0 h 32"/>
                <a:gd name="T4" fmla="*/ 0 w 46"/>
                <a:gd name="T5" fmla="*/ 0 h 32"/>
                <a:gd name="T6" fmla="*/ 0 w 46"/>
                <a:gd name="T7" fmla="*/ 0 h 32"/>
                <a:gd name="T8" fmla="*/ 0 60000 65536"/>
                <a:gd name="T9" fmla="*/ 0 60000 65536"/>
                <a:gd name="T10" fmla="*/ 0 60000 65536"/>
                <a:gd name="T11" fmla="*/ 0 60000 65536"/>
                <a:gd name="T12" fmla="*/ 0 w 46"/>
                <a:gd name="T13" fmla="*/ 0 h 32"/>
                <a:gd name="T14" fmla="*/ 46 w 46"/>
                <a:gd name="T15" fmla="*/ 32 h 32"/>
              </a:gdLst>
              <a:ahLst/>
              <a:cxnLst>
                <a:cxn ang="T8">
                  <a:pos x="T0" y="T1"/>
                </a:cxn>
                <a:cxn ang="T9">
                  <a:pos x="T2" y="T3"/>
                </a:cxn>
                <a:cxn ang="T10">
                  <a:pos x="T4" y="T5"/>
                </a:cxn>
                <a:cxn ang="T11">
                  <a:pos x="T6" y="T7"/>
                </a:cxn>
              </a:cxnLst>
              <a:rect l="T12" t="T13" r="T14" b="T15"/>
              <a:pathLst>
                <a:path w="46" h="32">
                  <a:moveTo>
                    <a:pt x="0" y="0"/>
                  </a:moveTo>
                  <a:lnTo>
                    <a:pt x="30" y="31"/>
                  </a:lnTo>
                  <a:lnTo>
                    <a:pt x="45" y="31"/>
                  </a:lnTo>
                  <a:lnTo>
                    <a:pt x="0" y="0"/>
                  </a:lnTo>
                </a:path>
              </a:pathLst>
            </a:cu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5" name="Freeform 359"/>
            <p:cNvSpPr>
              <a:spLocks/>
            </p:cNvSpPr>
            <p:nvPr/>
          </p:nvSpPr>
          <p:spPr bwMode="auto">
            <a:xfrm>
              <a:off x="3361357" y="2494438"/>
              <a:ext cx="94811" cy="102914"/>
            </a:xfrm>
            <a:custGeom>
              <a:avLst/>
              <a:gdLst>
                <a:gd name="T0" fmla="*/ 0 w 164"/>
                <a:gd name="T1" fmla="*/ 0 h 201"/>
                <a:gd name="T2" fmla="*/ 0 w 164"/>
                <a:gd name="T3" fmla="*/ 0 h 201"/>
                <a:gd name="T4" fmla="*/ 0 w 164"/>
                <a:gd name="T5" fmla="*/ 0 h 201"/>
                <a:gd name="T6" fmla="*/ 0 w 164"/>
                <a:gd name="T7" fmla="*/ 0 h 201"/>
                <a:gd name="T8" fmla="*/ 0 w 164"/>
                <a:gd name="T9" fmla="*/ 0 h 201"/>
                <a:gd name="T10" fmla="*/ 0 w 164"/>
                <a:gd name="T11" fmla="*/ 0 h 201"/>
                <a:gd name="T12" fmla="*/ 0 w 164"/>
                <a:gd name="T13" fmla="*/ 0 h 201"/>
                <a:gd name="T14" fmla="*/ 0 w 164"/>
                <a:gd name="T15" fmla="*/ 0 h 201"/>
                <a:gd name="T16" fmla="*/ 0 w 164"/>
                <a:gd name="T17" fmla="*/ 0 h 201"/>
                <a:gd name="T18" fmla="*/ 0 w 164"/>
                <a:gd name="T19" fmla="*/ 0 h 201"/>
                <a:gd name="T20" fmla="*/ 0 w 164"/>
                <a:gd name="T21" fmla="*/ 0 h 201"/>
                <a:gd name="T22" fmla="*/ 0 w 164"/>
                <a:gd name="T23" fmla="*/ 0 h 201"/>
                <a:gd name="T24" fmla="*/ 0 w 164"/>
                <a:gd name="T25" fmla="*/ 0 h 201"/>
                <a:gd name="T26" fmla="*/ 0 w 164"/>
                <a:gd name="T27" fmla="*/ 0 h 201"/>
                <a:gd name="T28" fmla="*/ 0 w 164"/>
                <a:gd name="T29" fmla="*/ 0 h 201"/>
                <a:gd name="T30" fmla="*/ 0 w 164"/>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4"/>
                <a:gd name="T49" fmla="*/ 0 h 201"/>
                <a:gd name="T50" fmla="*/ 164 w 164"/>
                <a:gd name="T51" fmla="*/ 201 h 2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4" h="201">
                  <a:moveTo>
                    <a:pt x="0" y="0"/>
                  </a:moveTo>
                  <a:lnTo>
                    <a:pt x="0" y="154"/>
                  </a:lnTo>
                  <a:lnTo>
                    <a:pt x="30" y="154"/>
                  </a:lnTo>
                  <a:lnTo>
                    <a:pt x="15" y="138"/>
                  </a:lnTo>
                  <a:lnTo>
                    <a:pt x="44" y="138"/>
                  </a:lnTo>
                  <a:lnTo>
                    <a:pt x="74" y="138"/>
                  </a:lnTo>
                  <a:lnTo>
                    <a:pt x="104" y="185"/>
                  </a:lnTo>
                  <a:lnTo>
                    <a:pt x="133" y="200"/>
                  </a:lnTo>
                  <a:lnTo>
                    <a:pt x="163" y="200"/>
                  </a:lnTo>
                  <a:lnTo>
                    <a:pt x="119" y="154"/>
                  </a:lnTo>
                  <a:lnTo>
                    <a:pt x="104" y="138"/>
                  </a:lnTo>
                  <a:lnTo>
                    <a:pt x="89" y="108"/>
                  </a:lnTo>
                  <a:lnTo>
                    <a:pt x="104" y="108"/>
                  </a:lnTo>
                  <a:lnTo>
                    <a:pt x="104" y="92"/>
                  </a:lnTo>
                  <a:lnTo>
                    <a:pt x="74" y="62"/>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6" name="Freeform 360"/>
            <p:cNvSpPr>
              <a:spLocks/>
            </p:cNvSpPr>
            <p:nvPr/>
          </p:nvSpPr>
          <p:spPr bwMode="auto">
            <a:xfrm>
              <a:off x="3439914" y="2518496"/>
              <a:ext cx="35216" cy="24058"/>
            </a:xfrm>
            <a:custGeom>
              <a:avLst/>
              <a:gdLst>
                <a:gd name="T0" fmla="*/ 0 w 61"/>
                <a:gd name="T1" fmla="*/ 0 h 47"/>
                <a:gd name="T2" fmla="*/ 0 w 61"/>
                <a:gd name="T3" fmla="*/ 0 h 47"/>
                <a:gd name="T4" fmla="*/ 0 w 61"/>
                <a:gd name="T5" fmla="*/ 0 h 47"/>
                <a:gd name="T6" fmla="*/ 0 w 61"/>
                <a:gd name="T7" fmla="*/ 0 h 47"/>
                <a:gd name="T8" fmla="*/ 0 w 61"/>
                <a:gd name="T9" fmla="*/ 0 h 47"/>
                <a:gd name="T10" fmla="*/ 0 w 61"/>
                <a:gd name="T11" fmla="*/ 0 h 47"/>
                <a:gd name="T12" fmla="*/ 0 w 61"/>
                <a:gd name="T13" fmla="*/ 0 h 47"/>
                <a:gd name="T14" fmla="*/ 0 w 61"/>
                <a:gd name="T15" fmla="*/ 0 h 47"/>
                <a:gd name="T16" fmla="*/ 0 w 6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47"/>
                <a:gd name="T29" fmla="*/ 61 w 61"/>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47">
                  <a:moveTo>
                    <a:pt x="0" y="31"/>
                  </a:moveTo>
                  <a:lnTo>
                    <a:pt x="0" y="46"/>
                  </a:lnTo>
                  <a:lnTo>
                    <a:pt x="30" y="46"/>
                  </a:lnTo>
                  <a:lnTo>
                    <a:pt x="45" y="31"/>
                  </a:lnTo>
                  <a:lnTo>
                    <a:pt x="60" y="15"/>
                  </a:lnTo>
                  <a:lnTo>
                    <a:pt x="60" y="0"/>
                  </a:lnTo>
                  <a:lnTo>
                    <a:pt x="45" y="15"/>
                  </a:lnTo>
                  <a:lnTo>
                    <a:pt x="30" y="31"/>
                  </a:lnTo>
                  <a:lnTo>
                    <a:pt x="0" y="31"/>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7" name="Freeform 361"/>
            <p:cNvSpPr>
              <a:spLocks/>
            </p:cNvSpPr>
            <p:nvPr/>
          </p:nvSpPr>
          <p:spPr bwMode="auto">
            <a:xfrm>
              <a:off x="3465649" y="2494438"/>
              <a:ext cx="25734" cy="32077"/>
            </a:xfrm>
            <a:custGeom>
              <a:avLst/>
              <a:gdLst>
                <a:gd name="T0" fmla="*/ 0 w 46"/>
                <a:gd name="T1" fmla="*/ 0 h 63"/>
                <a:gd name="T2" fmla="*/ 0 w 46"/>
                <a:gd name="T3" fmla="*/ 0 h 63"/>
                <a:gd name="T4" fmla="*/ 0 w 46"/>
                <a:gd name="T5" fmla="*/ 0 h 63"/>
                <a:gd name="T6" fmla="*/ 0 w 46"/>
                <a:gd name="T7" fmla="*/ 0 h 63"/>
                <a:gd name="T8" fmla="*/ 0 w 46"/>
                <a:gd name="T9" fmla="*/ 0 h 63"/>
                <a:gd name="T10" fmla="*/ 0 w 46"/>
                <a:gd name="T11" fmla="*/ 0 h 63"/>
                <a:gd name="T12" fmla="*/ 0 w 46"/>
                <a:gd name="T13" fmla="*/ 0 h 63"/>
                <a:gd name="T14" fmla="*/ 0 w 46"/>
                <a:gd name="T15" fmla="*/ 0 h 63"/>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63"/>
                <a:gd name="T26" fmla="*/ 46 w 46"/>
                <a:gd name="T27" fmla="*/ 63 h 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63">
                  <a:moveTo>
                    <a:pt x="0" y="0"/>
                  </a:moveTo>
                  <a:lnTo>
                    <a:pt x="0" y="31"/>
                  </a:lnTo>
                  <a:lnTo>
                    <a:pt x="30" y="31"/>
                  </a:lnTo>
                  <a:lnTo>
                    <a:pt x="30" y="47"/>
                  </a:lnTo>
                  <a:lnTo>
                    <a:pt x="45" y="62"/>
                  </a:lnTo>
                  <a:lnTo>
                    <a:pt x="45" y="47"/>
                  </a:lnTo>
                  <a:lnTo>
                    <a:pt x="30" y="31"/>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8" name="Oval 362"/>
            <p:cNvSpPr>
              <a:spLocks noChangeArrowheads="1"/>
            </p:cNvSpPr>
            <p:nvPr/>
          </p:nvSpPr>
          <p:spPr bwMode="auto">
            <a:xfrm>
              <a:off x="3406053" y="2332715"/>
              <a:ext cx="6772" cy="8019"/>
            </a:xfrm>
            <a:prstGeom prst="ellipse">
              <a:avLst/>
            </a:pr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59" name="Freeform 363"/>
            <p:cNvSpPr>
              <a:spLocks/>
            </p:cNvSpPr>
            <p:nvPr/>
          </p:nvSpPr>
          <p:spPr bwMode="auto">
            <a:xfrm>
              <a:off x="3536080" y="2555919"/>
              <a:ext cx="8127" cy="17375"/>
            </a:xfrm>
            <a:custGeom>
              <a:avLst/>
              <a:gdLst>
                <a:gd name="T0" fmla="*/ 0 w 17"/>
                <a:gd name="T1" fmla="*/ 0 h 32"/>
                <a:gd name="T2" fmla="*/ 0 w 17"/>
                <a:gd name="T3" fmla="*/ 0 h 32"/>
                <a:gd name="T4" fmla="*/ 0 w 17"/>
                <a:gd name="T5" fmla="*/ 0 h 32"/>
                <a:gd name="T6" fmla="*/ 0 w 17"/>
                <a:gd name="T7" fmla="*/ 0 h 32"/>
                <a:gd name="T8" fmla="*/ 0 60000 65536"/>
                <a:gd name="T9" fmla="*/ 0 60000 65536"/>
                <a:gd name="T10" fmla="*/ 0 60000 65536"/>
                <a:gd name="T11" fmla="*/ 0 60000 65536"/>
                <a:gd name="T12" fmla="*/ 0 w 17"/>
                <a:gd name="T13" fmla="*/ 0 h 32"/>
                <a:gd name="T14" fmla="*/ 17 w 17"/>
                <a:gd name="T15" fmla="*/ 32 h 32"/>
              </a:gdLst>
              <a:ahLst/>
              <a:cxnLst>
                <a:cxn ang="T8">
                  <a:pos x="T0" y="T1"/>
                </a:cxn>
                <a:cxn ang="T9">
                  <a:pos x="T2" y="T3"/>
                </a:cxn>
                <a:cxn ang="T10">
                  <a:pos x="T4" y="T5"/>
                </a:cxn>
                <a:cxn ang="T11">
                  <a:pos x="T6" y="T7"/>
                </a:cxn>
              </a:cxnLst>
              <a:rect l="T12" t="T13" r="T14" b="T15"/>
              <a:pathLst>
                <a:path w="17" h="32">
                  <a:moveTo>
                    <a:pt x="0" y="0"/>
                  </a:moveTo>
                  <a:lnTo>
                    <a:pt x="16" y="31"/>
                  </a:lnTo>
                  <a:lnTo>
                    <a:pt x="16" y="0"/>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0" name="Freeform 364"/>
            <p:cNvSpPr>
              <a:spLocks/>
            </p:cNvSpPr>
            <p:nvPr/>
          </p:nvSpPr>
          <p:spPr bwMode="auto">
            <a:xfrm>
              <a:off x="3526599" y="2541217"/>
              <a:ext cx="17608" cy="9356"/>
            </a:xfrm>
            <a:custGeom>
              <a:avLst/>
              <a:gdLst>
                <a:gd name="T0" fmla="*/ 0 w 31"/>
                <a:gd name="T1" fmla="*/ 0 h 17"/>
                <a:gd name="T2" fmla="*/ 0 w 31"/>
                <a:gd name="T3" fmla="*/ 0 h 17"/>
                <a:gd name="T4" fmla="*/ 0 w 31"/>
                <a:gd name="T5" fmla="*/ 0 h 17"/>
                <a:gd name="T6" fmla="*/ 0 w 31"/>
                <a:gd name="T7" fmla="*/ 0 h 17"/>
                <a:gd name="T8" fmla="*/ 0 60000 65536"/>
                <a:gd name="T9" fmla="*/ 0 60000 65536"/>
                <a:gd name="T10" fmla="*/ 0 60000 65536"/>
                <a:gd name="T11" fmla="*/ 0 60000 65536"/>
                <a:gd name="T12" fmla="*/ 0 w 31"/>
                <a:gd name="T13" fmla="*/ 0 h 17"/>
                <a:gd name="T14" fmla="*/ 31 w 31"/>
                <a:gd name="T15" fmla="*/ 17 h 17"/>
              </a:gdLst>
              <a:ahLst/>
              <a:cxnLst>
                <a:cxn ang="T8">
                  <a:pos x="T0" y="T1"/>
                </a:cxn>
                <a:cxn ang="T9">
                  <a:pos x="T2" y="T3"/>
                </a:cxn>
                <a:cxn ang="T10">
                  <a:pos x="T4" y="T5"/>
                </a:cxn>
                <a:cxn ang="T11">
                  <a:pos x="T6" y="T7"/>
                </a:cxn>
              </a:cxnLst>
              <a:rect l="T12" t="T13" r="T14" b="T15"/>
              <a:pathLst>
                <a:path w="31" h="17">
                  <a:moveTo>
                    <a:pt x="0" y="0"/>
                  </a:moveTo>
                  <a:lnTo>
                    <a:pt x="15" y="16"/>
                  </a:lnTo>
                  <a:lnTo>
                    <a:pt x="30" y="0"/>
                  </a:lnTo>
                  <a:lnTo>
                    <a:pt x="0" y="0"/>
                  </a:lnTo>
                </a:path>
              </a:pathLst>
            </a:custGeom>
            <a:solidFill>
              <a:srgbClr val="C0C0C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1" name="Freeform 365"/>
            <p:cNvSpPr>
              <a:spLocks/>
            </p:cNvSpPr>
            <p:nvPr/>
          </p:nvSpPr>
          <p:spPr bwMode="auto">
            <a:xfrm>
              <a:off x="3552333" y="2571958"/>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2" name="Freeform 366"/>
            <p:cNvSpPr>
              <a:spLocks/>
            </p:cNvSpPr>
            <p:nvPr/>
          </p:nvSpPr>
          <p:spPr bwMode="auto">
            <a:xfrm>
              <a:off x="3560460" y="2555919"/>
              <a:ext cx="10836" cy="9356"/>
            </a:xfrm>
            <a:custGeom>
              <a:avLst/>
              <a:gdLst>
                <a:gd name="T0" fmla="*/ 0 w 17"/>
                <a:gd name="T1" fmla="*/ 0 h 17"/>
                <a:gd name="T2" fmla="*/ 0 w 17"/>
                <a:gd name="T3" fmla="*/ 0 h 17"/>
                <a:gd name="T4" fmla="*/ 0 w 17"/>
                <a:gd name="T5" fmla="*/ 0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0" y="16"/>
                  </a:lnTo>
                  <a:lnTo>
                    <a:pt x="0" y="0"/>
                  </a:lnTo>
                </a:path>
              </a:pathLst>
            </a:custGeom>
            <a:solidFill>
              <a:srgbClr val="FFFF00"/>
            </a:solidFill>
            <a:ln w="3175">
              <a:solidFill>
                <a:schemeClr val="bg1"/>
              </a:solidFill>
              <a:round/>
              <a:headEnd/>
              <a:tailEnd/>
            </a:ln>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3" name="Line 367"/>
            <p:cNvSpPr>
              <a:spLocks noChangeShapeType="1"/>
            </p:cNvSpPr>
            <p:nvPr/>
          </p:nvSpPr>
          <p:spPr bwMode="auto">
            <a:xfrm>
              <a:off x="3568587" y="2579977"/>
              <a:ext cx="948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lIns="90488" tIns="44450" rIns="90488" bIns="444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4" name="Oval 368"/>
            <p:cNvSpPr>
              <a:spLocks noChangeArrowheads="1"/>
            </p:cNvSpPr>
            <p:nvPr/>
          </p:nvSpPr>
          <p:spPr bwMode="auto">
            <a:xfrm>
              <a:off x="3587549" y="2471717"/>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5" name="Oval 369"/>
            <p:cNvSpPr>
              <a:spLocks noChangeArrowheads="1"/>
            </p:cNvSpPr>
            <p:nvPr/>
          </p:nvSpPr>
          <p:spPr bwMode="auto">
            <a:xfrm>
              <a:off x="3691841" y="2571958"/>
              <a:ext cx="0"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6" name="Oval 370"/>
            <p:cNvSpPr>
              <a:spLocks noChangeArrowheads="1"/>
            </p:cNvSpPr>
            <p:nvPr/>
          </p:nvSpPr>
          <p:spPr bwMode="auto">
            <a:xfrm>
              <a:off x="3595676" y="2379495"/>
              <a:ext cx="0"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7" name="Oval 371"/>
            <p:cNvSpPr>
              <a:spLocks noChangeArrowheads="1"/>
            </p:cNvSpPr>
            <p:nvPr/>
          </p:nvSpPr>
          <p:spPr bwMode="auto">
            <a:xfrm>
              <a:off x="3630891" y="2534535"/>
              <a:ext cx="8127"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8" name="Oval 372"/>
            <p:cNvSpPr>
              <a:spLocks noChangeArrowheads="1"/>
            </p:cNvSpPr>
            <p:nvPr/>
          </p:nvSpPr>
          <p:spPr bwMode="auto">
            <a:xfrm>
              <a:off x="3691841" y="2542554"/>
              <a:ext cx="0" cy="5346"/>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69" name="Oval 373"/>
            <p:cNvSpPr>
              <a:spLocks noChangeArrowheads="1"/>
            </p:cNvSpPr>
            <p:nvPr/>
          </p:nvSpPr>
          <p:spPr bwMode="auto">
            <a:xfrm>
              <a:off x="3691841" y="2596016"/>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70" name="Oval 374"/>
            <p:cNvSpPr>
              <a:spLocks noChangeArrowheads="1"/>
            </p:cNvSpPr>
            <p:nvPr/>
          </p:nvSpPr>
          <p:spPr bwMode="auto">
            <a:xfrm>
              <a:off x="3691841" y="2618737"/>
              <a:ext cx="8127" cy="8019"/>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71" name="Oval 375"/>
            <p:cNvSpPr>
              <a:spLocks noChangeArrowheads="1"/>
            </p:cNvSpPr>
            <p:nvPr/>
          </p:nvSpPr>
          <p:spPr bwMode="auto">
            <a:xfrm>
              <a:off x="3630891" y="2448995"/>
              <a:ext cx="0" cy="6683"/>
            </a:xfrm>
            <a:prstGeom prst="ellipse">
              <a:avLst/>
            </a:prstGeom>
            <a:solidFill>
              <a:srgbClr val="C0C0C0"/>
            </a:solidFill>
            <a:ln w="3175" cap="rnd">
              <a:solidFill>
                <a:schemeClr val="bg1"/>
              </a:solidFill>
              <a:round/>
              <a:headEnd/>
              <a:tailEnd/>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entury Gothic"/>
                <a:ea typeface="+mn-ea"/>
                <a:cs typeface="+mn-cs"/>
              </a:endParaRPr>
            </a:p>
          </p:txBody>
        </p:sp>
      </p:grpSp>
      <p:pic>
        <p:nvPicPr>
          <p:cNvPr id="772" name="Picture 4">
            <a:extLst>
              <a:ext uri="{FF2B5EF4-FFF2-40B4-BE49-F238E27FC236}">
                <a16:creationId xmlns:a16="http://schemas.microsoft.com/office/drawing/2014/main" id="{419C5A63-A8F3-4206-999D-B770033964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4373" y="174178"/>
            <a:ext cx="1905002" cy="455016"/>
          </a:xfrm>
          <a:prstGeom prst="rect">
            <a:avLst/>
          </a:prstGeom>
        </p:spPr>
      </p:pic>
      <p:pic>
        <p:nvPicPr>
          <p:cNvPr id="773" name="図 772">
            <a:extLst>
              <a:ext uri="{FF2B5EF4-FFF2-40B4-BE49-F238E27FC236}">
                <a16:creationId xmlns:a16="http://schemas.microsoft.com/office/drawing/2014/main" id="{2DC39779-A6AA-46AB-B144-994A5613490C}"/>
              </a:ext>
            </a:extLst>
          </p:cNvPr>
          <p:cNvPicPr>
            <a:picLocks noChangeAspect="1"/>
          </p:cNvPicPr>
          <p:nvPr/>
        </p:nvPicPr>
        <p:blipFill>
          <a:blip r:embed="rId5"/>
          <a:stretch>
            <a:fillRect/>
          </a:stretch>
        </p:blipFill>
        <p:spPr>
          <a:xfrm>
            <a:off x="66134" y="5688205"/>
            <a:ext cx="1418717" cy="1119874"/>
          </a:xfrm>
          <a:prstGeom prst="rect">
            <a:avLst/>
          </a:prstGeom>
        </p:spPr>
      </p:pic>
    </p:spTree>
    <p:extLst>
      <p:ext uri="{BB962C8B-B14F-4D97-AF65-F5344CB8AC3E}">
        <p14:creationId xmlns:p14="http://schemas.microsoft.com/office/powerpoint/2010/main" val="160808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DB263B9-4392-47FE-89F6-AC05E6FA9BF5}"/>
              </a:ext>
            </a:extLst>
          </p:cNvPr>
          <p:cNvSpPr>
            <a:spLocks noGrp="1"/>
          </p:cNvSpPr>
          <p:nvPr>
            <p:ph type="title"/>
          </p:nvPr>
        </p:nvSpPr>
        <p:spPr>
          <a:xfrm>
            <a:off x="1295400" y="0"/>
            <a:ext cx="9601200" cy="1142385"/>
          </a:xfrm>
        </p:spPr>
        <p:txBody>
          <a:bodyPr>
            <a:normAutofit fontScale="90000"/>
          </a:bodyPr>
          <a:lstStyle/>
          <a:p>
            <a:r>
              <a:rPr lang="ja-JP" altLang="en-US" dirty="0">
                <a:ln w="3175" cmpd="sng">
                  <a:noFill/>
                </a:ln>
                <a:latin typeface="+mn-ea"/>
              </a:rPr>
              <a:t>国際ロータリーが取り組んでいる</a:t>
            </a:r>
            <a:r>
              <a:rPr lang="en-US" altLang="ja-JP" dirty="0">
                <a:ln w="3175" cmpd="sng">
                  <a:noFill/>
                </a:ln>
                <a:latin typeface="+mn-ea"/>
              </a:rPr>
              <a:t/>
            </a:r>
            <a:br>
              <a:rPr lang="en-US" altLang="ja-JP" dirty="0">
                <a:ln w="3175" cmpd="sng">
                  <a:noFill/>
                </a:ln>
                <a:latin typeface="+mn-ea"/>
              </a:rPr>
            </a:br>
            <a:r>
              <a:rPr lang="ja-JP" altLang="en-US" dirty="0">
                <a:ln w="3175" cmpd="sng">
                  <a:noFill/>
                </a:ln>
                <a:latin typeface="+mn-ea"/>
              </a:rPr>
              <a:t>　　　　　　　　　　　ポリオとは何ですか？</a:t>
            </a:r>
            <a:endParaRPr kumimoji="1" lang="ja-JP" altLang="en-US" dirty="0"/>
          </a:p>
        </p:txBody>
      </p:sp>
      <p:sp>
        <p:nvSpPr>
          <p:cNvPr id="5" name="コンテンツ プレースホルダー 4">
            <a:extLst>
              <a:ext uri="{FF2B5EF4-FFF2-40B4-BE49-F238E27FC236}">
                <a16:creationId xmlns:a16="http://schemas.microsoft.com/office/drawing/2014/main" id="{F1550D29-7FE3-4C93-8131-EC668A100FBD}"/>
              </a:ext>
            </a:extLst>
          </p:cNvPr>
          <p:cNvSpPr>
            <a:spLocks noGrp="1"/>
          </p:cNvSpPr>
          <p:nvPr>
            <p:ph idx="1"/>
          </p:nvPr>
        </p:nvSpPr>
        <p:spPr>
          <a:xfrm>
            <a:off x="1186344" y="1855449"/>
            <a:ext cx="9601200" cy="4648815"/>
          </a:xfrm>
        </p:spPr>
        <p:txBody>
          <a:bodyPr/>
          <a:lstStyle/>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かつては小児まひ（医学用語では急性灰白髄炎）</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病原体のポリオウイルスが脊髄の灰白質に入り込み</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0" indent="0">
              <a:spcBef>
                <a:spcPts val="0"/>
              </a:spcBef>
              <a:spcAft>
                <a:spcPts val="1000"/>
              </a:spcAft>
              <a:buClr>
                <a:prstClr val="white"/>
              </a:buClr>
              <a:buNone/>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　　　　神経細胞を傷害して筋肉を麻痺させてしまう病気</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筋肉が萎縮して手足が細くなる</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呼吸に関与した神経細胞が侵され呼吸不能となり死亡</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ワクチンが普及するまでは年間</a:t>
            </a:r>
            <a:r>
              <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rPr>
              <a:t>35</a:t>
            </a: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万人余りがり患</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治療法はなく、予防接種が唯一の対応策</a:t>
            </a:r>
          </a:p>
          <a:p>
            <a:r>
              <a:rPr lang="ja-JP" altLang="en-US" sz="3200" dirty="0">
                <a:solidFill>
                  <a:schemeClr val="accent1">
                    <a:lumMod val="75000"/>
                  </a:schemeClr>
                </a:solidFill>
                <a:latin typeface="ＭＳ Ｐゴシック" panose="020B0600070205080204" pitchFamily="50" charset="-128"/>
                <a:ea typeface="ＭＳ Ｐゴシック" panose="020B0600070205080204" pitchFamily="50" charset="-128"/>
              </a:rPr>
              <a:t>ポリオウイルスは人体でしか増殖できない</a:t>
            </a:r>
          </a:p>
          <a:p>
            <a:endParaRPr kumimoji="1" lang="ja-JP" altLang="en-US" dirty="0"/>
          </a:p>
        </p:txBody>
      </p:sp>
      <p:pic>
        <p:nvPicPr>
          <p:cNvPr id="6" name="図 5">
            <a:extLst>
              <a:ext uri="{FF2B5EF4-FFF2-40B4-BE49-F238E27FC236}">
                <a16:creationId xmlns:a16="http://schemas.microsoft.com/office/drawing/2014/main" id="{03E13A0E-8C84-44A5-8C33-FE77F8CD588E}"/>
              </a:ext>
            </a:extLst>
          </p:cNvPr>
          <p:cNvPicPr>
            <a:picLocks noChangeAspect="1"/>
          </p:cNvPicPr>
          <p:nvPr/>
        </p:nvPicPr>
        <p:blipFill>
          <a:blip r:embed="rId2"/>
          <a:stretch>
            <a:fillRect/>
          </a:stretch>
        </p:blipFill>
        <p:spPr>
          <a:xfrm>
            <a:off x="10093613" y="286804"/>
            <a:ext cx="1908213" cy="457240"/>
          </a:xfrm>
          <a:prstGeom prst="rect">
            <a:avLst/>
          </a:prstGeom>
        </p:spPr>
      </p:pic>
      <p:pic>
        <p:nvPicPr>
          <p:cNvPr id="8" name="図 7">
            <a:extLst>
              <a:ext uri="{FF2B5EF4-FFF2-40B4-BE49-F238E27FC236}">
                <a16:creationId xmlns:a16="http://schemas.microsoft.com/office/drawing/2014/main" id="{D2AF78C4-3EEF-4C8C-B1CF-9141EF83BB30}"/>
              </a:ext>
            </a:extLst>
          </p:cNvPr>
          <p:cNvPicPr>
            <a:picLocks noChangeAspect="1"/>
          </p:cNvPicPr>
          <p:nvPr/>
        </p:nvPicPr>
        <p:blipFill>
          <a:blip r:embed="rId3"/>
          <a:stretch>
            <a:fillRect/>
          </a:stretch>
        </p:blipFill>
        <p:spPr>
          <a:xfrm>
            <a:off x="66135" y="5859623"/>
            <a:ext cx="1201554" cy="948455"/>
          </a:xfrm>
          <a:prstGeom prst="rect">
            <a:avLst/>
          </a:prstGeom>
        </p:spPr>
      </p:pic>
    </p:spTree>
    <p:extLst>
      <p:ext uri="{BB962C8B-B14F-4D97-AF65-F5344CB8AC3E}">
        <p14:creationId xmlns:p14="http://schemas.microsoft.com/office/powerpoint/2010/main" val="406904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DBC4F4-1608-440C-BFAB-BC754FF3B06E}"/>
              </a:ext>
            </a:extLst>
          </p:cNvPr>
          <p:cNvSpPr>
            <a:spLocks noGrp="1"/>
          </p:cNvSpPr>
          <p:nvPr>
            <p:ph type="title"/>
          </p:nvPr>
        </p:nvSpPr>
        <p:spPr>
          <a:xfrm>
            <a:off x="5066952" y="99817"/>
            <a:ext cx="5440022" cy="663581"/>
          </a:xfrm>
        </p:spPr>
        <p:txBody>
          <a:bodyPr>
            <a:normAutofit fontScale="90000"/>
          </a:bodyPr>
          <a:lstStyle/>
          <a:p>
            <a:r>
              <a:rPr kumimoji="1" lang="ja-JP" altLang="en-US" sz="3600" dirty="0"/>
              <a:t>ポリオ（小児まひ）の歴史</a:t>
            </a:r>
          </a:p>
        </p:txBody>
      </p:sp>
      <p:pic>
        <p:nvPicPr>
          <p:cNvPr id="4" name="コンテンツ プレースホルダー 3">
            <a:extLst>
              <a:ext uri="{FF2B5EF4-FFF2-40B4-BE49-F238E27FC236}">
                <a16:creationId xmlns:a16="http://schemas.microsoft.com/office/drawing/2014/main" id="{A553C212-F888-4AC9-844B-DCFE2FEE4C32}"/>
              </a:ext>
            </a:extLst>
          </p:cNvPr>
          <p:cNvPicPr>
            <a:picLocks noGrp="1" noChangeAspect="1"/>
          </p:cNvPicPr>
          <p:nvPr>
            <p:ph idx="1"/>
          </p:nvPr>
        </p:nvPicPr>
        <p:blipFill>
          <a:blip r:embed="rId2"/>
          <a:stretch>
            <a:fillRect/>
          </a:stretch>
        </p:blipFill>
        <p:spPr>
          <a:xfrm>
            <a:off x="201336" y="99817"/>
            <a:ext cx="4756558" cy="6685980"/>
          </a:xfrm>
          <a:prstGeom prst="rect">
            <a:avLst/>
          </a:prstGeom>
        </p:spPr>
      </p:pic>
      <p:sp>
        <p:nvSpPr>
          <p:cNvPr id="5" name="テキスト ボックス 4">
            <a:extLst>
              <a:ext uri="{FF2B5EF4-FFF2-40B4-BE49-F238E27FC236}">
                <a16:creationId xmlns:a16="http://schemas.microsoft.com/office/drawing/2014/main" id="{05BD10E4-BF76-477C-86C6-7E754AF5E745}"/>
              </a:ext>
            </a:extLst>
          </p:cNvPr>
          <p:cNvSpPr txBox="1"/>
          <p:nvPr/>
        </p:nvSpPr>
        <p:spPr>
          <a:xfrm>
            <a:off x="5486400" y="1182848"/>
            <a:ext cx="6358856" cy="55399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紀元前</a:t>
            </a:r>
            <a:r>
              <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1350</a:t>
            </a:r>
            <a:r>
              <a:rPr kumimoji="1" lang="ja-JP" altLang="en-US"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年ごろのエジプトの壁画にポリオの後遺症らしい人の絵が残っている。</a:t>
            </a:r>
            <a:endParaRPr kumimoji="1" lang="en-US" altLang="ja-JP" sz="2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1905</a:t>
            </a:r>
            <a:r>
              <a:rPr kumimoji="0"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a:t>
            </a:r>
            <a:r>
              <a:rPr kumimoji="0" lang="ja-JP" altLang="en-US" sz="28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スウェーデンの内科医オットー・イヴァー・ヴィックマンが、ポリオは人から人に感染する病気であり、症状のない人もポリオにかかっている可能性があることを指摘。</a:t>
            </a:r>
            <a:endParaRPr kumimoji="0" lang="en-US" altLang="ja-JP" sz="28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1908</a:t>
            </a:r>
            <a:r>
              <a:rPr kumimoji="0" lang="ja-JP" altLang="en-US" sz="2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a:t>
            </a:r>
            <a:r>
              <a:rPr kumimoji="0" lang="ja-JP" altLang="en-US" sz="28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ウィーンの</a:t>
            </a:r>
            <a:r>
              <a:rPr kumimoji="0" lang="en-US" altLang="ja-JP" sz="28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2</a:t>
            </a:r>
            <a:r>
              <a:rPr kumimoji="0" lang="ja-JP" altLang="en-US" sz="28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人の医師、カール・ラントシュタイナーとアーウィン・ポッパーが、ポリオがウイルス感染による病気であることを発表。</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p:txBody>
      </p:sp>
      <p:pic>
        <p:nvPicPr>
          <p:cNvPr id="6" name="Picture 5">
            <a:extLst>
              <a:ext uri="{FF2B5EF4-FFF2-40B4-BE49-F238E27FC236}">
                <a16:creationId xmlns:a16="http://schemas.microsoft.com/office/drawing/2014/main" id="{277AC929-09D2-4208-B5E2-4904099BC83B}"/>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45127" y="6701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D3880AAE-49A7-46CA-AC57-979A12310F46}"/>
              </a:ext>
            </a:extLst>
          </p:cNvPr>
          <p:cNvPicPr>
            <a:picLocks noChangeAspect="1"/>
          </p:cNvPicPr>
          <p:nvPr/>
        </p:nvPicPr>
        <p:blipFill>
          <a:blip r:embed="rId4"/>
          <a:stretch>
            <a:fillRect/>
          </a:stretch>
        </p:blipFill>
        <p:spPr>
          <a:xfrm>
            <a:off x="11046914" y="6209456"/>
            <a:ext cx="524301" cy="530398"/>
          </a:xfrm>
          <a:prstGeom prst="rect">
            <a:avLst/>
          </a:prstGeom>
        </p:spPr>
      </p:pic>
    </p:spTree>
    <p:extLst>
      <p:ext uri="{BB962C8B-B14F-4D97-AF65-F5344CB8AC3E}">
        <p14:creationId xmlns:p14="http://schemas.microsoft.com/office/powerpoint/2010/main" val="356453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96193A9-12B0-47B1-83AC-C6445BD17C94}"/>
              </a:ext>
            </a:extLst>
          </p:cNvPr>
          <p:cNvSpPr>
            <a:spLocks noGrp="1"/>
          </p:cNvSpPr>
          <p:nvPr>
            <p:ph type="title"/>
          </p:nvPr>
        </p:nvSpPr>
        <p:spPr>
          <a:xfrm>
            <a:off x="1141412" y="288557"/>
            <a:ext cx="8534400" cy="592288"/>
          </a:xfrm>
        </p:spPr>
        <p:txBody>
          <a:bodyPr>
            <a:normAutofit fontScale="90000"/>
          </a:bodyPr>
          <a:lstStyle/>
          <a:p>
            <a:pPr algn="ctr"/>
            <a:r>
              <a:rPr lang="ja-JP" altLang="en-US" dirty="0"/>
              <a:t>ポリオ（小児まひ）の歴史</a:t>
            </a:r>
            <a:endParaRPr kumimoji="1" lang="ja-JP" altLang="en-US" dirty="0"/>
          </a:p>
        </p:txBody>
      </p:sp>
      <p:sp>
        <p:nvSpPr>
          <p:cNvPr id="5" name="コンテンツ プレースホルダー 4">
            <a:extLst>
              <a:ext uri="{FF2B5EF4-FFF2-40B4-BE49-F238E27FC236}">
                <a16:creationId xmlns:a16="http://schemas.microsoft.com/office/drawing/2014/main" id="{8A08086C-CFB1-4C30-9BE6-C4BE5B1ECA29}"/>
              </a:ext>
            </a:extLst>
          </p:cNvPr>
          <p:cNvSpPr>
            <a:spLocks noGrp="1"/>
          </p:cNvSpPr>
          <p:nvPr>
            <p:ph idx="1"/>
          </p:nvPr>
        </p:nvSpPr>
        <p:spPr>
          <a:xfrm>
            <a:off x="786848" y="880845"/>
            <a:ext cx="10571845" cy="6065239"/>
          </a:xfrm>
        </p:spPr>
        <p:txBody>
          <a:bodyPr>
            <a:normAutofit/>
          </a:bodyPr>
          <a:lstStyle/>
          <a:p>
            <a:r>
              <a:rPr lang="en-US" altLang="ja-JP" sz="2800" dirty="0">
                <a:solidFill>
                  <a:srgbClr val="FF0000"/>
                </a:solidFill>
                <a:latin typeface="+mn-ea"/>
              </a:rPr>
              <a:t>1916</a:t>
            </a:r>
            <a:r>
              <a:rPr lang="ja-JP" altLang="en-US" sz="2800" dirty="0">
                <a:solidFill>
                  <a:srgbClr val="FF0000"/>
                </a:solidFill>
                <a:latin typeface="+mn-ea"/>
              </a:rPr>
              <a:t>年：</a:t>
            </a:r>
            <a:r>
              <a:rPr lang="ja-JP" altLang="en-US" sz="2800" dirty="0">
                <a:solidFill>
                  <a:srgbClr val="002060"/>
                </a:solidFill>
                <a:latin typeface="+mn-ea"/>
              </a:rPr>
              <a:t>ニューヨーク市でポリオの大流行が発生し、</a:t>
            </a:r>
            <a:r>
              <a:rPr lang="en-US" altLang="ja-JP" sz="2800" dirty="0">
                <a:solidFill>
                  <a:srgbClr val="002060"/>
                </a:solidFill>
                <a:latin typeface="+mn-ea"/>
              </a:rPr>
              <a:t>2,000</a:t>
            </a:r>
            <a:r>
              <a:rPr lang="ja-JP" altLang="en-US" sz="2800" dirty="0">
                <a:solidFill>
                  <a:srgbClr val="002060"/>
                </a:solidFill>
                <a:latin typeface="+mn-ea"/>
              </a:rPr>
              <a:t>以上が死亡。米国全土でも約</a:t>
            </a:r>
            <a:r>
              <a:rPr lang="en-US" altLang="ja-JP" sz="2800" dirty="0">
                <a:solidFill>
                  <a:srgbClr val="002060"/>
                </a:solidFill>
                <a:latin typeface="+mn-ea"/>
              </a:rPr>
              <a:t>6,000</a:t>
            </a:r>
            <a:r>
              <a:rPr lang="ja-JP" altLang="en-US" sz="2800" dirty="0">
                <a:solidFill>
                  <a:srgbClr val="002060"/>
                </a:solidFill>
                <a:latin typeface="+mn-ea"/>
              </a:rPr>
              <a:t>人が命を落とし、さらに数千人がまひ障害に。</a:t>
            </a:r>
          </a:p>
          <a:p>
            <a:r>
              <a:rPr lang="en-US" altLang="ja-JP" sz="2800" dirty="0">
                <a:solidFill>
                  <a:srgbClr val="FF0000"/>
                </a:solidFill>
                <a:latin typeface="+mn-ea"/>
              </a:rPr>
              <a:t>1929</a:t>
            </a:r>
            <a:r>
              <a:rPr lang="ja-JP" altLang="en-US" sz="2800" dirty="0">
                <a:solidFill>
                  <a:srgbClr val="FF0000"/>
                </a:solidFill>
                <a:latin typeface="+mn-ea"/>
              </a:rPr>
              <a:t>年：</a:t>
            </a:r>
            <a:r>
              <a:rPr lang="ja-JP" altLang="en-US" sz="2800" dirty="0">
                <a:solidFill>
                  <a:srgbClr val="002060"/>
                </a:solidFill>
                <a:latin typeface="+mn-ea"/>
              </a:rPr>
              <a:t>フィリップ・ドリンカーとハーバード大学のルイス </a:t>
            </a:r>
            <a:r>
              <a:rPr lang="en-US" altLang="ja-JP" sz="2800" dirty="0">
                <a:solidFill>
                  <a:srgbClr val="002060"/>
                </a:solidFill>
                <a:latin typeface="+mn-ea"/>
              </a:rPr>
              <a:t>A. </a:t>
            </a:r>
            <a:r>
              <a:rPr lang="ja-JP" altLang="en-US" sz="2800" dirty="0">
                <a:solidFill>
                  <a:srgbClr val="002060"/>
                </a:solidFill>
                <a:latin typeface="+mn-ea"/>
              </a:rPr>
              <a:t>ショーが、ポリオによるまひで呼吸不全となった患者のために「鉄の肺」と呼ばれる人工呼吸器を発明。</a:t>
            </a:r>
          </a:p>
          <a:p>
            <a:r>
              <a:rPr lang="en-US" altLang="ja-JP" sz="2800" dirty="0">
                <a:solidFill>
                  <a:srgbClr val="FF0000"/>
                </a:solidFill>
                <a:latin typeface="+mn-ea"/>
              </a:rPr>
              <a:t>1955</a:t>
            </a:r>
            <a:r>
              <a:rPr lang="ja-JP" altLang="en-US" sz="2800" dirty="0">
                <a:solidFill>
                  <a:srgbClr val="FF0000"/>
                </a:solidFill>
                <a:latin typeface="+mn-ea"/>
              </a:rPr>
              <a:t>年：</a:t>
            </a:r>
            <a:r>
              <a:rPr lang="ja-JP" altLang="en-US" sz="2800" dirty="0">
                <a:solidFill>
                  <a:srgbClr val="002060"/>
                </a:solidFill>
                <a:latin typeface="+mn-ea"/>
              </a:rPr>
              <a:t>ジョナス・ソーク博士が開発したワクチンが「安全で効果的である」と宣言される。</a:t>
            </a:r>
          </a:p>
          <a:p>
            <a:r>
              <a:rPr lang="en-US" altLang="ja-JP" sz="2800" dirty="0">
                <a:solidFill>
                  <a:srgbClr val="FF0000"/>
                </a:solidFill>
                <a:latin typeface="+mn-ea"/>
              </a:rPr>
              <a:t>1960</a:t>
            </a:r>
            <a:r>
              <a:rPr lang="ja-JP" altLang="en-US" sz="2800" dirty="0">
                <a:solidFill>
                  <a:srgbClr val="FF0000"/>
                </a:solidFill>
                <a:latin typeface="+mn-ea"/>
              </a:rPr>
              <a:t>年：</a:t>
            </a:r>
            <a:r>
              <a:rPr lang="ja-JP" altLang="en-US" sz="2800" dirty="0">
                <a:solidFill>
                  <a:srgbClr val="002060"/>
                </a:solidFill>
                <a:latin typeface="+mn-ea"/>
              </a:rPr>
              <a:t>アルバート・セービン博士が開発した経口ポリオワクチンが米国政府から認可される。</a:t>
            </a:r>
          </a:p>
          <a:p>
            <a:endParaRPr kumimoji="1" lang="ja-JP" altLang="en-US" dirty="0"/>
          </a:p>
        </p:txBody>
      </p:sp>
      <p:pic>
        <p:nvPicPr>
          <p:cNvPr id="6" name="図 5">
            <a:extLst>
              <a:ext uri="{FF2B5EF4-FFF2-40B4-BE49-F238E27FC236}">
                <a16:creationId xmlns:a16="http://schemas.microsoft.com/office/drawing/2014/main" id="{5B797C50-7ACC-421E-87FE-00E05BE4B2EC}"/>
              </a:ext>
            </a:extLst>
          </p:cNvPr>
          <p:cNvPicPr>
            <a:picLocks noChangeAspect="1"/>
          </p:cNvPicPr>
          <p:nvPr/>
        </p:nvPicPr>
        <p:blipFill>
          <a:blip r:embed="rId2"/>
          <a:stretch>
            <a:fillRect/>
          </a:stretch>
        </p:blipFill>
        <p:spPr>
          <a:xfrm>
            <a:off x="11046914" y="6209456"/>
            <a:ext cx="524301" cy="530398"/>
          </a:xfrm>
          <a:prstGeom prst="rect">
            <a:avLst/>
          </a:prstGeom>
        </p:spPr>
      </p:pic>
      <p:pic>
        <p:nvPicPr>
          <p:cNvPr id="7" name="Picture 5">
            <a:extLst>
              <a:ext uri="{FF2B5EF4-FFF2-40B4-BE49-F238E27FC236}">
                <a16:creationId xmlns:a16="http://schemas.microsoft.com/office/drawing/2014/main" id="{4279690B-F11F-49A9-B861-9E38695247A5}"/>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5588F0AF-A0C7-44AD-AAF1-12EE59317169}"/>
              </a:ext>
            </a:extLst>
          </p:cNvPr>
          <p:cNvPicPr>
            <a:picLocks noChangeAspect="1"/>
          </p:cNvPicPr>
          <p:nvPr/>
        </p:nvPicPr>
        <p:blipFill>
          <a:blip r:embed="rId4"/>
          <a:stretch>
            <a:fillRect/>
          </a:stretch>
        </p:blipFill>
        <p:spPr>
          <a:xfrm>
            <a:off x="66135" y="5959301"/>
            <a:ext cx="1075277" cy="848777"/>
          </a:xfrm>
          <a:prstGeom prst="rect">
            <a:avLst/>
          </a:prstGeom>
        </p:spPr>
      </p:pic>
    </p:spTree>
    <p:extLst>
      <p:ext uri="{BB962C8B-B14F-4D97-AF65-F5344CB8AC3E}">
        <p14:creationId xmlns:p14="http://schemas.microsoft.com/office/powerpoint/2010/main" val="1983186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8" descr="http://polioeradication.org/wp-content/uploads/2016/07/unspecified-9.jpg">
            <a:extLst>
              <a:ext uri="{FF2B5EF4-FFF2-40B4-BE49-F238E27FC236}">
                <a16:creationId xmlns:a16="http://schemas.microsoft.com/office/drawing/2014/main" id="{78210A40-E8A6-48E2-ABC1-C443BD3D4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474" y="0"/>
            <a:ext cx="54102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29" descr="http://polioeradication.org/wp-content/uploads/2016/07/unspecified-8.jpg">
            <a:extLst>
              <a:ext uri="{FF2B5EF4-FFF2-40B4-BE49-F238E27FC236}">
                <a16:creationId xmlns:a16="http://schemas.microsoft.com/office/drawing/2014/main" id="{D264D033-1558-4A74-843F-E7F37AD32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368" y="8450"/>
            <a:ext cx="5410200" cy="7715250"/>
          </a:xfrm>
          <a:prstGeom prst="rect">
            <a:avLst/>
          </a:prstGeom>
          <a:solidFill>
            <a:srgbClr val="FFFF00"/>
          </a:solidFill>
          <a:ln>
            <a:noFill/>
          </a:ln>
        </p:spPr>
      </p:pic>
      <p:sp>
        <p:nvSpPr>
          <p:cNvPr id="5" name="正方形/長方形 4">
            <a:extLst>
              <a:ext uri="{FF2B5EF4-FFF2-40B4-BE49-F238E27FC236}">
                <a16:creationId xmlns:a16="http://schemas.microsoft.com/office/drawing/2014/main" id="{8E5B7789-BEF8-43A9-993A-7EB968EF52ED}"/>
              </a:ext>
            </a:extLst>
          </p:cNvPr>
          <p:cNvSpPr/>
          <p:nvPr/>
        </p:nvSpPr>
        <p:spPr>
          <a:xfrm>
            <a:off x="1185349" y="6273225"/>
            <a:ext cx="431400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highlight>
                  <a:srgbClr val="FFFF00"/>
                </a:highlight>
                <a:uLnTx/>
                <a:uFillTx/>
                <a:latin typeface="Century Gothic" panose="020B0502020202020204"/>
                <a:ea typeface="メイリオ" panose="020B0604030504040204" pitchFamily="50" charset="-128"/>
                <a:cs typeface="+mn-cs"/>
              </a:rPr>
              <a:t>セービングの生ワクチン</a:t>
            </a:r>
          </a:p>
        </p:txBody>
      </p:sp>
      <p:pic>
        <p:nvPicPr>
          <p:cNvPr id="6" name="図 29" descr="http://polioeradication.org/wp-content/uploads/2016/07/unspecified-8.jpg">
            <a:extLst>
              <a:ext uri="{FF2B5EF4-FFF2-40B4-BE49-F238E27FC236}">
                <a16:creationId xmlns:a16="http://schemas.microsoft.com/office/drawing/2014/main" id="{C88B34D8-09DA-4E59-8418-B3376B95A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812" y="0"/>
            <a:ext cx="5410200" cy="7715250"/>
          </a:xfrm>
          <a:prstGeom prst="rect">
            <a:avLst/>
          </a:prstGeom>
          <a:solidFill>
            <a:srgbClr val="FFFF00"/>
          </a:solidFill>
          <a:ln>
            <a:noFill/>
          </a:ln>
        </p:spPr>
      </p:pic>
      <p:sp>
        <p:nvSpPr>
          <p:cNvPr id="7" name="正方形/長方形 6">
            <a:extLst>
              <a:ext uri="{FF2B5EF4-FFF2-40B4-BE49-F238E27FC236}">
                <a16:creationId xmlns:a16="http://schemas.microsoft.com/office/drawing/2014/main" id="{DEBD0414-E041-4A7F-97C1-5AC14A360A1C}"/>
              </a:ext>
            </a:extLst>
          </p:cNvPr>
          <p:cNvSpPr/>
          <p:nvPr/>
        </p:nvSpPr>
        <p:spPr>
          <a:xfrm>
            <a:off x="6887013" y="6264775"/>
            <a:ext cx="432522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highlight>
                  <a:srgbClr val="FFFF00"/>
                </a:highlight>
                <a:uLnTx/>
                <a:uFillTx/>
                <a:latin typeface="Century Gothic" panose="020B0502020202020204"/>
                <a:ea typeface="メイリオ" panose="020B0604030504040204" pitchFamily="50" charset="-128"/>
                <a:cs typeface="+mn-cs"/>
              </a:rPr>
              <a:t>ソークの不活化ワクチン</a:t>
            </a:r>
          </a:p>
        </p:txBody>
      </p:sp>
      <p:pic>
        <p:nvPicPr>
          <p:cNvPr id="9" name="Picture 4">
            <a:extLst>
              <a:ext uri="{FF2B5EF4-FFF2-40B4-BE49-F238E27FC236}">
                <a16:creationId xmlns:a16="http://schemas.microsoft.com/office/drawing/2014/main" id="{B00215A0-A615-4972-980C-D431F2040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0260" y="125896"/>
            <a:ext cx="1905002" cy="455016"/>
          </a:xfrm>
          <a:prstGeom prst="rect">
            <a:avLst/>
          </a:prstGeom>
        </p:spPr>
      </p:pic>
      <p:pic>
        <p:nvPicPr>
          <p:cNvPr id="10" name="図 9">
            <a:extLst>
              <a:ext uri="{FF2B5EF4-FFF2-40B4-BE49-F238E27FC236}">
                <a16:creationId xmlns:a16="http://schemas.microsoft.com/office/drawing/2014/main" id="{793D26D8-9DD2-4CF0-8D87-B52F5F58A33F}"/>
              </a:ext>
            </a:extLst>
          </p:cNvPr>
          <p:cNvPicPr>
            <a:picLocks noChangeAspect="1"/>
          </p:cNvPicPr>
          <p:nvPr/>
        </p:nvPicPr>
        <p:blipFill>
          <a:blip r:embed="rId5"/>
          <a:stretch>
            <a:fillRect/>
          </a:stretch>
        </p:blipFill>
        <p:spPr>
          <a:xfrm>
            <a:off x="66135" y="5859623"/>
            <a:ext cx="1201554" cy="948455"/>
          </a:xfrm>
          <a:prstGeom prst="rect">
            <a:avLst/>
          </a:prstGeom>
        </p:spPr>
      </p:pic>
    </p:spTree>
    <p:extLst>
      <p:ext uri="{BB962C8B-B14F-4D97-AF65-F5344CB8AC3E}">
        <p14:creationId xmlns:p14="http://schemas.microsoft.com/office/powerpoint/2010/main" val="631328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E13441D-0EB6-4880-93AE-F77BFA1017F5}"/>
              </a:ext>
            </a:extLst>
          </p:cNvPr>
          <p:cNvSpPr/>
          <p:nvPr/>
        </p:nvSpPr>
        <p:spPr>
          <a:xfrm>
            <a:off x="0" y="0"/>
            <a:ext cx="12192000" cy="1020417"/>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6AB68ED9-A19F-4800-BE6D-487E31E33F2E}"/>
              </a:ext>
            </a:extLst>
          </p:cNvPr>
          <p:cNvSpPr txBox="1"/>
          <p:nvPr/>
        </p:nvSpPr>
        <p:spPr>
          <a:xfrm>
            <a:off x="292808" y="191426"/>
            <a:ext cx="9721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3</a:t>
            </a:r>
            <a:r>
              <a:rPr kumimoji="1" lang="ja-JP" altLang="en-US" sz="3600" b="0"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kumimoji="1" lang="ja-JP" altLang="en-US" sz="3600" b="1" i="0" u="none" strike="noStrike" kern="1200" cap="none" spc="0" normalizeH="0" baseline="0" noProof="0" dirty="0">
                <a:ln>
                  <a:noFill/>
                </a:ln>
                <a:solidFill>
                  <a:prstClr val="white"/>
                </a:solidFill>
                <a:effectLst/>
                <a:uLnTx/>
                <a:uFillTx/>
                <a:latin typeface="HGP創英角ｺﾞｼｯｸUB" panose="020B0900000000000000" pitchFamily="50" charset="-128"/>
                <a:ea typeface="HGP創英角ｺﾞｼｯｸUB" panose="020B0900000000000000" pitchFamily="50" charset="-128"/>
                <a:cs typeface="+mn-cs"/>
              </a:rPr>
              <a:t>地区ロータリー財団委員会の組織と役割</a:t>
            </a:r>
          </a:p>
        </p:txBody>
      </p:sp>
      <p:graphicFrame>
        <p:nvGraphicFramePr>
          <p:cNvPr id="13" name="図表 12"/>
          <p:cNvGraphicFramePr/>
          <p:nvPr/>
        </p:nvGraphicFramePr>
        <p:xfrm>
          <a:off x="1146131" y="2637102"/>
          <a:ext cx="10233765" cy="3684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正方形/長方形 13"/>
          <p:cNvSpPr/>
          <p:nvPr/>
        </p:nvSpPr>
        <p:spPr>
          <a:xfrm>
            <a:off x="3277588" y="1641824"/>
            <a:ext cx="5636824" cy="558997"/>
          </a:xfrm>
          <a:prstGeom prst="rect">
            <a:avLst/>
          </a:prstGeom>
          <a:solidFill>
            <a:srgbClr val="FFFF00"/>
          </a:solidFill>
          <a:ln w="12700">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地区ロータリー財団委員会</a:t>
            </a:r>
            <a:endPar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15" name="直線コネクタ 14"/>
          <p:cNvCxnSpPr>
            <a:cxnSpLocks/>
          </p:cNvCxnSpPr>
          <p:nvPr/>
        </p:nvCxnSpPr>
        <p:spPr>
          <a:xfrm>
            <a:off x="6225881" y="2200821"/>
            <a:ext cx="0" cy="244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2283695" y="2407280"/>
            <a:ext cx="7966553" cy="50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0246290" y="2408787"/>
            <a:ext cx="0" cy="203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7590773" y="2445714"/>
            <a:ext cx="0" cy="203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4942492" y="2462955"/>
            <a:ext cx="0" cy="203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279737" y="2482681"/>
            <a:ext cx="0" cy="203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034597" y="5507910"/>
            <a:ext cx="2490280" cy="848440"/>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委員長</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本弘  路可</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（津）</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（もとひろ  るか）    </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2" name="正方形/長方形 21"/>
          <p:cNvSpPr/>
          <p:nvPr/>
        </p:nvSpPr>
        <p:spPr>
          <a:xfrm>
            <a:off x="3638973" y="5507910"/>
            <a:ext cx="2811522" cy="848440"/>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委員長</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故金  正司</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（岐阜中）</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（かるがね  まさし）    </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3" name="正方形/長方形 22"/>
          <p:cNvSpPr/>
          <p:nvPr/>
        </p:nvSpPr>
        <p:spPr>
          <a:xfrm>
            <a:off x="6316534" y="5507910"/>
            <a:ext cx="2877570" cy="848440"/>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委員長</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山田  正史</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多治見西）</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（やまだ  　まさし）    </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4" name="正方形/長方形 23"/>
          <p:cNvSpPr/>
          <p:nvPr/>
        </p:nvSpPr>
        <p:spPr>
          <a:xfrm>
            <a:off x="8981225" y="5507910"/>
            <a:ext cx="2530129" cy="848440"/>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委員長</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堀部  哲夫</a:t>
            </a: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（関</a:t>
            </a: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（ほりべ  てつお）    </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25" name="図 24"/>
          <p:cNvPicPr>
            <a:picLocks noChangeAspect="1"/>
          </p:cNvPicPr>
          <p:nvPr/>
        </p:nvPicPr>
        <p:blipFill rotWithShape="1">
          <a:blip r:embed="rId7" cstate="print">
            <a:extLst>
              <a:ext uri="{28A0092B-C50C-407E-A947-70E740481C1C}">
                <a14:useLocalDpi xmlns:a14="http://schemas.microsoft.com/office/drawing/2010/main" val="0"/>
              </a:ext>
            </a:extLst>
          </a:blip>
          <a:srcRect l="13893"/>
          <a:stretch/>
        </p:blipFill>
        <p:spPr>
          <a:xfrm rot="5400000">
            <a:off x="1378050" y="3753010"/>
            <a:ext cx="1873910" cy="1632181"/>
          </a:xfrm>
          <a:prstGeom prst="rect">
            <a:avLst/>
          </a:prstGeom>
        </p:spPr>
      </p:pic>
      <p:pic>
        <p:nvPicPr>
          <p:cNvPr id="26" name="図 25"/>
          <p:cNvPicPr>
            <a:picLocks noChangeAspect="1"/>
          </p:cNvPicPr>
          <p:nvPr/>
        </p:nvPicPr>
        <p:blipFill rotWithShape="1">
          <a:blip r:embed="rId8" cstate="print">
            <a:extLst>
              <a:ext uri="{28A0092B-C50C-407E-A947-70E740481C1C}">
                <a14:useLocalDpi xmlns:a14="http://schemas.microsoft.com/office/drawing/2010/main" val="0"/>
              </a:ext>
            </a:extLst>
          </a:blip>
          <a:srcRect l="2124" t="390"/>
          <a:stretch/>
        </p:blipFill>
        <p:spPr>
          <a:xfrm rot="5400000">
            <a:off x="3991804" y="3814149"/>
            <a:ext cx="1901374" cy="1451289"/>
          </a:xfrm>
          <a:prstGeom prst="rect">
            <a:avLst/>
          </a:prstGeom>
        </p:spPr>
      </p:pic>
      <p:pic>
        <p:nvPicPr>
          <p:cNvPr id="27" name="図 26"/>
          <p:cNvPicPr>
            <a:picLocks noChangeAspect="1"/>
          </p:cNvPicPr>
          <p:nvPr/>
        </p:nvPicPr>
        <p:blipFill rotWithShape="1">
          <a:blip r:embed="rId9" cstate="print">
            <a:extLst>
              <a:ext uri="{28A0092B-C50C-407E-A947-70E740481C1C}">
                <a14:useLocalDpi xmlns:a14="http://schemas.microsoft.com/office/drawing/2010/main" val="0"/>
              </a:ext>
            </a:extLst>
          </a:blip>
          <a:srcRect l="10590"/>
          <a:stretch/>
        </p:blipFill>
        <p:spPr>
          <a:xfrm rot="5400000">
            <a:off x="6761168" y="3781362"/>
            <a:ext cx="1851691" cy="1553257"/>
          </a:xfrm>
          <a:prstGeom prst="rect">
            <a:avLst/>
          </a:prstGeom>
        </p:spPr>
      </p:pic>
      <p:pic>
        <p:nvPicPr>
          <p:cNvPr id="28" name="図 27"/>
          <p:cNvPicPr>
            <a:picLocks noChangeAspect="1"/>
          </p:cNvPicPr>
          <p:nvPr/>
        </p:nvPicPr>
        <p:blipFill rotWithShape="1">
          <a:blip r:embed="rId10" cstate="print">
            <a:extLst>
              <a:ext uri="{28A0092B-C50C-407E-A947-70E740481C1C}">
                <a14:useLocalDpi xmlns:a14="http://schemas.microsoft.com/office/drawing/2010/main" val="0"/>
              </a:ext>
            </a:extLst>
          </a:blip>
          <a:srcRect l="6340"/>
          <a:stretch/>
        </p:blipFill>
        <p:spPr>
          <a:xfrm rot="5400000">
            <a:off x="9340106" y="3843456"/>
            <a:ext cx="1812365" cy="1451287"/>
          </a:xfrm>
          <a:prstGeom prst="rect">
            <a:avLst/>
          </a:prstGeom>
        </p:spPr>
      </p:pic>
    </p:spTree>
    <p:extLst>
      <p:ext uri="{BB962C8B-B14F-4D97-AF65-F5344CB8AC3E}">
        <p14:creationId xmlns:p14="http://schemas.microsoft.com/office/powerpoint/2010/main" val="11091920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326D25-CECC-4F2A-89EA-946C90898ACC}"/>
              </a:ext>
            </a:extLst>
          </p:cNvPr>
          <p:cNvSpPr>
            <a:spLocks noGrp="1"/>
          </p:cNvSpPr>
          <p:nvPr>
            <p:ph type="title"/>
          </p:nvPr>
        </p:nvSpPr>
        <p:spPr>
          <a:xfrm>
            <a:off x="609600" y="0"/>
            <a:ext cx="10972800" cy="830510"/>
          </a:xfrm>
        </p:spPr>
        <p:txBody>
          <a:bodyPr/>
          <a:lstStyle/>
          <a:p>
            <a:pPr algn="ctr"/>
            <a:r>
              <a:rPr kumimoji="1" lang="ja-JP" altLang="en-US" sz="3600" dirty="0"/>
              <a:t>ポリオに関する歴史と根絶活動①</a:t>
            </a:r>
          </a:p>
        </p:txBody>
      </p:sp>
      <p:sp>
        <p:nvSpPr>
          <p:cNvPr id="3" name="コンテンツ プレースホルダー 2">
            <a:extLst>
              <a:ext uri="{FF2B5EF4-FFF2-40B4-BE49-F238E27FC236}">
                <a16:creationId xmlns:a16="http://schemas.microsoft.com/office/drawing/2014/main" id="{5B01AFD0-3F91-4225-A474-A5FD4B0CBA87}"/>
              </a:ext>
            </a:extLst>
          </p:cNvPr>
          <p:cNvSpPr>
            <a:spLocks noGrp="1"/>
          </p:cNvSpPr>
          <p:nvPr>
            <p:ph idx="1"/>
          </p:nvPr>
        </p:nvSpPr>
        <p:spPr>
          <a:xfrm>
            <a:off x="609600" y="601211"/>
            <a:ext cx="10972800" cy="6027489"/>
          </a:xfrm>
        </p:spPr>
        <p:txBody>
          <a:bodyPr>
            <a:normAutofit fontScale="92500" lnSpcReduction="10000"/>
          </a:bodyPr>
          <a:lstStyle/>
          <a:p>
            <a:pPr marL="0" indent="0">
              <a:buNone/>
            </a:pPr>
            <a:r>
              <a:rPr lang="en-US" altLang="ja-JP" sz="2800" b="1" dirty="0">
                <a:solidFill>
                  <a:srgbClr val="FF0000"/>
                </a:solidFill>
              </a:rPr>
              <a:t>1979</a:t>
            </a:r>
            <a:r>
              <a:rPr lang="ja-JP" altLang="en-US" sz="2800" b="1" dirty="0">
                <a:solidFill>
                  <a:srgbClr val="FF0000"/>
                </a:solidFill>
              </a:rPr>
              <a:t>年：</a:t>
            </a:r>
            <a:r>
              <a:rPr lang="ja-JP" altLang="en-US" sz="2800" dirty="0">
                <a:solidFill>
                  <a:srgbClr val="002060"/>
                </a:solidFill>
              </a:rPr>
              <a:t>フィリピンの</a:t>
            </a:r>
            <a:r>
              <a:rPr lang="en-US" altLang="ja-JP" sz="2800" dirty="0">
                <a:solidFill>
                  <a:srgbClr val="002060"/>
                </a:solidFill>
              </a:rPr>
              <a:t>600</a:t>
            </a:r>
            <a:r>
              <a:rPr lang="ja-JP" altLang="en-US" sz="2800" dirty="0">
                <a:solidFill>
                  <a:srgbClr val="002060"/>
                </a:solidFill>
              </a:rPr>
              <a:t>万人以上の子どものためにポリオワクチンを購入・輸送するプロジェクトがロータリークラブにより開始される。</a:t>
            </a:r>
          </a:p>
          <a:p>
            <a:pPr marL="0" indent="0">
              <a:buNone/>
            </a:pPr>
            <a:r>
              <a:rPr lang="en-US" altLang="ja-JP" sz="2800" b="1" dirty="0">
                <a:solidFill>
                  <a:srgbClr val="FF0000"/>
                </a:solidFill>
              </a:rPr>
              <a:t>1985</a:t>
            </a:r>
            <a:r>
              <a:rPr lang="ja-JP" altLang="en-US" sz="2800" b="1" dirty="0">
                <a:solidFill>
                  <a:srgbClr val="FF0000"/>
                </a:solidFill>
              </a:rPr>
              <a:t>年：</a:t>
            </a:r>
            <a:r>
              <a:rPr lang="ja-JP" altLang="en-US" sz="2800" dirty="0">
                <a:solidFill>
                  <a:srgbClr val="002060"/>
                </a:solidFill>
              </a:rPr>
              <a:t>国際ロータリーが、民間による国際的な公共保健イニシアチブとしては史上初かつ最大規模となる「ポリオプラス」を開始。当初の募金目標は</a:t>
            </a:r>
            <a:r>
              <a:rPr lang="en-US" altLang="ja-JP" sz="2800" dirty="0">
                <a:solidFill>
                  <a:srgbClr val="002060"/>
                </a:solidFill>
              </a:rPr>
              <a:t>1</a:t>
            </a:r>
            <a:r>
              <a:rPr lang="ja-JP" altLang="en-US" sz="2800" dirty="0">
                <a:solidFill>
                  <a:srgbClr val="002060"/>
                </a:solidFill>
              </a:rPr>
              <a:t>億</a:t>
            </a:r>
            <a:r>
              <a:rPr lang="en-US" altLang="ja-JP" sz="2800" dirty="0">
                <a:solidFill>
                  <a:srgbClr val="002060"/>
                </a:solidFill>
              </a:rPr>
              <a:t>2000</a:t>
            </a:r>
            <a:r>
              <a:rPr lang="ja-JP" altLang="en-US" sz="2800" dirty="0">
                <a:solidFill>
                  <a:srgbClr val="002060"/>
                </a:solidFill>
              </a:rPr>
              <a:t>万ドル。</a:t>
            </a:r>
          </a:p>
          <a:p>
            <a:pPr marL="0" indent="0">
              <a:buNone/>
            </a:pPr>
            <a:r>
              <a:rPr lang="en-US" altLang="ja-JP" sz="2800" b="1" dirty="0">
                <a:solidFill>
                  <a:srgbClr val="FF0000"/>
                </a:solidFill>
              </a:rPr>
              <a:t>1988</a:t>
            </a:r>
            <a:r>
              <a:rPr lang="ja-JP" altLang="en-US" sz="2800" b="1" dirty="0">
                <a:solidFill>
                  <a:srgbClr val="FF0000"/>
                </a:solidFill>
              </a:rPr>
              <a:t>年：</a:t>
            </a:r>
            <a:r>
              <a:rPr lang="ja-JP" altLang="en-US" sz="2800" dirty="0">
                <a:solidFill>
                  <a:srgbClr val="002060"/>
                </a:solidFill>
              </a:rPr>
              <a:t>国際ロータリーと世界保健機関（</a:t>
            </a:r>
            <a:r>
              <a:rPr lang="en-US" altLang="ja-JP" sz="2800" dirty="0">
                <a:solidFill>
                  <a:srgbClr val="002060"/>
                </a:solidFill>
              </a:rPr>
              <a:t>WHO</a:t>
            </a:r>
            <a:r>
              <a:rPr lang="ja-JP" altLang="en-US" sz="2800" dirty="0">
                <a:solidFill>
                  <a:srgbClr val="002060"/>
                </a:solidFill>
              </a:rPr>
              <a:t>）が「世界ポリオ根絶推進活動」（</a:t>
            </a:r>
            <a:r>
              <a:rPr lang="en-US" altLang="ja-JP" sz="2800" dirty="0">
                <a:solidFill>
                  <a:srgbClr val="002060"/>
                </a:solidFill>
              </a:rPr>
              <a:t>GPEI</a:t>
            </a:r>
            <a:r>
              <a:rPr lang="ja-JP" altLang="en-US" sz="2800" dirty="0">
                <a:solidFill>
                  <a:srgbClr val="002060"/>
                </a:solidFill>
              </a:rPr>
              <a:t>）を立ち上げる。</a:t>
            </a:r>
            <a:endParaRPr lang="en-US" altLang="ja-JP" sz="2800" dirty="0">
              <a:solidFill>
                <a:srgbClr val="002060"/>
              </a:solidFill>
            </a:endParaRPr>
          </a:p>
          <a:p>
            <a:pPr marL="0" indent="0">
              <a:buNone/>
            </a:pPr>
            <a:r>
              <a:rPr lang="ja-JP" altLang="en-US" sz="2800" dirty="0">
                <a:solidFill>
                  <a:srgbClr val="002060"/>
                </a:solidFill>
              </a:rPr>
              <a:t>　　　　　当時の症例数は、</a:t>
            </a:r>
            <a:r>
              <a:rPr lang="en-US" altLang="ja-JP" sz="2800" dirty="0">
                <a:solidFill>
                  <a:srgbClr val="002060"/>
                </a:solidFill>
              </a:rPr>
              <a:t>125</a:t>
            </a:r>
            <a:r>
              <a:rPr lang="ja-JP" altLang="en-US" sz="2800" dirty="0">
                <a:solidFill>
                  <a:srgbClr val="002060"/>
                </a:solidFill>
              </a:rPr>
              <a:t>カ国で推定</a:t>
            </a:r>
            <a:r>
              <a:rPr lang="en-US" altLang="ja-JP" sz="2800" dirty="0">
                <a:solidFill>
                  <a:srgbClr val="002060"/>
                </a:solidFill>
              </a:rPr>
              <a:t>35</a:t>
            </a:r>
            <a:r>
              <a:rPr lang="ja-JP" altLang="en-US" sz="2800" dirty="0">
                <a:solidFill>
                  <a:srgbClr val="002060"/>
                </a:solidFill>
              </a:rPr>
              <a:t>万件以上。</a:t>
            </a:r>
          </a:p>
          <a:p>
            <a:pPr marL="0" indent="0">
              <a:buNone/>
            </a:pPr>
            <a:r>
              <a:rPr lang="en-US" altLang="ja-JP" sz="2800" b="1" dirty="0">
                <a:solidFill>
                  <a:srgbClr val="FF0000"/>
                </a:solidFill>
              </a:rPr>
              <a:t>1994</a:t>
            </a:r>
            <a:r>
              <a:rPr lang="ja-JP" altLang="en-US" sz="2800" b="1" dirty="0">
                <a:solidFill>
                  <a:srgbClr val="FF0000"/>
                </a:solidFill>
              </a:rPr>
              <a:t>年：</a:t>
            </a:r>
            <a:r>
              <a:rPr lang="ja-JP" altLang="en-US" sz="2800" dirty="0">
                <a:solidFill>
                  <a:srgbClr val="002060"/>
                </a:solidFill>
              </a:rPr>
              <a:t>南北アメリカ大陸からポリオが根絶されたことを発表。</a:t>
            </a:r>
          </a:p>
          <a:p>
            <a:pPr marL="0" indent="0">
              <a:buNone/>
            </a:pPr>
            <a:r>
              <a:rPr lang="en-US" altLang="ja-JP" sz="2800" b="1" dirty="0">
                <a:solidFill>
                  <a:srgbClr val="FF0000"/>
                </a:solidFill>
              </a:rPr>
              <a:t>1995</a:t>
            </a:r>
            <a:r>
              <a:rPr lang="ja-JP" altLang="en-US" sz="2800" b="1" dirty="0">
                <a:solidFill>
                  <a:srgbClr val="FF0000"/>
                </a:solidFill>
              </a:rPr>
              <a:t>年：</a:t>
            </a:r>
            <a:r>
              <a:rPr lang="ja-JP" altLang="en-US" sz="2800" dirty="0">
                <a:solidFill>
                  <a:srgbClr val="002060"/>
                </a:solidFill>
              </a:rPr>
              <a:t>中国とインドで、保健従事者とボランティアによりわずか</a:t>
            </a:r>
            <a:r>
              <a:rPr lang="en-US" altLang="ja-JP" sz="2800" dirty="0">
                <a:solidFill>
                  <a:srgbClr val="002060"/>
                </a:solidFill>
              </a:rPr>
              <a:t>1</a:t>
            </a:r>
            <a:r>
              <a:rPr lang="ja-JP" altLang="en-US" sz="2800" dirty="0">
                <a:solidFill>
                  <a:srgbClr val="002060"/>
                </a:solidFill>
              </a:rPr>
              <a:t>週間で</a:t>
            </a:r>
            <a:r>
              <a:rPr lang="en-US" altLang="ja-JP" sz="2800" dirty="0">
                <a:solidFill>
                  <a:srgbClr val="002060"/>
                </a:solidFill>
              </a:rPr>
              <a:t>1</a:t>
            </a:r>
            <a:r>
              <a:rPr lang="ja-JP" altLang="en-US" sz="2800" dirty="0">
                <a:solidFill>
                  <a:srgbClr val="002060"/>
                </a:solidFill>
              </a:rPr>
              <a:t>億</a:t>
            </a:r>
            <a:r>
              <a:rPr lang="en-US" altLang="ja-JP" sz="2800" dirty="0">
                <a:solidFill>
                  <a:srgbClr val="002060"/>
                </a:solidFill>
              </a:rPr>
              <a:t>6500</a:t>
            </a:r>
            <a:r>
              <a:rPr lang="ja-JP" altLang="en-US" sz="2800" dirty="0">
                <a:solidFill>
                  <a:srgbClr val="002060"/>
                </a:solidFill>
              </a:rPr>
              <a:t>万人の子どもにワクチンが投与される。ポリオのない国のロータリー会員が世界のポリオ根絶活動を支援するため、ロータリーが「ポリオプラス・パートナー」プログラムを立ち上げる</a:t>
            </a:r>
            <a:r>
              <a:rPr lang="ja-JP" altLang="en-US" sz="2800" dirty="0"/>
              <a:t>。</a:t>
            </a:r>
          </a:p>
          <a:p>
            <a:pPr marL="0" indent="0">
              <a:buNone/>
            </a:pPr>
            <a:r>
              <a:rPr kumimoji="1" lang="ja-JP" altLang="en-US" dirty="0"/>
              <a:t>　</a:t>
            </a:r>
            <a:r>
              <a:rPr lang="ja-JP" altLang="en-US" dirty="0"/>
              <a:t>　</a:t>
            </a:r>
            <a:r>
              <a:rPr kumimoji="1" lang="en-US" altLang="ja-JP" sz="2800" b="1" dirty="0">
                <a:solidFill>
                  <a:srgbClr val="FF0000"/>
                </a:solidFill>
              </a:rPr>
              <a:t>2000</a:t>
            </a:r>
            <a:r>
              <a:rPr kumimoji="1" lang="ja-JP" altLang="en-US" sz="2800" b="1" dirty="0">
                <a:solidFill>
                  <a:srgbClr val="FF0000"/>
                </a:solidFill>
              </a:rPr>
              <a:t>年にはポリオを地球上から根絶できる！と考えられていた。</a:t>
            </a:r>
          </a:p>
        </p:txBody>
      </p:sp>
      <p:pic>
        <p:nvPicPr>
          <p:cNvPr id="4" name="Picture 5">
            <a:extLst>
              <a:ext uri="{FF2B5EF4-FFF2-40B4-BE49-F238E27FC236}">
                <a16:creationId xmlns:a16="http://schemas.microsoft.com/office/drawing/2014/main" id="{112D2899-C02C-43F3-84DB-79A26DFAAB9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CBA4A2AB-6F9C-4E13-AA09-B442B8C35CF3}"/>
              </a:ext>
            </a:extLst>
          </p:cNvPr>
          <p:cNvPicPr>
            <a:picLocks noChangeAspect="1"/>
          </p:cNvPicPr>
          <p:nvPr/>
        </p:nvPicPr>
        <p:blipFill>
          <a:blip r:embed="rId3"/>
          <a:stretch>
            <a:fillRect/>
          </a:stretch>
        </p:blipFill>
        <p:spPr>
          <a:xfrm>
            <a:off x="66135" y="6141232"/>
            <a:ext cx="844797" cy="666846"/>
          </a:xfrm>
          <a:prstGeom prst="rect">
            <a:avLst/>
          </a:prstGeom>
        </p:spPr>
      </p:pic>
      <p:pic>
        <p:nvPicPr>
          <p:cNvPr id="6" name="図 5">
            <a:extLst>
              <a:ext uri="{FF2B5EF4-FFF2-40B4-BE49-F238E27FC236}">
                <a16:creationId xmlns:a16="http://schemas.microsoft.com/office/drawing/2014/main" id="{9AD93EDB-DDE7-4384-B43D-17C9BFB05533}"/>
              </a:ext>
            </a:extLst>
          </p:cNvPr>
          <p:cNvPicPr>
            <a:picLocks noChangeAspect="1"/>
          </p:cNvPicPr>
          <p:nvPr/>
        </p:nvPicPr>
        <p:blipFill>
          <a:blip r:embed="rId4"/>
          <a:stretch>
            <a:fillRect/>
          </a:stretch>
        </p:blipFill>
        <p:spPr>
          <a:xfrm>
            <a:off x="11046914" y="6209456"/>
            <a:ext cx="524301" cy="530398"/>
          </a:xfrm>
          <a:prstGeom prst="rect">
            <a:avLst/>
          </a:prstGeom>
        </p:spPr>
      </p:pic>
    </p:spTree>
    <p:extLst>
      <p:ext uri="{BB962C8B-B14F-4D97-AF65-F5344CB8AC3E}">
        <p14:creationId xmlns:p14="http://schemas.microsoft.com/office/powerpoint/2010/main" val="312804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6611FA-976E-40F1-8036-82DEF7947A98}"/>
              </a:ext>
            </a:extLst>
          </p:cNvPr>
          <p:cNvSpPr>
            <a:spLocks noGrp="1"/>
          </p:cNvSpPr>
          <p:nvPr>
            <p:ph type="title"/>
          </p:nvPr>
        </p:nvSpPr>
        <p:spPr>
          <a:xfrm>
            <a:off x="609600" y="239086"/>
            <a:ext cx="10972800" cy="612396"/>
          </a:xfrm>
        </p:spPr>
        <p:txBody>
          <a:bodyPr>
            <a:normAutofit fontScale="90000"/>
          </a:bodyPr>
          <a:lstStyle/>
          <a:p>
            <a:pPr algn="ctr"/>
            <a:r>
              <a:rPr lang="ja-JP" altLang="en-US" sz="3600" dirty="0"/>
              <a:t>ポリオに関する歴史と根絶活動②</a:t>
            </a:r>
            <a:endParaRPr kumimoji="1" lang="ja-JP" altLang="en-US" sz="3600" dirty="0"/>
          </a:p>
        </p:txBody>
      </p:sp>
      <p:pic>
        <p:nvPicPr>
          <p:cNvPr id="7" name="Picture 5">
            <a:extLst>
              <a:ext uri="{FF2B5EF4-FFF2-40B4-BE49-F238E27FC236}">
                <a16:creationId xmlns:a16="http://schemas.microsoft.com/office/drawing/2014/main" id="{F639EFB8-D002-4C72-A16A-7839036637D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a:extLst>
              <a:ext uri="{FF2B5EF4-FFF2-40B4-BE49-F238E27FC236}">
                <a16:creationId xmlns:a16="http://schemas.microsoft.com/office/drawing/2014/main" id="{7B376FDC-6308-4FB0-84FD-B4D28C3DA8C6}"/>
              </a:ext>
            </a:extLst>
          </p:cNvPr>
          <p:cNvSpPr>
            <a:spLocks noGrp="1"/>
          </p:cNvSpPr>
          <p:nvPr>
            <p:ph idx="1"/>
          </p:nvPr>
        </p:nvSpPr>
        <p:spPr>
          <a:xfrm>
            <a:off x="629517" y="1214307"/>
            <a:ext cx="10972800" cy="5404607"/>
          </a:xfrm>
        </p:spPr>
        <p:txBody>
          <a:bodyPr>
            <a:normAutofit lnSpcReduction="10000"/>
          </a:bodyPr>
          <a:lstStyle/>
          <a:p>
            <a:r>
              <a:rPr lang="en-US" altLang="ja-JP" sz="2800" b="1" dirty="0">
                <a:solidFill>
                  <a:srgbClr val="FF0000"/>
                </a:solidFill>
              </a:rPr>
              <a:t>2000</a:t>
            </a:r>
            <a:r>
              <a:rPr lang="ja-JP" altLang="en-US" sz="2800" b="1" dirty="0">
                <a:solidFill>
                  <a:srgbClr val="FF0000"/>
                </a:solidFill>
              </a:rPr>
              <a:t>年：</a:t>
            </a:r>
            <a:r>
              <a:rPr lang="en-US" altLang="ja-JP" sz="2800" dirty="0">
                <a:solidFill>
                  <a:srgbClr val="002060"/>
                </a:solidFill>
              </a:rPr>
              <a:t>5</a:t>
            </a:r>
            <a:r>
              <a:rPr lang="ja-JP" altLang="en-US" sz="2800" dirty="0">
                <a:solidFill>
                  <a:srgbClr val="002060"/>
                </a:solidFill>
              </a:rPr>
              <a:t>億</a:t>
            </a:r>
            <a:r>
              <a:rPr lang="en-US" altLang="ja-JP" sz="2800" dirty="0">
                <a:solidFill>
                  <a:srgbClr val="002060"/>
                </a:solidFill>
              </a:rPr>
              <a:t>5000</a:t>
            </a:r>
            <a:r>
              <a:rPr lang="ja-JP" altLang="en-US" sz="2800" dirty="0">
                <a:solidFill>
                  <a:srgbClr val="002060"/>
                </a:solidFill>
              </a:rPr>
              <a:t>万人（世界人口の</a:t>
            </a:r>
            <a:r>
              <a:rPr lang="en-US" altLang="ja-JP" sz="2800" dirty="0">
                <a:solidFill>
                  <a:srgbClr val="002060"/>
                </a:solidFill>
              </a:rPr>
              <a:t>10</a:t>
            </a:r>
            <a:r>
              <a:rPr lang="ja-JP" altLang="en-US" sz="2800" dirty="0">
                <a:solidFill>
                  <a:srgbClr val="002060"/>
                </a:solidFill>
              </a:rPr>
              <a:t>分の</a:t>
            </a:r>
            <a:r>
              <a:rPr lang="en-US" altLang="ja-JP" sz="2800" dirty="0">
                <a:solidFill>
                  <a:srgbClr val="002060"/>
                </a:solidFill>
              </a:rPr>
              <a:t>1</a:t>
            </a:r>
            <a:r>
              <a:rPr lang="ja-JP" altLang="en-US" sz="2800" dirty="0">
                <a:solidFill>
                  <a:srgbClr val="002060"/>
                </a:solidFill>
              </a:rPr>
              <a:t>近く）という記録的な数の子どもに経口ポリオワクチンが投与される。オーストラリアから中国にわたる西太平洋地域でのポリオ根絶が宣言される。</a:t>
            </a:r>
          </a:p>
          <a:p>
            <a:r>
              <a:rPr lang="en-US" altLang="ja-JP" sz="2800" b="1" dirty="0">
                <a:solidFill>
                  <a:srgbClr val="FF0000"/>
                </a:solidFill>
              </a:rPr>
              <a:t>2003</a:t>
            </a:r>
            <a:r>
              <a:rPr lang="ja-JP" altLang="en-US" sz="2800" b="1" dirty="0">
                <a:solidFill>
                  <a:srgbClr val="FF0000"/>
                </a:solidFill>
              </a:rPr>
              <a:t>年：</a:t>
            </a:r>
            <a:r>
              <a:rPr lang="en-US" altLang="ja-JP" sz="2800" dirty="0">
                <a:solidFill>
                  <a:srgbClr val="002060"/>
                </a:solidFill>
              </a:rPr>
              <a:t>12</a:t>
            </a:r>
            <a:r>
              <a:rPr lang="ja-JP" altLang="en-US" sz="2800" dirty="0">
                <a:solidFill>
                  <a:srgbClr val="002060"/>
                </a:solidFill>
              </a:rPr>
              <a:t>カ月間のキャンペーンでロータリー財団が</a:t>
            </a:r>
            <a:r>
              <a:rPr lang="en-US" altLang="ja-JP" sz="2800" dirty="0">
                <a:solidFill>
                  <a:srgbClr val="002060"/>
                </a:solidFill>
              </a:rPr>
              <a:t>1</a:t>
            </a:r>
            <a:r>
              <a:rPr lang="ja-JP" altLang="en-US" sz="2800" dirty="0">
                <a:solidFill>
                  <a:srgbClr val="002060"/>
                </a:solidFill>
              </a:rPr>
              <a:t>億</a:t>
            </a:r>
            <a:r>
              <a:rPr lang="en-US" altLang="ja-JP" sz="2800" dirty="0">
                <a:solidFill>
                  <a:srgbClr val="002060"/>
                </a:solidFill>
              </a:rPr>
              <a:t>1900</a:t>
            </a:r>
            <a:r>
              <a:rPr lang="ja-JP" altLang="en-US" sz="2800" dirty="0">
                <a:solidFill>
                  <a:srgbClr val="002060"/>
                </a:solidFill>
              </a:rPr>
              <a:t>万ドルの募金に成功。ポリオ根絶へのロータリーからの寄付総額が</a:t>
            </a:r>
            <a:r>
              <a:rPr lang="en-US" altLang="ja-JP" sz="2800" dirty="0">
                <a:solidFill>
                  <a:srgbClr val="002060"/>
                </a:solidFill>
              </a:rPr>
              <a:t>5</a:t>
            </a:r>
            <a:r>
              <a:rPr lang="ja-JP" altLang="en-US" sz="2800" dirty="0">
                <a:solidFill>
                  <a:srgbClr val="002060"/>
                </a:solidFill>
              </a:rPr>
              <a:t>億ドルを超える。常在国の数は</a:t>
            </a:r>
            <a:r>
              <a:rPr lang="en-US" altLang="ja-JP" sz="2800" dirty="0">
                <a:solidFill>
                  <a:srgbClr val="002060"/>
                </a:solidFill>
              </a:rPr>
              <a:t>6</a:t>
            </a:r>
            <a:r>
              <a:rPr lang="ja-JP" altLang="en-US" sz="2800" dirty="0">
                <a:solidFill>
                  <a:srgbClr val="002060"/>
                </a:solidFill>
              </a:rPr>
              <a:t>カ国となる（アフガニスタン、エジプト、インド、ニジェール、ナイジェリア、パキスタン）。</a:t>
            </a:r>
          </a:p>
          <a:p>
            <a:r>
              <a:rPr lang="en-US" altLang="ja-JP" sz="2800" b="1" dirty="0">
                <a:solidFill>
                  <a:srgbClr val="FF0000"/>
                </a:solidFill>
              </a:rPr>
              <a:t>2004</a:t>
            </a:r>
            <a:r>
              <a:rPr lang="ja-JP" altLang="en-US" sz="2800" b="1" dirty="0">
                <a:solidFill>
                  <a:srgbClr val="FF0000"/>
                </a:solidFill>
              </a:rPr>
              <a:t>年：</a:t>
            </a:r>
            <a:r>
              <a:rPr lang="ja-JP" altLang="en-US" sz="2800" dirty="0">
                <a:solidFill>
                  <a:srgbClr val="002060"/>
                </a:solidFill>
              </a:rPr>
              <a:t>アフリカの</a:t>
            </a:r>
            <a:r>
              <a:rPr lang="en-US" altLang="ja-JP" sz="2800" dirty="0">
                <a:solidFill>
                  <a:srgbClr val="002060"/>
                </a:solidFill>
              </a:rPr>
              <a:t>23</a:t>
            </a:r>
            <a:r>
              <a:rPr lang="ja-JP" altLang="en-US" sz="2800" dirty="0">
                <a:solidFill>
                  <a:srgbClr val="002060"/>
                </a:solidFill>
              </a:rPr>
              <a:t>カ国で</a:t>
            </a:r>
            <a:r>
              <a:rPr lang="en-US" altLang="ja-JP" sz="2800" dirty="0">
                <a:solidFill>
                  <a:srgbClr val="002060"/>
                </a:solidFill>
              </a:rPr>
              <a:t>8000</a:t>
            </a:r>
            <a:r>
              <a:rPr lang="ja-JP" altLang="en-US" sz="2800" dirty="0">
                <a:solidFill>
                  <a:srgbClr val="002060"/>
                </a:solidFill>
              </a:rPr>
              <a:t>万人の子どもを対象に一斉に全国予防接種日が実施される。アフリカ大陸で最大規模の一斉ポリオ予防接種活動となる。</a:t>
            </a:r>
          </a:p>
          <a:p>
            <a:r>
              <a:rPr lang="en-US" altLang="ja-JP" sz="2800" b="1" dirty="0">
                <a:solidFill>
                  <a:srgbClr val="FF0000"/>
                </a:solidFill>
              </a:rPr>
              <a:t>2006</a:t>
            </a:r>
            <a:r>
              <a:rPr lang="ja-JP" altLang="en-US" sz="2800" b="1" dirty="0">
                <a:solidFill>
                  <a:srgbClr val="FF0000"/>
                </a:solidFill>
              </a:rPr>
              <a:t>年：</a:t>
            </a:r>
            <a:r>
              <a:rPr lang="ja-JP" altLang="en-US" sz="2800" dirty="0">
                <a:solidFill>
                  <a:srgbClr val="002060"/>
                </a:solidFill>
              </a:rPr>
              <a:t>ポリオ常在国数が</a:t>
            </a:r>
            <a:r>
              <a:rPr lang="en-US" altLang="ja-JP" sz="2800" dirty="0">
                <a:solidFill>
                  <a:srgbClr val="002060"/>
                </a:solidFill>
              </a:rPr>
              <a:t>4</a:t>
            </a:r>
            <a:r>
              <a:rPr lang="ja-JP" altLang="en-US" sz="2800" dirty="0">
                <a:solidFill>
                  <a:srgbClr val="002060"/>
                </a:solidFill>
              </a:rPr>
              <a:t>カ国に（アフガニスタン、インド、ナイジェリア、パキスタン）。</a:t>
            </a:r>
          </a:p>
          <a:p>
            <a:endParaRPr kumimoji="1" lang="ja-JP" altLang="en-US" dirty="0"/>
          </a:p>
        </p:txBody>
      </p:sp>
      <p:pic>
        <p:nvPicPr>
          <p:cNvPr id="9" name="図 8">
            <a:extLst>
              <a:ext uri="{FF2B5EF4-FFF2-40B4-BE49-F238E27FC236}">
                <a16:creationId xmlns:a16="http://schemas.microsoft.com/office/drawing/2014/main" id="{AFAC3FE0-1C11-4864-A4B2-D90BCAB4E392}"/>
              </a:ext>
            </a:extLst>
          </p:cNvPr>
          <p:cNvPicPr>
            <a:picLocks noChangeAspect="1"/>
          </p:cNvPicPr>
          <p:nvPr/>
        </p:nvPicPr>
        <p:blipFill>
          <a:blip r:embed="rId3"/>
          <a:stretch>
            <a:fillRect/>
          </a:stretch>
        </p:blipFill>
        <p:spPr>
          <a:xfrm>
            <a:off x="11046914" y="6209456"/>
            <a:ext cx="524301" cy="530398"/>
          </a:xfrm>
          <a:prstGeom prst="rect">
            <a:avLst/>
          </a:prstGeom>
        </p:spPr>
      </p:pic>
      <p:pic>
        <p:nvPicPr>
          <p:cNvPr id="10" name="図 9">
            <a:extLst>
              <a:ext uri="{FF2B5EF4-FFF2-40B4-BE49-F238E27FC236}">
                <a16:creationId xmlns:a16="http://schemas.microsoft.com/office/drawing/2014/main" id="{FBE66301-8CC8-4972-B8BC-11ED333EB416}"/>
              </a:ext>
            </a:extLst>
          </p:cNvPr>
          <p:cNvPicPr>
            <a:picLocks noChangeAspect="1"/>
          </p:cNvPicPr>
          <p:nvPr/>
        </p:nvPicPr>
        <p:blipFill>
          <a:blip r:embed="rId4"/>
          <a:stretch>
            <a:fillRect/>
          </a:stretch>
        </p:blipFill>
        <p:spPr>
          <a:xfrm>
            <a:off x="66135" y="6167955"/>
            <a:ext cx="810943" cy="640123"/>
          </a:xfrm>
          <a:prstGeom prst="rect">
            <a:avLst/>
          </a:prstGeom>
        </p:spPr>
      </p:pic>
    </p:spTree>
    <p:extLst>
      <p:ext uri="{BB962C8B-B14F-4D97-AF65-F5344CB8AC3E}">
        <p14:creationId xmlns:p14="http://schemas.microsoft.com/office/powerpoint/2010/main" val="26423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F694FA-7FC5-4F53-A102-FCB965FDA743}"/>
              </a:ext>
            </a:extLst>
          </p:cNvPr>
          <p:cNvSpPr>
            <a:spLocks noGrp="1"/>
          </p:cNvSpPr>
          <p:nvPr>
            <p:ph type="title"/>
          </p:nvPr>
        </p:nvSpPr>
        <p:spPr>
          <a:xfrm>
            <a:off x="609600" y="0"/>
            <a:ext cx="10972800" cy="629174"/>
          </a:xfrm>
        </p:spPr>
        <p:txBody>
          <a:bodyPr>
            <a:normAutofit fontScale="90000"/>
          </a:bodyPr>
          <a:lstStyle/>
          <a:p>
            <a:pPr algn="ctr"/>
            <a:r>
              <a:rPr lang="ja-JP" altLang="en-US" sz="3600" dirty="0"/>
              <a:t>ポリオに関する歴史と根絶活動③</a:t>
            </a:r>
            <a:endParaRPr kumimoji="1" lang="ja-JP" altLang="en-US" sz="3600" dirty="0"/>
          </a:p>
        </p:txBody>
      </p:sp>
      <p:sp>
        <p:nvSpPr>
          <p:cNvPr id="3" name="コンテンツ プレースホルダー 2">
            <a:extLst>
              <a:ext uri="{FF2B5EF4-FFF2-40B4-BE49-F238E27FC236}">
                <a16:creationId xmlns:a16="http://schemas.microsoft.com/office/drawing/2014/main" id="{F8803BE3-2048-4486-9544-8AC15EA65168}"/>
              </a:ext>
            </a:extLst>
          </p:cNvPr>
          <p:cNvSpPr>
            <a:spLocks noGrp="1"/>
          </p:cNvSpPr>
          <p:nvPr>
            <p:ph idx="1"/>
          </p:nvPr>
        </p:nvSpPr>
        <p:spPr>
          <a:xfrm>
            <a:off x="3506598" y="629174"/>
            <a:ext cx="7983522" cy="5670958"/>
          </a:xfrm>
        </p:spPr>
        <p:txBody>
          <a:bodyPr>
            <a:normAutofit lnSpcReduction="10000"/>
          </a:bodyPr>
          <a:lstStyle/>
          <a:p>
            <a:pPr marL="0" indent="0">
              <a:buNone/>
            </a:pPr>
            <a:r>
              <a:rPr lang="en-US" altLang="ja-JP" sz="2800" b="1" dirty="0">
                <a:solidFill>
                  <a:srgbClr val="FF0000"/>
                </a:solidFill>
              </a:rPr>
              <a:t>2009</a:t>
            </a:r>
            <a:r>
              <a:rPr lang="ja-JP" altLang="en-US" sz="2800" b="1" dirty="0">
                <a:solidFill>
                  <a:srgbClr val="FF0000"/>
                </a:solidFill>
              </a:rPr>
              <a:t>年：</a:t>
            </a:r>
            <a:r>
              <a:rPr lang="ja-JP" altLang="en-US" sz="2800" dirty="0">
                <a:solidFill>
                  <a:srgbClr val="002060"/>
                </a:solidFill>
              </a:rPr>
              <a:t>ポリオ根絶に対するロータリーからの寄付総額が約</a:t>
            </a:r>
            <a:r>
              <a:rPr lang="en-US" altLang="ja-JP" sz="2800" dirty="0">
                <a:solidFill>
                  <a:srgbClr val="002060"/>
                </a:solidFill>
              </a:rPr>
              <a:t>8</a:t>
            </a:r>
            <a:r>
              <a:rPr lang="ja-JP" altLang="en-US" sz="2800" dirty="0">
                <a:solidFill>
                  <a:srgbClr val="002060"/>
                </a:solidFill>
              </a:rPr>
              <a:t>億ドルに。</a:t>
            </a:r>
            <a:r>
              <a:rPr lang="en-US" altLang="ja-JP" sz="2800" dirty="0">
                <a:solidFill>
                  <a:srgbClr val="002060"/>
                </a:solidFill>
              </a:rPr>
              <a:t>1</a:t>
            </a:r>
            <a:r>
              <a:rPr lang="ja-JP" altLang="en-US" sz="2800" dirty="0">
                <a:solidFill>
                  <a:srgbClr val="002060"/>
                </a:solidFill>
              </a:rPr>
              <a:t>月、ビル＆メリンダ・ゲイツ財団が、ロータリーからポリオ根絶に</a:t>
            </a:r>
            <a:r>
              <a:rPr lang="en-US" altLang="ja-JP" sz="2800" dirty="0">
                <a:solidFill>
                  <a:srgbClr val="002060"/>
                </a:solidFill>
              </a:rPr>
              <a:t>2</a:t>
            </a:r>
            <a:r>
              <a:rPr lang="ja-JP" altLang="en-US" sz="2800" dirty="0">
                <a:solidFill>
                  <a:srgbClr val="002060"/>
                </a:solidFill>
              </a:rPr>
              <a:t>億ドルを寄付することを条件に、ロータリーに</a:t>
            </a:r>
            <a:r>
              <a:rPr lang="en-US" altLang="ja-JP" sz="2800" dirty="0">
                <a:solidFill>
                  <a:srgbClr val="002060"/>
                </a:solidFill>
              </a:rPr>
              <a:t>3</a:t>
            </a:r>
            <a:r>
              <a:rPr lang="ja-JP" altLang="en-US" sz="2800" dirty="0">
                <a:solidFill>
                  <a:srgbClr val="002060"/>
                </a:solidFill>
              </a:rPr>
              <a:t>億</a:t>
            </a:r>
            <a:r>
              <a:rPr lang="en-US" altLang="ja-JP" sz="2800" dirty="0">
                <a:solidFill>
                  <a:srgbClr val="002060"/>
                </a:solidFill>
              </a:rPr>
              <a:t>5500</a:t>
            </a:r>
            <a:r>
              <a:rPr lang="ja-JP" altLang="en-US" sz="2800" dirty="0">
                <a:solidFill>
                  <a:srgbClr val="002060"/>
                </a:solidFill>
              </a:rPr>
              <a:t>万ドルの補助金を提供することを発表。その結果、世界ポリオ根絶推進活動に合計</a:t>
            </a:r>
            <a:r>
              <a:rPr lang="en-US" altLang="ja-JP" sz="2800" dirty="0">
                <a:solidFill>
                  <a:srgbClr val="002060"/>
                </a:solidFill>
              </a:rPr>
              <a:t>5</a:t>
            </a:r>
            <a:r>
              <a:rPr lang="ja-JP" altLang="en-US" sz="2800" dirty="0">
                <a:solidFill>
                  <a:srgbClr val="002060"/>
                </a:solidFill>
              </a:rPr>
              <a:t>億</a:t>
            </a:r>
            <a:r>
              <a:rPr lang="en-US" altLang="ja-JP" sz="2800" dirty="0">
                <a:solidFill>
                  <a:srgbClr val="002060"/>
                </a:solidFill>
              </a:rPr>
              <a:t>5500</a:t>
            </a:r>
            <a:r>
              <a:rPr lang="ja-JP" altLang="en-US" sz="2800" dirty="0">
                <a:solidFill>
                  <a:srgbClr val="002060"/>
                </a:solidFill>
              </a:rPr>
              <a:t>万ドルが寄付される。</a:t>
            </a:r>
          </a:p>
          <a:p>
            <a:pPr marL="0" indent="0">
              <a:buNone/>
            </a:pPr>
            <a:r>
              <a:rPr lang="en-US" altLang="ja-JP" sz="2800" b="1" dirty="0">
                <a:solidFill>
                  <a:srgbClr val="FF0000"/>
                </a:solidFill>
              </a:rPr>
              <a:t>2011</a:t>
            </a:r>
            <a:r>
              <a:rPr lang="ja-JP" altLang="en-US" sz="2800" b="1" dirty="0">
                <a:solidFill>
                  <a:srgbClr val="FF0000"/>
                </a:solidFill>
              </a:rPr>
              <a:t>年：</a:t>
            </a:r>
            <a:r>
              <a:rPr lang="ja-JP" altLang="en-US" sz="2800" dirty="0">
                <a:solidFill>
                  <a:srgbClr val="002060"/>
                </a:solidFill>
              </a:rPr>
              <a:t>ポリオ根絶へのロータリーの寄付総額が</a:t>
            </a:r>
            <a:r>
              <a:rPr lang="en-US" altLang="ja-JP" sz="2800" dirty="0">
                <a:solidFill>
                  <a:srgbClr val="002060"/>
                </a:solidFill>
              </a:rPr>
              <a:t>10</a:t>
            </a:r>
            <a:r>
              <a:rPr lang="ja-JP" altLang="en-US" sz="2800" dirty="0">
                <a:solidFill>
                  <a:srgbClr val="002060"/>
                </a:solidFill>
              </a:rPr>
              <a:t>億ドルを超える。</a:t>
            </a:r>
          </a:p>
          <a:p>
            <a:pPr marL="0" indent="0">
              <a:buNone/>
            </a:pPr>
            <a:r>
              <a:rPr lang="en-US" altLang="ja-JP" sz="2800" b="1" dirty="0">
                <a:solidFill>
                  <a:srgbClr val="FF0000"/>
                </a:solidFill>
              </a:rPr>
              <a:t>2012</a:t>
            </a:r>
            <a:r>
              <a:rPr lang="ja-JP" altLang="en-US" sz="2800" b="1" dirty="0">
                <a:solidFill>
                  <a:srgbClr val="FF0000"/>
                </a:solidFill>
              </a:rPr>
              <a:t>年：</a:t>
            </a:r>
            <a:r>
              <a:rPr lang="ja-JP" altLang="en-US" sz="2800" dirty="0">
                <a:solidFill>
                  <a:srgbClr val="002060"/>
                </a:solidFill>
              </a:rPr>
              <a:t>ロータリーが予定より</a:t>
            </a:r>
            <a:r>
              <a:rPr lang="en-US" altLang="ja-JP" sz="2800" dirty="0">
                <a:solidFill>
                  <a:srgbClr val="002060"/>
                </a:solidFill>
              </a:rPr>
              <a:t>5</a:t>
            </a:r>
            <a:r>
              <a:rPr lang="ja-JP" altLang="en-US" sz="2800" dirty="0">
                <a:solidFill>
                  <a:srgbClr val="002060"/>
                </a:solidFill>
              </a:rPr>
              <a:t>カ月以上早く「</a:t>
            </a:r>
            <a:r>
              <a:rPr lang="en-US" altLang="ja-JP" sz="2800" dirty="0">
                <a:solidFill>
                  <a:srgbClr val="002060"/>
                </a:solidFill>
              </a:rPr>
              <a:t>2</a:t>
            </a:r>
            <a:r>
              <a:rPr lang="ja-JP" altLang="en-US" sz="2800" dirty="0">
                <a:solidFill>
                  <a:srgbClr val="002060"/>
                </a:solidFill>
              </a:rPr>
              <a:t>億ドルのチャレンジ」の募金目標を達成。</a:t>
            </a:r>
            <a:endParaRPr lang="en-US" altLang="ja-JP" sz="2800" dirty="0">
              <a:solidFill>
                <a:srgbClr val="002060"/>
              </a:solidFill>
            </a:endParaRPr>
          </a:p>
          <a:p>
            <a:pPr marL="0" indent="0">
              <a:spcBef>
                <a:spcPts val="0"/>
              </a:spcBef>
              <a:spcAft>
                <a:spcPts val="1000"/>
              </a:spcAft>
              <a:buClr>
                <a:prstClr val="white"/>
              </a:buClr>
              <a:buSzPct val="100000"/>
              <a:buNone/>
            </a:pPr>
            <a:r>
              <a:rPr lang="en-US" altLang="ja-JP" sz="2800" b="1" dirty="0">
                <a:solidFill>
                  <a:srgbClr val="FF0000"/>
                </a:solidFill>
                <a:latin typeface="+mn-ea"/>
              </a:rPr>
              <a:t>2013</a:t>
            </a:r>
            <a:r>
              <a:rPr lang="ja-JP" altLang="en-US" sz="2800" b="1" dirty="0">
                <a:solidFill>
                  <a:srgbClr val="FF0000"/>
                </a:solidFill>
                <a:latin typeface="+mn-ea"/>
              </a:rPr>
              <a:t>年：</a:t>
            </a:r>
            <a:r>
              <a:rPr lang="en-US" altLang="ja-JP" sz="2800" dirty="0">
                <a:solidFill>
                  <a:srgbClr val="002060"/>
                </a:solidFill>
                <a:latin typeface="+mn-ea"/>
              </a:rPr>
              <a:t>2018</a:t>
            </a:r>
            <a:r>
              <a:rPr lang="ja-JP" altLang="en-US" sz="2800" dirty="0">
                <a:solidFill>
                  <a:srgbClr val="002060"/>
                </a:solidFill>
                <a:latin typeface="+mn-ea"/>
              </a:rPr>
              <a:t>年までにポリオ根絶のための</a:t>
            </a:r>
            <a:endParaRPr lang="en-US" altLang="ja-JP" sz="2800" dirty="0">
              <a:solidFill>
                <a:srgbClr val="002060"/>
              </a:solidFill>
              <a:latin typeface="+mn-ea"/>
            </a:endParaRPr>
          </a:p>
          <a:p>
            <a:pPr marL="0" indent="0">
              <a:spcBef>
                <a:spcPts val="0"/>
              </a:spcBef>
              <a:spcAft>
                <a:spcPts val="1000"/>
              </a:spcAft>
              <a:buClr>
                <a:prstClr val="white"/>
              </a:buClr>
              <a:buSzPct val="100000"/>
              <a:buNone/>
            </a:pPr>
            <a:r>
              <a:rPr lang="ja-JP" altLang="en-US" sz="2800" dirty="0">
                <a:solidFill>
                  <a:srgbClr val="002060"/>
                </a:solidFill>
                <a:latin typeface="+mn-ea"/>
              </a:rPr>
              <a:t>　　　　　「包括的な</a:t>
            </a:r>
            <a:r>
              <a:rPr lang="en-US" altLang="ja-JP" sz="2800" dirty="0">
                <a:solidFill>
                  <a:srgbClr val="002060"/>
                </a:solidFill>
                <a:latin typeface="+mn-ea"/>
              </a:rPr>
              <a:t>6</a:t>
            </a:r>
            <a:r>
              <a:rPr lang="ja-JP" altLang="en-US" sz="2800" dirty="0">
                <a:solidFill>
                  <a:srgbClr val="002060"/>
                </a:solidFill>
                <a:latin typeface="+mn-ea"/>
              </a:rPr>
              <a:t>ｶ年計画」を策定</a:t>
            </a:r>
            <a:endParaRPr kumimoji="1" lang="ja-JP" altLang="en-US" dirty="0"/>
          </a:p>
        </p:txBody>
      </p:sp>
      <p:pic>
        <p:nvPicPr>
          <p:cNvPr id="4" name="Picture 5">
            <a:extLst>
              <a:ext uri="{FF2B5EF4-FFF2-40B4-BE49-F238E27FC236}">
                <a16:creationId xmlns:a16="http://schemas.microsoft.com/office/drawing/2014/main" id="{7EE98B65-D136-429C-9079-3069F6406CA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9C016116-CD63-4252-B58D-034BF1A96EC9}"/>
              </a:ext>
            </a:extLst>
          </p:cNvPr>
          <p:cNvPicPr>
            <a:picLocks noChangeAspect="1"/>
          </p:cNvPicPr>
          <p:nvPr/>
        </p:nvPicPr>
        <p:blipFill>
          <a:blip r:embed="rId3"/>
          <a:stretch>
            <a:fillRect/>
          </a:stretch>
        </p:blipFill>
        <p:spPr>
          <a:xfrm>
            <a:off x="66135" y="6141232"/>
            <a:ext cx="844797" cy="666846"/>
          </a:xfrm>
          <a:prstGeom prst="rect">
            <a:avLst/>
          </a:prstGeom>
        </p:spPr>
      </p:pic>
      <p:pic>
        <p:nvPicPr>
          <p:cNvPr id="6" name="コンテンツ プレースホルダー 3">
            <a:extLst>
              <a:ext uri="{FF2B5EF4-FFF2-40B4-BE49-F238E27FC236}">
                <a16:creationId xmlns:a16="http://schemas.microsoft.com/office/drawing/2014/main" id="{B760A713-3506-4C88-926E-1E2E1744355B}"/>
              </a:ext>
            </a:extLst>
          </p:cNvPr>
          <p:cNvPicPr>
            <a:picLocks noChangeAspect="1"/>
          </p:cNvPicPr>
          <p:nvPr/>
        </p:nvPicPr>
        <p:blipFill>
          <a:blip r:embed="rId4"/>
          <a:stretch>
            <a:fillRect/>
          </a:stretch>
        </p:blipFill>
        <p:spPr>
          <a:xfrm>
            <a:off x="192947" y="910204"/>
            <a:ext cx="3223140" cy="3020038"/>
          </a:xfrm>
          <a:prstGeom prst="rect">
            <a:avLst/>
          </a:prstGeom>
        </p:spPr>
      </p:pic>
    </p:spTree>
    <p:extLst>
      <p:ext uri="{BB962C8B-B14F-4D97-AF65-F5344CB8AC3E}">
        <p14:creationId xmlns:p14="http://schemas.microsoft.com/office/powerpoint/2010/main" val="368443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5F1CF8-1DC0-4BDA-AF2E-689FB2661009}"/>
              </a:ext>
            </a:extLst>
          </p:cNvPr>
          <p:cNvSpPr>
            <a:spLocks noGrp="1"/>
          </p:cNvSpPr>
          <p:nvPr>
            <p:ph type="title"/>
          </p:nvPr>
        </p:nvSpPr>
        <p:spPr>
          <a:xfrm>
            <a:off x="913149" y="198639"/>
            <a:ext cx="10364451" cy="463834"/>
          </a:xfrm>
        </p:spPr>
        <p:txBody>
          <a:bodyPr>
            <a:normAutofit fontScale="90000"/>
          </a:bodyPr>
          <a:lstStyle/>
          <a:p>
            <a:r>
              <a:rPr lang="ja-JP" altLang="en-US" sz="3599" dirty="0">
                <a:solidFill>
                  <a:schemeClr val="accent6">
                    <a:lumMod val="75000"/>
                  </a:schemeClr>
                </a:solidFill>
                <a:latin typeface="Calibri Light" panose="020F0302020204030204"/>
              </a:rPr>
              <a:t> </a:t>
            </a:r>
            <a:r>
              <a:rPr lang="ja-JP" altLang="en-US" sz="3599" b="1" dirty="0">
                <a:solidFill>
                  <a:srgbClr val="0070C0"/>
                </a:solidFill>
                <a:latin typeface="+mn-ea"/>
                <a:ea typeface="+mn-ea"/>
              </a:rPr>
              <a:t>国際ロータリーとポリオ撲滅活動の軌跡（</a:t>
            </a:r>
            <a:r>
              <a:rPr lang="en-US" altLang="ja-JP" sz="3599" b="1" dirty="0">
                <a:solidFill>
                  <a:srgbClr val="0070C0"/>
                </a:solidFill>
                <a:latin typeface="+mn-ea"/>
                <a:ea typeface="+mn-ea"/>
              </a:rPr>
              <a:t>3</a:t>
            </a:r>
            <a:r>
              <a:rPr lang="ja-JP" altLang="en-US" sz="3599" b="1" dirty="0">
                <a:solidFill>
                  <a:srgbClr val="0070C0"/>
                </a:solidFill>
                <a:latin typeface="+mn-ea"/>
                <a:ea typeface="+mn-ea"/>
              </a:rPr>
              <a:t>）</a:t>
            </a:r>
            <a:endParaRPr kumimoji="1" lang="ja-JP" altLang="en-US" dirty="0">
              <a:solidFill>
                <a:srgbClr val="0070C0"/>
              </a:solidFill>
              <a:latin typeface="+mn-ea"/>
              <a:ea typeface="+mn-ea"/>
            </a:endParaRPr>
          </a:p>
        </p:txBody>
      </p:sp>
      <p:sp>
        <p:nvSpPr>
          <p:cNvPr id="3" name="コンテンツ プレースホルダー 2">
            <a:extLst>
              <a:ext uri="{FF2B5EF4-FFF2-40B4-BE49-F238E27FC236}">
                <a16:creationId xmlns:a16="http://schemas.microsoft.com/office/drawing/2014/main" id="{7D0F74D1-C2DD-4D02-85DF-511EAF0CB278}"/>
              </a:ext>
            </a:extLst>
          </p:cNvPr>
          <p:cNvSpPr>
            <a:spLocks noGrp="1"/>
          </p:cNvSpPr>
          <p:nvPr>
            <p:ph sz="quarter" idx="13"/>
          </p:nvPr>
        </p:nvSpPr>
        <p:spPr>
          <a:xfrm>
            <a:off x="4004614" y="806673"/>
            <a:ext cx="8119516" cy="5813828"/>
          </a:xfrm>
        </p:spPr>
        <p:txBody>
          <a:bodyPr>
            <a:normAutofit/>
          </a:bodyPr>
          <a:lstStyle/>
          <a:p>
            <a:pPr marL="0" indent="0">
              <a:spcBef>
                <a:spcPts val="0"/>
              </a:spcBef>
              <a:spcAft>
                <a:spcPts val="1000"/>
              </a:spcAft>
              <a:buClr>
                <a:prstClr val="white"/>
              </a:buClr>
              <a:buSzPct val="100000"/>
              <a:buNone/>
            </a:pPr>
            <a:r>
              <a:rPr lang="en-US" altLang="ja-JP" sz="2800" b="1" dirty="0">
                <a:solidFill>
                  <a:srgbClr val="FF0000"/>
                </a:solidFill>
              </a:rPr>
              <a:t>2014</a:t>
            </a:r>
            <a:r>
              <a:rPr lang="ja-JP" altLang="en-US" sz="2800" b="1" dirty="0">
                <a:solidFill>
                  <a:srgbClr val="FF0000"/>
                </a:solidFill>
              </a:rPr>
              <a:t>年：</a:t>
            </a:r>
            <a:r>
              <a:rPr lang="ja-JP" altLang="en-US" sz="2800" dirty="0">
                <a:solidFill>
                  <a:srgbClr val="002060"/>
                </a:solidFill>
              </a:rPr>
              <a:t>インドで</a:t>
            </a:r>
            <a:r>
              <a:rPr lang="en-US" altLang="ja-JP" sz="2800" dirty="0">
                <a:solidFill>
                  <a:srgbClr val="002060"/>
                </a:solidFill>
              </a:rPr>
              <a:t>3</a:t>
            </a:r>
            <a:r>
              <a:rPr lang="ja-JP" altLang="en-US" sz="2800" dirty="0">
                <a:solidFill>
                  <a:srgbClr val="002060"/>
                </a:solidFill>
              </a:rPr>
              <a:t>年間、野生型ポリオウイルスによる新規症例が確認されなかったため、世界保健機関（</a:t>
            </a:r>
            <a:r>
              <a:rPr lang="en-US" altLang="ja-JP" sz="2800" dirty="0">
                <a:solidFill>
                  <a:srgbClr val="002060"/>
                </a:solidFill>
              </a:rPr>
              <a:t>WHO</a:t>
            </a:r>
            <a:r>
              <a:rPr lang="ja-JP" altLang="en-US" sz="2800" dirty="0">
                <a:solidFill>
                  <a:srgbClr val="002060"/>
                </a:solidFill>
              </a:rPr>
              <a:t>）が東南アジア地域のポリオ根絶を認定。ポリオの症例は</a:t>
            </a:r>
            <a:r>
              <a:rPr lang="en-US" altLang="ja-JP" sz="2800" dirty="0">
                <a:solidFill>
                  <a:srgbClr val="002060"/>
                </a:solidFill>
              </a:rPr>
              <a:t>1988</a:t>
            </a:r>
            <a:r>
              <a:rPr lang="ja-JP" altLang="en-US" sz="2800" dirty="0">
                <a:solidFill>
                  <a:srgbClr val="002060"/>
                </a:solidFill>
              </a:rPr>
              <a:t>年以来、</a:t>
            </a:r>
            <a:r>
              <a:rPr lang="en-US" altLang="ja-JP" sz="2800" dirty="0">
                <a:solidFill>
                  <a:srgbClr val="002060"/>
                </a:solidFill>
              </a:rPr>
              <a:t>99</a:t>
            </a:r>
            <a:r>
              <a:rPr lang="ja-JP" altLang="en-US" sz="2800" dirty="0">
                <a:solidFill>
                  <a:srgbClr val="002060"/>
                </a:solidFill>
              </a:rPr>
              <a:t>％減少。</a:t>
            </a:r>
          </a:p>
          <a:p>
            <a:pPr marL="0" indent="0">
              <a:spcBef>
                <a:spcPts val="0"/>
              </a:spcBef>
              <a:spcAft>
                <a:spcPts val="1000"/>
              </a:spcAft>
              <a:buClr>
                <a:prstClr val="white"/>
              </a:buClr>
              <a:buSzPct val="100000"/>
              <a:buNone/>
            </a:pPr>
            <a:r>
              <a:rPr lang="en-US" altLang="ja-JP" sz="2800" b="1" u="sng" dirty="0">
                <a:solidFill>
                  <a:srgbClr val="0070C0"/>
                </a:solidFill>
                <a:latin typeface="+mn-ea"/>
              </a:rPr>
              <a:t>2018</a:t>
            </a:r>
            <a:r>
              <a:rPr lang="ja-JP" altLang="en-US" sz="2800" b="1" u="sng" dirty="0">
                <a:solidFill>
                  <a:srgbClr val="0070C0"/>
                </a:solidFill>
                <a:latin typeface="+mn-ea"/>
              </a:rPr>
              <a:t>年：ポリオ根絶の最終年です！と言われていたが・・・・</a:t>
            </a:r>
            <a:endParaRPr lang="en-US" altLang="ja-JP" sz="2800" b="1" u="sng" dirty="0">
              <a:solidFill>
                <a:srgbClr val="0070C0"/>
              </a:solidFill>
              <a:latin typeface="+mn-ea"/>
            </a:endParaRPr>
          </a:p>
          <a:p>
            <a:pPr marL="0" indent="0">
              <a:spcBef>
                <a:spcPts val="0"/>
              </a:spcBef>
              <a:spcAft>
                <a:spcPts val="1000"/>
              </a:spcAft>
              <a:buClr>
                <a:prstClr val="white"/>
              </a:buClr>
              <a:buSzPct val="100000"/>
              <a:buNone/>
            </a:pPr>
            <a:r>
              <a:rPr lang="ja-JP" altLang="en-US" sz="2800" dirty="0">
                <a:solidFill>
                  <a:srgbClr val="FF0000"/>
                </a:solidFill>
                <a:latin typeface="Calibri" panose="020F0502020204030204"/>
              </a:rPr>
              <a:t>　</a:t>
            </a:r>
            <a:r>
              <a:rPr lang="ja-JP" altLang="en-US" sz="2800" b="1" dirty="0">
                <a:solidFill>
                  <a:schemeClr val="bg1"/>
                </a:solidFill>
                <a:latin typeface="Calibri" panose="020F0502020204030204"/>
              </a:rPr>
              <a:t>常在国はパキスタン、アフガニスタン、ナイジェリアの</a:t>
            </a:r>
            <a:r>
              <a:rPr lang="en-US" altLang="ja-JP" sz="2800" b="1" dirty="0">
                <a:solidFill>
                  <a:schemeClr val="bg1"/>
                </a:solidFill>
                <a:latin typeface="BIZ UDPゴシック" panose="020B0400000000000000" pitchFamily="50" charset="-128"/>
                <a:ea typeface="BIZ UDPゴシック" panose="020B0400000000000000" pitchFamily="50" charset="-128"/>
              </a:rPr>
              <a:t>3</a:t>
            </a:r>
            <a:r>
              <a:rPr lang="ja-JP" altLang="en-US" sz="2800" b="1" dirty="0">
                <a:solidFill>
                  <a:schemeClr val="bg1"/>
                </a:solidFill>
                <a:latin typeface="Calibri" panose="020F0502020204030204"/>
              </a:rPr>
              <a:t>カ国（</a:t>
            </a:r>
            <a:r>
              <a:rPr lang="en-US" altLang="ja-JP" sz="2800" b="1" dirty="0">
                <a:solidFill>
                  <a:schemeClr val="bg1"/>
                </a:solidFill>
                <a:latin typeface="Calibri" panose="020F0502020204030204"/>
              </a:rPr>
              <a:t>2016</a:t>
            </a:r>
            <a:r>
              <a:rPr lang="ja-JP" altLang="en-US" sz="2800" b="1" dirty="0">
                <a:solidFill>
                  <a:schemeClr val="bg1"/>
                </a:solidFill>
                <a:latin typeface="Calibri" panose="020F0502020204030204"/>
              </a:rPr>
              <a:t>年</a:t>
            </a:r>
            <a:r>
              <a:rPr lang="en-US" altLang="ja-JP" sz="2800" b="1" dirty="0">
                <a:solidFill>
                  <a:schemeClr val="bg1"/>
                </a:solidFill>
                <a:latin typeface="Calibri" panose="020F0502020204030204"/>
              </a:rPr>
              <a:t>8</a:t>
            </a:r>
            <a:r>
              <a:rPr lang="ja-JP" altLang="en-US" sz="2800" b="1" dirty="0">
                <a:solidFill>
                  <a:schemeClr val="bg1"/>
                </a:solidFill>
                <a:latin typeface="Calibri" panose="020F0502020204030204"/>
              </a:rPr>
              <a:t>月</a:t>
            </a:r>
            <a:r>
              <a:rPr lang="en-US" altLang="ja-JP" sz="2800" b="1" dirty="0">
                <a:solidFill>
                  <a:schemeClr val="bg1"/>
                </a:solidFill>
                <a:latin typeface="Calibri" panose="020F0502020204030204"/>
              </a:rPr>
              <a:t>21</a:t>
            </a:r>
            <a:r>
              <a:rPr lang="ja-JP" altLang="en-US" sz="2800" b="1" dirty="0">
                <a:solidFill>
                  <a:schemeClr val="bg1"/>
                </a:solidFill>
                <a:latin typeface="Calibri" panose="020F0502020204030204"/>
              </a:rPr>
              <a:t>日で</a:t>
            </a:r>
            <a:r>
              <a:rPr lang="en-US" altLang="ja-JP" sz="2800" b="1" dirty="0">
                <a:solidFill>
                  <a:schemeClr val="bg1"/>
                </a:solidFill>
                <a:latin typeface="Calibri" panose="020F0502020204030204"/>
              </a:rPr>
              <a:t>2</a:t>
            </a:r>
            <a:r>
              <a:rPr lang="ja-JP" altLang="en-US" sz="2800" b="1" dirty="0">
                <a:solidFill>
                  <a:schemeClr val="bg1"/>
                </a:solidFill>
                <a:latin typeface="Calibri" panose="020F0502020204030204"/>
              </a:rPr>
              <a:t>カ国に？）</a:t>
            </a:r>
            <a:endParaRPr lang="en-US" altLang="ja-JP" sz="2800" b="1" dirty="0">
              <a:solidFill>
                <a:schemeClr val="bg1"/>
              </a:solidFill>
              <a:latin typeface="Calibri" panose="020F0502020204030204"/>
            </a:endParaRPr>
          </a:p>
          <a:p>
            <a:pPr marL="0" indent="0">
              <a:spcBef>
                <a:spcPts val="0"/>
              </a:spcBef>
              <a:spcAft>
                <a:spcPts val="1000"/>
              </a:spcAft>
              <a:buClr>
                <a:prstClr val="white"/>
              </a:buClr>
              <a:buSzPct val="100000"/>
              <a:buNone/>
            </a:pPr>
            <a:r>
              <a:rPr lang="ja-JP" altLang="en-US" sz="2800" b="1" dirty="0">
                <a:solidFill>
                  <a:schemeClr val="bg1"/>
                </a:solidFill>
              </a:rPr>
              <a:t>　</a:t>
            </a:r>
            <a:endParaRPr lang="en-US" altLang="ja-JP" sz="2800" b="1" dirty="0">
              <a:solidFill>
                <a:schemeClr val="bg1"/>
              </a:solidFill>
            </a:endParaRPr>
          </a:p>
          <a:p>
            <a:pPr marL="0" indent="0" algn="ctr">
              <a:spcBef>
                <a:spcPts val="0"/>
              </a:spcBef>
              <a:spcAft>
                <a:spcPts val="1000"/>
              </a:spcAft>
              <a:buClr>
                <a:prstClr val="white"/>
              </a:buClr>
              <a:buSzPct val="100000"/>
              <a:buNone/>
            </a:pPr>
            <a:r>
              <a:rPr lang="en-US" altLang="ja-JP" sz="2800" b="1" dirty="0">
                <a:solidFill>
                  <a:schemeClr val="bg1"/>
                </a:solidFill>
              </a:rPr>
              <a:t>2023</a:t>
            </a:r>
            <a:r>
              <a:rPr lang="ja-JP" altLang="en-US" sz="2800" b="1" dirty="0">
                <a:solidFill>
                  <a:schemeClr val="bg1"/>
                </a:solidFill>
              </a:rPr>
              <a:t>年を根絶目標にした新たな取り組み開始</a:t>
            </a:r>
          </a:p>
        </p:txBody>
      </p:sp>
      <p:pic>
        <p:nvPicPr>
          <p:cNvPr id="4" name="図 3">
            <a:extLst>
              <a:ext uri="{FF2B5EF4-FFF2-40B4-BE49-F238E27FC236}">
                <a16:creationId xmlns:a16="http://schemas.microsoft.com/office/drawing/2014/main" id="{FA25289F-BC15-4F89-8B8D-1E6B0CE8E98D}"/>
              </a:ext>
            </a:extLst>
          </p:cNvPr>
          <p:cNvPicPr>
            <a:picLocks noChangeAspect="1"/>
          </p:cNvPicPr>
          <p:nvPr/>
        </p:nvPicPr>
        <p:blipFill>
          <a:blip r:embed="rId2"/>
          <a:stretch>
            <a:fillRect/>
          </a:stretch>
        </p:blipFill>
        <p:spPr>
          <a:xfrm>
            <a:off x="10215917" y="237499"/>
            <a:ext cx="1908213" cy="457240"/>
          </a:xfrm>
          <a:prstGeom prst="rect">
            <a:avLst/>
          </a:prstGeom>
        </p:spPr>
      </p:pic>
      <p:pic>
        <p:nvPicPr>
          <p:cNvPr id="6" name="図 5">
            <a:extLst>
              <a:ext uri="{FF2B5EF4-FFF2-40B4-BE49-F238E27FC236}">
                <a16:creationId xmlns:a16="http://schemas.microsoft.com/office/drawing/2014/main" id="{EBD744C6-2B0B-447E-B9F4-6FDD63B07C4B}"/>
              </a:ext>
            </a:extLst>
          </p:cNvPr>
          <p:cNvPicPr>
            <a:picLocks noChangeAspect="1"/>
          </p:cNvPicPr>
          <p:nvPr/>
        </p:nvPicPr>
        <p:blipFill>
          <a:blip r:embed="rId3"/>
          <a:stretch>
            <a:fillRect/>
          </a:stretch>
        </p:blipFill>
        <p:spPr>
          <a:xfrm>
            <a:off x="66135" y="5859623"/>
            <a:ext cx="1201554" cy="948455"/>
          </a:xfrm>
          <a:prstGeom prst="rect">
            <a:avLst/>
          </a:prstGeom>
        </p:spPr>
      </p:pic>
      <p:pic>
        <p:nvPicPr>
          <p:cNvPr id="7" name="図 6">
            <a:extLst>
              <a:ext uri="{FF2B5EF4-FFF2-40B4-BE49-F238E27FC236}">
                <a16:creationId xmlns:a16="http://schemas.microsoft.com/office/drawing/2014/main" id="{11B76B5C-4E03-4AD9-B103-178A29830964}"/>
              </a:ext>
            </a:extLst>
          </p:cNvPr>
          <p:cNvPicPr>
            <a:picLocks noChangeAspect="1"/>
          </p:cNvPicPr>
          <p:nvPr/>
        </p:nvPicPr>
        <p:blipFill>
          <a:blip r:embed="rId4"/>
          <a:stretch>
            <a:fillRect/>
          </a:stretch>
        </p:blipFill>
        <p:spPr>
          <a:xfrm>
            <a:off x="200141" y="1147664"/>
            <a:ext cx="3550765" cy="4080203"/>
          </a:xfrm>
          <a:prstGeom prst="rect">
            <a:avLst/>
          </a:prstGeom>
        </p:spPr>
      </p:pic>
    </p:spTree>
    <p:extLst>
      <p:ext uri="{BB962C8B-B14F-4D97-AF65-F5344CB8AC3E}">
        <p14:creationId xmlns:p14="http://schemas.microsoft.com/office/powerpoint/2010/main" val="16440784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D49824DC-AF10-496E-9E85-C0963C66CE2B}"/>
              </a:ext>
            </a:extLst>
          </p:cNvPr>
          <p:cNvGraphicFramePr>
            <a:graphicFrameLocks noGrp="1"/>
          </p:cNvGraphicFramePr>
          <p:nvPr>
            <p:ph sz="quarter" idx="13"/>
          </p:nvPr>
        </p:nvGraphicFramePr>
        <p:xfrm>
          <a:off x="0" y="-8389"/>
          <a:ext cx="12191998" cy="6858005"/>
        </p:xfrm>
        <a:graphic>
          <a:graphicData uri="http://schemas.openxmlformats.org/drawingml/2006/table">
            <a:tbl>
              <a:tblPr firstRow="1" bandRow="1">
                <a:tableStyleId>{5C22544A-7EE6-4342-B048-85BDC9FD1C3A}</a:tableStyleId>
              </a:tblPr>
              <a:tblGrid>
                <a:gridCol w="1442906">
                  <a:extLst>
                    <a:ext uri="{9D8B030D-6E8A-4147-A177-3AD203B41FA5}">
                      <a16:colId xmlns:a16="http://schemas.microsoft.com/office/drawing/2014/main" val="1209796779"/>
                    </a:ext>
                  </a:extLst>
                </a:gridCol>
                <a:gridCol w="2751589">
                  <a:extLst>
                    <a:ext uri="{9D8B030D-6E8A-4147-A177-3AD203B41FA5}">
                      <a16:colId xmlns:a16="http://schemas.microsoft.com/office/drawing/2014/main" val="3182142085"/>
                    </a:ext>
                  </a:extLst>
                </a:gridCol>
                <a:gridCol w="2432808">
                  <a:extLst>
                    <a:ext uri="{9D8B030D-6E8A-4147-A177-3AD203B41FA5}">
                      <a16:colId xmlns:a16="http://schemas.microsoft.com/office/drawing/2014/main" val="1110563180"/>
                    </a:ext>
                  </a:extLst>
                </a:gridCol>
                <a:gridCol w="1107347">
                  <a:extLst>
                    <a:ext uri="{9D8B030D-6E8A-4147-A177-3AD203B41FA5}">
                      <a16:colId xmlns:a16="http://schemas.microsoft.com/office/drawing/2014/main" val="3219870515"/>
                    </a:ext>
                  </a:extLst>
                </a:gridCol>
                <a:gridCol w="1115735">
                  <a:extLst>
                    <a:ext uri="{9D8B030D-6E8A-4147-A177-3AD203B41FA5}">
                      <a16:colId xmlns:a16="http://schemas.microsoft.com/office/drawing/2014/main" val="134990326"/>
                    </a:ext>
                  </a:extLst>
                </a:gridCol>
                <a:gridCol w="1124125">
                  <a:extLst>
                    <a:ext uri="{9D8B030D-6E8A-4147-A177-3AD203B41FA5}">
                      <a16:colId xmlns:a16="http://schemas.microsoft.com/office/drawing/2014/main" val="4136224742"/>
                    </a:ext>
                  </a:extLst>
                </a:gridCol>
                <a:gridCol w="1098958">
                  <a:extLst>
                    <a:ext uri="{9D8B030D-6E8A-4147-A177-3AD203B41FA5}">
                      <a16:colId xmlns:a16="http://schemas.microsoft.com/office/drawing/2014/main" val="2478742398"/>
                    </a:ext>
                  </a:extLst>
                </a:gridCol>
                <a:gridCol w="1118530">
                  <a:extLst>
                    <a:ext uri="{9D8B030D-6E8A-4147-A177-3AD203B41FA5}">
                      <a16:colId xmlns:a16="http://schemas.microsoft.com/office/drawing/2014/main" val="2556871894"/>
                    </a:ext>
                  </a:extLst>
                </a:gridCol>
              </a:tblGrid>
              <a:tr h="623455">
                <a:tc gridSpan="2">
                  <a:txBody>
                    <a:bodyPr/>
                    <a:lstStyle/>
                    <a:p>
                      <a:r>
                        <a:rPr kumimoji="1" lang="ja-JP" altLang="en-US" sz="2800" dirty="0">
                          <a:solidFill>
                            <a:schemeClr val="tx1"/>
                          </a:solidFill>
                        </a:rPr>
                        <a:t>ポリオの流行状況</a:t>
                      </a:r>
                    </a:p>
                  </a:txBody>
                  <a:tcPr/>
                </a:tc>
                <a:tc hMerge="1">
                  <a:txBody>
                    <a:bodyPr/>
                    <a:lstStyle/>
                    <a:p>
                      <a:endParaRPr kumimoji="1" lang="ja-JP" altLang="en-US" dirty="0"/>
                    </a:p>
                  </a:txBody>
                  <a:tcPr/>
                </a:tc>
                <a:tc>
                  <a:txBody>
                    <a:bodyPr/>
                    <a:lstStyle/>
                    <a:p>
                      <a:pPr algn="r"/>
                      <a:r>
                        <a:rPr kumimoji="1" lang="en-US" altLang="ja-JP" sz="3200" dirty="0">
                          <a:latin typeface="ＭＳ Ｐゴシック" panose="020B0600070205080204" pitchFamily="50" charset="-128"/>
                          <a:ea typeface="ＭＳ Ｐゴシック" panose="020B0600070205080204" pitchFamily="50" charset="-128"/>
                        </a:rPr>
                        <a:t>2019</a:t>
                      </a:r>
                      <a:r>
                        <a:rPr kumimoji="1" lang="ja-JP" altLang="en-US" sz="3200" dirty="0">
                          <a:latin typeface="ＭＳ Ｐゴシック" panose="020B0600070205080204" pitchFamily="50" charset="-128"/>
                          <a:ea typeface="ＭＳ Ｐゴシック" panose="020B0600070205080204" pitchFamily="50" charset="-128"/>
                        </a:rPr>
                        <a:t>（</a:t>
                      </a:r>
                      <a:r>
                        <a:rPr kumimoji="1" lang="en-US" altLang="ja-JP" sz="3200" dirty="0">
                          <a:latin typeface="ＭＳ Ｐゴシック" panose="020B0600070205080204" pitchFamily="50" charset="-128"/>
                          <a:ea typeface="ＭＳ Ｐゴシック" panose="020B0600070205080204" pitchFamily="50" charset="-128"/>
                        </a:rPr>
                        <a:t>07.03)</a:t>
                      </a:r>
                      <a:endParaRPr kumimoji="1" lang="ja-JP" altLang="en-US" sz="3200" dirty="0">
                        <a:latin typeface="ＭＳ Ｐゴシック" panose="020B0600070205080204" pitchFamily="50" charset="-128"/>
                        <a:ea typeface="ＭＳ Ｐゴシック" panose="020B0600070205080204" pitchFamily="50" charset="-128"/>
                      </a:endParaRPr>
                    </a:p>
                  </a:txBody>
                  <a:tcPr/>
                </a:tc>
                <a:tc>
                  <a:txBody>
                    <a:bodyPr/>
                    <a:lstStyle/>
                    <a:p>
                      <a:pPr algn="r"/>
                      <a:r>
                        <a:rPr kumimoji="1" lang="en-US" altLang="ja-JP" sz="3200" dirty="0">
                          <a:latin typeface="ＭＳ Ｐゴシック" panose="020B0600070205080204" pitchFamily="50" charset="-128"/>
                          <a:ea typeface="ＭＳ Ｐゴシック" panose="020B0600070205080204" pitchFamily="50" charset="-128"/>
                        </a:rPr>
                        <a:t>2018</a:t>
                      </a:r>
                      <a:endParaRPr kumimoji="1" lang="ja-JP" altLang="en-US" sz="3200" dirty="0">
                        <a:latin typeface="ＭＳ Ｐゴシック" panose="020B0600070205080204" pitchFamily="50" charset="-128"/>
                        <a:ea typeface="ＭＳ Ｐゴシック" panose="020B0600070205080204" pitchFamily="50" charset="-128"/>
                      </a:endParaRPr>
                    </a:p>
                  </a:txBody>
                  <a:tcPr/>
                </a:tc>
                <a:tc>
                  <a:txBody>
                    <a:bodyPr/>
                    <a:lstStyle/>
                    <a:p>
                      <a:pPr algn="r"/>
                      <a:r>
                        <a:rPr kumimoji="1" lang="en-US" altLang="ja-JP" sz="3200" dirty="0">
                          <a:latin typeface="ＭＳ Ｐゴシック" panose="020B0600070205080204" pitchFamily="50" charset="-128"/>
                          <a:ea typeface="ＭＳ Ｐゴシック" panose="020B0600070205080204" pitchFamily="50" charset="-128"/>
                        </a:rPr>
                        <a:t>2017</a:t>
                      </a:r>
                      <a:endParaRPr kumimoji="1" lang="ja-JP" altLang="en-US" sz="3200" dirty="0">
                        <a:latin typeface="ＭＳ Ｐゴシック" panose="020B0600070205080204" pitchFamily="50" charset="-128"/>
                        <a:ea typeface="ＭＳ Ｐゴシック" panose="020B0600070205080204" pitchFamily="50" charset="-128"/>
                      </a:endParaRPr>
                    </a:p>
                  </a:txBody>
                  <a:tcPr/>
                </a:tc>
                <a:tc>
                  <a:txBody>
                    <a:bodyPr/>
                    <a:lstStyle/>
                    <a:p>
                      <a:pPr algn="r"/>
                      <a:r>
                        <a:rPr kumimoji="1" lang="en-US" altLang="ja-JP" sz="3200" dirty="0">
                          <a:latin typeface="ＭＳ Ｐゴシック" panose="020B0600070205080204" pitchFamily="50" charset="-128"/>
                          <a:ea typeface="ＭＳ Ｐゴシック" panose="020B0600070205080204" pitchFamily="50" charset="-128"/>
                        </a:rPr>
                        <a:t>2016</a:t>
                      </a:r>
                      <a:endParaRPr kumimoji="1" lang="ja-JP" altLang="en-US" sz="3200" dirty="0">
                        <a:latin typeface="ＭＳ Ｐゴシック" panose="020B0600070205080204" pitchFamily="50" charset="-128"/>
                        <a:ea typeface="ＭＳ Ｐゴシック" panose="020B0600070205080204" pitchFamily="50" charset="-128"/>
                      </a:endParaRPr>
                    </a:p>
                  </a:txBody>
                  <a:tcPr/>
                </a:tc>
                <a:tc>
                  <a:txBody>
                    <a:bodyPr/>
                    <a:lstStyle/>
                    <a:p>
                      <a:pPr algn="r"/>
                      <a:r>
                        <a:rPr kumimoji="1" lang="en-US" altLang="ja-JP" sz="3200" dirty="0">
                          <a:latin typeface="ＭＳ Ｐゴシック" panose="020B0600070205080204" pitchFamily="50" charset="-128"/>
                          <a:ea typeface="ＭＳ Ｐゴシック" panose="020B0600070205080204" pitchFamily="50" charset="-128"/>
                        </a:rPr>
                        <a:t>2015</a:t>
                      </a:r>
                      <a:endParaRPr kumimoji="1" lang="ja-JP" altLang="en-US" sz="3200" dirty="0">
                        <a:latin typeface="ＭＳ Ｐゴシック" panose="020B0600070205080204" pitchFamily="50" charset="-128"/>
                        <a:ea typeface="ＭＳ Ｐゴシック" panose="020B0600070205080204" pitchFamily="50" charset="-128"/>
                      </a:endParaRPr>
                    </a:p>
                  </a:txBody>
                  <a:tcPr/>
                </a:tc>
                <a:tc>
                  <a:txBody>
                    <a:bodyPr/>
                    <a:lstStyle/>
                    <a:p>
                      <a:pPr algn="r"/>
                      <a:r>
                        <a:rPr kumimoji="1" lang="en-US" altLang="ja-JP" sz="3200" dirty="0">
                          <a:latin typeface="ＭＳ Ｐゴシック" panose="020B0600070205080204" pitchFamily="50" charset="-128"/>
                          <a:ea typeface="ＭＳ Ｐゴシック" panose="020B0600070205080204" pitchFamily="50" charset="-128"/>
                        </a:rPr>
                        <a:t>2014</a:t>
                      </a:r>
                      <a:endParaRPr kumimoji="1" lang="ja-JP" altLang="en-US" sz="3200" dirty="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4106130809"/>
                  </a:ext>
                </a:extLst>
              </a:tr>
              <a:tr h="623455">
                <a:tc rowSpan="3">
                  <a:txBody>
                    <a:bodyPr/>
                    <a:lstStyle/>
                    <a:p>
                      <a:r>
                        <a:rPr kumimoji="1" lang="ja-JP" altLang="en-US" sz="3200" dirty="0">
                          <a:latin typeface="+mn-ea"/>
                          <a:ea typeface="+mn-ea"/>
                        </a:rPr>
                        <a:t>常在国</a:t>
                      </a:r>
                    </a:p>
                  </a:txBody>
                  <a:tcPr/>
                </a:tc>
                <a:tc>
                  <a:txBody>
                    <a:bodyPr/>
                    <a:lstStyle/>
                    <a:p>
                      <a:r>
                        <a:rPr kumimoji="1" lang="ja-JP" altLang="en-US" sz="2800" dirty="0">
                          <a:latin typeface="+mj-ea"/>
                          <a:ea typeface="+mj-ea"/>
                        </a:rPr>
                        <a:t>アフガニスタン</a:t>
                      </a:r>
                    </a:p>
                  </a:txBody>
                  <a:tcPr/>
                </a:tc>
                <a:tc>
                  <a:txBody>
                    <a:bodyPr/>
                    <a:lstStyle/>
                    <a:p>
                      <a:pPr algn="r"/>
                      <a:r>
                        <a:rPr kumimoji="1" lang="en-US" altLang="ja-JP" sz="3200" dirty="0">
                          <a:latin typeface="+mn-ea"/>
                          <a:ea typeface="+mn-ea"/>
                        </a:rPr>
                        <a:t>10</a:t>
                      </a:r>
                      <a:endParaRPr kumimoji="1" lang="ja-JP" altLang="en-US" sz="3200" dirty="0">
                        <a:latin typeface="+mn-ea"/>
                        <a:ea typeface="+mn-ea"/>
                      </a:endParaRPr>
                    </a:p>
                  </a:txBody>
                  <a:tcPr/>
                </a:tc>
                <a:tc>
                  <a:txBody>
                    <a:bodyPr/>
                    <a:lstStyle/>
                    <a:p>
                      <a:pPr algn="r"/>
                      <a:r>
                        <a:rPr kumimoji="1" lang="en-US" altLang="ja-JP" sz="3200" dirty="0">
                          <a:latin typeface="+mn-ea"/>
                          <a:ea typeface="+mn-ea"/>
                        </a:rPr>
                        <a:t>21</a:t>
                      </a:r>
                    </a:p>
                  </a:txBody>
                  <a:tcPr/>
                </a:tc>
                <a:tc>
                  <a:txBody>
                    <a:bodyPr/>
                    <a:lstStyle/>
                    <a:p>
                      <a:pPr algn="r"/>
                      <a:r>
                        <a:rPr kumimoji="1" lang="en-US" altLang="ja-JP" sz="3200" dirty="0">
                          <a:latin typeface="+mn-ea"/>
                          <a:ea typeface="+mn-ea"/>
                        </a:rPr>
                        <a:t>14</a:t>
                      </a:r>
                      <a:endParaRPr kumimoji="1" lang="ja-JP" altLang="en-US" sz="3200" dirty="0">
                        <a:latin typeface="+mn-ea"/>
                        <a:ea typeface="+mn-ea"/>
                      </a:endParaRPr>
                    </a:p>
                  </a:txBody>
                  <a:tcPr/>
                </a:tc>
                <a:tc>
                  <a:txBody>
                    <a:bodyPr/>
                    <a:lstStyle/>
                    <a:p>
                      <a:pPr algn="r"/>
                      <a:r>
                        <a:rPr kumimoji="1" lang="en-US" altLang="ja-JP" sz="3200" dirty="0">
                          <a:latin typeface="+mn-ea"/>
                          <a:ea typeface="+mn-ea"/>
                        </a:rPr>
                        <a:t>13</a:t>
                      </a:r>
                      <a:endParaRPr kumimoji="1" lang="ja-JP" altLang="en-US" sz="3200" dirty="0">
                        <a:latin typeface="+mn-ea"/>
                        <a:ea typeface="+mn-ea"/>
                      </a:endParaRPr>
                    </a:p>
                  </a:txBody>
                  <a:tcPr/>
                </a:tc>
                <a:tc>
                  <a:txBody>
                    <a:bodyPr/>
                    <a:lstStyle/>
                    <a:p>
                      <a:pPr algn="r"/>
                      <a:r>
                        <a:rPr kumimoji="1" lang="en-US" altLang="ja-JP" sz="3200" dirty="0">
                          <a:latin typeface="+mn-ea"/>
                          <a:ea typeface="+mn-ea"/>
                        </a:rPr>
                        <a:t>20</a:t>
                      </a:r>
                      <a:endParaRPr kumimoji="1" lang="ja-JP" altLang="en-US" sz="3200" dirty="0">
                        <a:latin typeface="+mn-ea"/>
                        <a:ea typeface="+mn-ea"/>
                      </a:endParaRPr>
                    </a:p>
                  </a:txBody>
                  <a:tcPr/>
                </a:tc>
                <a:tc>
                  <a:txBody>
                    <a:bodyPr/>
                    <a:lstStyle/>
                    <a:p>
                      <a:pPr algn="r"/>
                      <a:r>
                        <a:rPr kumimoji="1" lang="en-US" altLang="ja-JP" sz="3200" dirty="0">
                          <a:latin typeface="+mn-ea"/>
                          <a:ea typeface="+mn-ea"/>
                        </a:rPr>
                        <a:t>28</a:t>
                      </a:r>
                      <a:endParaRPr kumimoji="1" lang="ja-JP" altLang="en-US" sz="3200" dirty="0">
                        <a:latin typeface="+mn-ea"/>
                        <a:ea typeface="+mn-ea"/>
                      </a:endParaRPr>
                    </a:p>
                  </a:txBody>
                  <a:tcPr/>
                </a:tc>
                <a:extLst>
                  <a:ext uri="{0D108BD9-81ED-4DB2-BD59-A6C34878D82A}">
                    <a16:rowId xmlns:a16="http://schemas.microsoft.com/office/drawing/2014/main" val="2850312474"/>
                  </a:ext>
                </a:extLst>
              </a:tr>
              <a:tr h="623455">
                <a:tc vMerge="1">
                  <a:txBody>
                    <a:bodyPr/>
                    <a:lstStyle/>
                    <a:p>
                      <a:endParaRPr kumimoji="1" lang="ja-JP" altLang="en-US" dirty="0"/>
                    </a:p>
                  </a:txBody>
                  <a:tcPr/>
                </a:tc>
                <a:tc>
                  <a:txBody>
                    <a:bodyPr/>
                    <a:lstStyle/>
                    <a:p>
                      <a:r>
                        <a:rPr kumimoji="1" lang="ja-JP" altLang="en-US" sz="2800" dirty="0">
                          <a:latin typeface="+mj-ea"/>
                          <a:ea typeface="+mj-ea"/>
                        </a:rPr>
                        <a:t>パキスタン</a:t>
                      </a:r>
                    </a:p>
                  </a:txBody>
                  <a:tcPr/>
                </a:tc>
                <a:tc>
                  <a:txBody>
                    <a:bodyPr/>
                    <a:lstStyle/>
                    <a:p>
                      <a:pPr algn="r"/>
                      <a:r>
                        <a:rPr kumimoji="1" lang="en-US" altLang="ja-JP" sz="3200" dirty="0">
                          <a:latin typeface="+mn-ea"/>
                          <a:ea typeface="+mn-ea"/>
                        </a:rPr>
                        <a:t>32</a:t>
                      </a:r>
                      <a:endParaRPr kumimoji="1" lang="ja-JP" altLang="en-US" sz="3200" dirty="0">
                        <a:latin typeface="+mn-ea"/>
                        <a:ea typeface="+mn-ea"/>
                      </a:endParaRPr>
                    </a:p>
                  </a:txBody>
                  <a:tcPr/>
                </a:tc>
                <a:tc>
                  <a:txBody>
                    <a:bodyPr/>
                    <a:lstStyle/>
                    <a:p>
                      <a:pPr algn="r"/>
                      <a:r>
                        <a:rPr kumimoji="1" lang="en-US" altLang="ja-JP" sz="3200" dirty="0">
                          <a:latin typeface="+mn-ea"/>
                          <a:ea typeface="+mn-ea"/>
                        </a:rPr>
                        <a:t>12</a:t>
                      </a:r>
                    </a:p>
                  </a:txBody>
                  <a:tcPr/>
                </a:tc>
                <a:tc>
                  <a:txBody>
                    <a:bodyPr/>
                    <a:lstStyle/>
                    <a:p>
                      <a:pPr algn="r"/>
                      <a:r>
                        <a:rPr kumimoji="1" lang="en-US" altLang="ja-JP" sz="3200" dirty="0">
                          <a:latin typeface="+mn-ea"/>
                          <a:ea typeface="+mn-ea"/>
                        </a:rPr>
                        <a:t>8</a:t>
                      </a:r>
                      <a:endParaRPr kumimoji="1" lang="ja-JP" altLang="en-US" sz="3200" dirty="0">
                        <a:latin typeface="+mn-ea"/>
                        <a:ea typeface="+mn-ea"/>
                      </a:endParaRPr>
                    </a:p>
                  </a:txBody>
                  <a:tcPr/>
                </a:tc>
                <a:tc>
                  <a:txBody>
                    <a:bodyPr/>
                    <a:lstStyle/>
                    <a:p>
                      <a:pPr algn="r"/>
                      <a:r>
                        <a:rPr kumimoji="1" lang="en-US" altLang="ja-JP" sz="3200" dirty="0">
                          <a:latin typeface="+mn-ea"/>
                          <a:ea typeface="+mn-ea"/>
                        </a:rPr>
                        <a:t>20</a:t>
                      </a:r>
                      <a:endParaRPr kumimoji="1" lang="ja-JP" altLang="en-US" sz="3200" dirty="0">
                        <a:latin typeface="+mn-ea"/>
                        <a:ea typeface="+mn-ea"/>
                      </a:endParaRPr>
                    </a:p>
                  </a:txBody>
                  <a:tcPr/>
                </a:tc>
                <a:tc>
                  <a:txBody>
                    <a:bodyPr/>
                    <a:lstStyle/>
                    <a:p>
                      <a:pPr algn="r"/>
                      <a:r>
                        <a:rPr kumimoji="1" lang="en-US" altLang="ja-JP" sz="3200" dirty="0">
                          <a:latin typeface="+mn-ea"/>
                          <a:ea typeface="+mn-ea"/>
                        </a:rPr>
                        <a:t>54</a:t>
                      </a:r>
                      <a:endParaRPr kumimoji="1" lang="ja-JP" altLang="en-US" sz="3200" dirty="0">
                        <a:latin typeface="+mn-ea"/>
                        <a:ea typeface="+mn-ea"/>
                      </a:endParaRPr>
                    </a:p>
                  </a:txBody>
                  <a:tcPr/>
                </a:tc>
                <a:tc>
                  <a:txBody>
                    <a:bodyPr/>
                    <a:lstStyle/>
                    <a:p>
                      <a:pPr algn="r"/>
                      <a:r>
                        <a:rPr kumimoji="1" lang="en-US" altLang="ja-JP" sz="3200" dirty="0">
                          <a:latin typeface="+mn-ea"/>
                          <a:ea typeface="+mn-ea"/>
                        </a:rPr>
                        <a:t>306</a:t>
                      </a:r>
                      <a:endParaRPr kumimoji="1" lang="ja-JP" altLang="en-US" sz="3200" dirty="0">
                        <a:latin typeface="+mn-ea"/>
                        <a:ea typeface="+mn-ea"/>
                      </a:endParaRPr>
                    </a:p>
                  </a:txBody>
                  <a:tcPr/>
                </a:tc>
                <a:extLst>
                  <a:ext uri="{0D108BD9-81ED-4DB2-BD59-A6C34878D82A}">
                    <a16:rowId xmlns:a16="http://schemas.microsoft.com/office/drawing/2014/main" val="2079065254"/>
                  </a:ext>
                </a:extLst>
              </a:tr>
              <a:tr h="623455">
                <a:tc vMerge="1">
                  <a:txBody>
                    <a:bodyPr/>
                    <a:lstStyle/>
                    <a:p>
                      <a:endParaRPr kumimoji="1" lang="ja-JP" altLang="en-US" dirty="0"/>
                    </a:p>
                  </a:txBody>
                  <a:tcPr/>
                </a:tc>
                <a:tc>
                  <a:txBody>
                    <a:bodyPr/>
                    <a:lstStyle/>
                    <a:p>
                      <a:r>
                        <a:rPr kumimoji="1" lang="ja-JP" altLang="en-US" sz="2800" dirty="0">
                          <a:latin typeface="+mj-ea"/>
                          <a:ea typeface="+mj-ea"/>
                        </a:rPr>
                        <a:t>ナイジェリア</a:t>
                      </a: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4</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6</a:t>
                      </a:r>
                      <a:endParaRPr kumimoji="1" lang="ja-JP" altLang="en-US" sz="3200" dirty="0">
                        <a:latin typeface="+mn-ea"/>
                        <a:ea typeface="+mn-ea"/>
                      </a:endParaRPr>
                    </a:p>
                  </a:txBody>
                  <a:tcPr/>
                </a:tc>
                <a:extLst>
                  <a:ext uri="{0D108BD9-81ED-4DB2-BD59-A6C34878D82A}">
                    <a16:rowId xmlns:a16="http://schemas.microsoft.com/office/drawing/2014/main" val="3593233450"/>
                  </a:ext>
                </a:extLst>
              </a:tr>
              <a:tr h="623455">
                <a:tc rowSpan="6">
                  <a:txBody>
                    <a:bodyPr/>
                    <a:lstStyle/>
                    <a:p>
                      <a:r>
                        <a:rPr kumimoji="1" lang="ja-JP" altLang="en-US" sz="3200" dirty="0">
                          <a:latin typeface="+mn-ea"/>
                          <a:ea typeface="+mn-ea"/>
                        </a:rPr>
                        <a:t>常在国</a:t>
                      </a:r>
                      <a:endParaRPr kumimoji="1" lang="en-US" altLang="ja-JP" sz="3200" dirty="0">
                        <a:latin typeface="+mn-ea"/>
                        <a:ea typeface="+mn-ea"/>
                      </a:endParaRPr>
                    </a:p>
                    <a:p>
                      <a:r>
                        <a:rPr kumimoji="1" lang="ja-JP" altLang="en-US" sz="3200" dirty="0">
                          <a:latin typeface="+mn-ea"/>
                          <a:ea typeface="+mn-ea"/>
                        </a:rPr>
                        <a:t>以外</a:t>
                      </a:r>
                    </a:p>
                  </a:txBody>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r>
                        <a:rPr kumimoji="1" lang="ja-JP" altLang="en-US" sz="2800" b="0" i="0" baseline="0" dirty="0">
                          <a:latin typeface="+mj-ea"/>
                          <a:ea typeface="+mj-ea"/>
                        </a:rPr>
                        <a:t>赤道ギニア</a:t>
                      </a:r>
                    </a:p>
                  </a:txBody>
                  <a:tcPr marL="91392" marR="91392" marT="45696" marB="45696"/>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5</a:t>
                      </a:r>
                      <a:endParaRPr kumimoji="1" lang="ja-JP" altLang="en-US" sz="3200" dirty="0">
                        <a:latin typeface="+mn-ea"/>
                        <a:ea typeface="+mn-ea"/>
                      </a:endParaRPr>
                    </a:p>
                  </a:txBody>
                  <a:tcPr/>
                </a:tc>
                <a:extLst>
                  <a:ext uri="{0D108BD9-81ED-4DB2-BD59-A6C34878D82A}">
                    <a16:rowId xmlns:a16="http://schemas.microsoft.com/office/drawing/2014/main" val="2230763805"/>
                  </a:ext>
                </a:extLst>
              </a:tr>
              <a:tr h="623455">
                <a:tc vMerge="1">
                  <a:txBody>
                    <a:bodyPr/>
                    <a:lstStyle/>
                    <a:p>
                      <a:endParaRPr kumimoji="1" lang="ja-JP" altLang="en-US" dirty="0"/>
                    </a:p>
                  </a:txBody>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r>
                        <a:rPr kumimoji="1" lang="ja-JP" altLang="en-US" sz="2800" b="0" i="0" baseline="0" dirty="0">
                          <a:latin typeface="+mj-ea"/>
                          <a:ea typeface="+mj-ea"/>
                        </a:rPr>
                        <a:t>イラク</a:t>
                      </a:r>
                    </a:p>
                  </a:txBody>
                  <a:tcPr marL="91392" marR="91392" marT="45696" marB="45696"/>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2</a:t>
                      </a:r>
                      <a:endParaRPr kumimoji="1" lang="ja-JP" altLang="en-US" sz="3200" dirty="0">
                        <a:latin typeface="+mn-ea"/>
                        <a:ea typeface="+mn-ea"/>
                      </a:endParaRPr>
                    </a:p>
                  </a:txBody>
                  <a:tcPr/>
                </a:tc>
                <a:extLst>
                  <a:ext uri="{0D108BD9-81ED-4DB2-BD59-A6C34878D82A}">
                    <a16:rowId xmlns:a16="http://schemas.microsoft.com/office/drawing/2014/main" val="97783909"/>
                  </a:ext>
                </a:extLst>
              </a:tr>
              <a:tr h="623455">
                <a:tc vMerge="1">
                  <a:txBody>
                    <a:bodyPr/>
                    <a:lstStyle/>
                    <a:p>
                      <a:endParaRPr kumimoji="1" lang="ja-JP" altLang="en-US" dirty="0"/>
                    </a:p>
                  </a:txBody>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r>
                        <a:rPr kumimoji="1" lang="ja-JP" altLang="en-US" sz="2800" b="0" i="0" baseline="0" dirty="0">
                          <a:latin typeface="+mj-ea"/>
                          <a:ea typeface="+mj-ea"/>
                        </a:rPr>
                        <a:t>カメルーン</a:t>
                      </a:r>
                    </a:p>
                  </a:txBody>
                  <a:tcPr marL="91392" marR="91392" marT="45696" marB="45696"/>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5</a:t>
                      </a:r>
                      <a:endParaRPr kumimoji="1" lang="ja-JP" altLang="en-US" sz="3200" dirty="0">
                        <a:latin typeface="+mn-ea"/>
                        <a:ea typeface="+mn-ea"/>
                      </a:endParaRPr>
                    </a:p>
                  </a:txBody>
                  <a:tcPr/>
                </a:tc>
                <a:extLst>
                  <a:ext uri="{0D108BD9-81ED-4DB2-BD59-A6C34878D82A}">
                    <a16:rowId xmlns:a16="http://schemas.microsoft.com/office/drawing/2014/main" val="102542640"/>
                  </a:ext>
                </a:extLst>
              </a:tr>
              <a:tr h="623455">
                <a:tc vMerge="1">
                  <a:txBody>
                    <a:bodyPr/>
                    <a:lstStyle/>
                    <a:p>
                      <a:endParaRPr kumimoji="1" lang="ja-JP" altLang="en-US" dirty="0"/>
                    </a:p>
                  </a:txBody>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r>
                        <a:rPr kumimoji="1" lang="ja-JP" altLang="en-US" sz="2800" b="0" i="0" baseline="0" dirty="0">
                          <a:latin typeface="+mj-ea"/>
                          <a:ea typeface="+mj-ea"/>
                        </a:rPr>
                        <a:t>シリア</a:t>
                      </a:r>
                    </a:p>
                  </a:txBody>
                  <a:tcPr marL="91392" marR="91392" marT="45696" marB="45696"/>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1</a:t>
                      </a:r>
                      <a:endParaRPr kumimoji="1" lang="ja-JP" altLang="en-US" sz="3200" dirty="0">
                        <a:latin typeface="+mn-ea"/>
                        <a:ea typeface="+mn-ea"/>
                      </a:endParaRPr>
                    </a:p>
                  </a:txBody>
                  <a:tcPr/>
                </a:tc>
                <a:extLst>
                  <a:ext uri="{0D108BD9-81ED-4DB2-BD59-A6C34878D82A}">
                    <a16:rowId xmlns:a16="http://schemas.microsoft.com/office/drawing/2014/main" val="87551525"/>
                  </a:ext>
                </a:extLst>
              </a:tr>
              <a:tr h="623455">
                <a:tc vMerge="1">
                  <a:txBody>
                    <a:bodyPr/>
                    <a:lstStyle/>
                    <a:p>
                      <a:endParaRPr kumimoji="1" lang="ja-JP" altLang="en-US" dirty="0"/>
                    </a:p>
                  </a:txBody>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r>
                        <a:rPr kumimoji="1" lang="ja-JP" altLang="en-US" sz="2800" b="0" i="0" baseline="0" dirty="0">
                          <a:latin typeface="+mj-ea"/>
                          <a:ea typeface="+mj-ea"/>
                        </a:rPr>
                        <a:t>エチオピア</a:t>
                      </a:r>
                    </a:p>
                  </a:txBody>
                  <a:tcPr marL="91392" marR="91392" marT="45696" marB="45696"/>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1</a:t>
                      </a:r>
                      <a:endParaRPr kumimoji="1" lang="ja-JP" altLang="en-US" sz="3200" dirty="0">
                        <a:latin typeface="+mn-ea"/>
                        <a:ea typeface="+mn-ea"/>
                      </a:endParaRPr>
                    </a:p>
                  </a:txBody>
                  <a:tcPr/>
                </a:tc>
                <a:extLst>
                  <a:ext uri="{0D108BD9-81ED-4DB2-BD59-A6C34878D82A}">
                    <a16:rowId xmlns:a16="http://schemas.microsoft.com/office/drawing/2014/main" val="3627197778"/>
                  </a:ext>
                </a:extLst>
              </a:tr>
              <a:tr h="623455">
                <a:tc vMerge="1">
                  <a:txBody>
                    <a:bodyPr/>
                    <a:lstStyle/>
                    <a:p>
                      <a:endParaRPr kumimoji="1" lang="ja-JP" altLang="en-US" dirty="0"/>
                    </a:p>
                  </a:txBody>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r>
                        <a:rPr kumimoji="1" lang="ja-JP" altLang="en-US" sz="2800" b="0" i="0" baseline="0" dirty="0">
                          <a:latin typeface="+mj-ea"/>
                          <a:ea typeface="+mj-ea"/>
                        </a:rPr>
                        <a:t>ソマリア</a:t>
                      </a:r>
                    </a:p>
                  </a:txBody>
                  <a:tcPr marL="91392" marR="91392" marT="45696" marB="45696"/>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0</a:t>
                      </a:r>
                      <a:endParaRPr kumimoji="1" lang="ja-JP" altLang="en-US" sz="3200" dirty="0">
                        <a:latin typeface="+mn-ea"/>
                        <a:ea typeface="+mn-ea"/>
                      </a:endParaRPr>
                    </a:p>
                  </a:txBody>
                  <a:tcPr/>
                </a:tc>
                <a:tc>
                  <a:txBody>
                    <a:bodyPr/>
                    <a:lstStyle/>
                    <a:p>
                      <a:pPr algn="r"/>
                      <a:r>
                        <a:rPr kumimoji="1" lang="en-US" altLang="ja-JP" sz="3200" dirty="0">
                          <a:latin typeface="+mn-ea"/>
                          <a:ea typeface="+mn-ea"/>
                        </a:rPr>
                        <a:t>5</a:t>
                      </a:r>
                      <a:endParaRPr kumimoji="1" lang="ja-JP" altLang="en-US" sz="3200" dirty="0">
                        <a:latin typeface="+mn-ea"/>
                        <a:ea typeface="+mn-ea"/>
                      </a:endParaRPr>
                    </a:p>
                  </a:txBody>
                  <a:tcPr/>
                </a:tc>
                <a:extLst>
                  <a:ext uri="{0D108BD9-81ED-4DB2-BD59-A6C34878D82A}">
                    <a16:rowId xmlns:a16="http://schemas.microsoft.com/office/drawing/2014/main" val="4219623245"/>
                  </a:ext>
                </a:extLst>
              </a:tr>
              <a:tr h="623455">
                <a:tc>
                  <a:txBody>
                    <a:bodyPr/>
                    <a:lstStyle/>
                    <a:p>
                      <a:endParaRPr kumimoji="1" lang="ja-JP" altLang="en-US" dirty="0"/>
                    </a:p>
                  </a:txBody>
                  <a:tcPr/>
                </a:tc>
                <a:tc>
                  <a:txBody>
                    <a:bodyPr/>
                    <a:lstStyle/>
                    <a:p>
                      <a:r>
                        <a:rPr kumimoji="1" lang="ja-JP" altLang="en-US" dirty="0"/>
                        <a:t>　　　　　　</a:t>
                      </a:r>
                      <a:r>
                        <a:rPr kumimoji="1" lang="ja-JP" altLang="en-US" sz="2800" dirty="0"/>
                        <a:t>合　計</a:t>
                      </a:r>
                    </a:p>
                  </a:txBody>
                  <a:tcPr/>
                </a:tc>
                <a:tc>
                  <a:txBody>
                    <a:bodyPr/>
                    <a:lstStyle/>
                    <a:p>
                      <a:pPr algn="r"/>
                      <a:r>
                        <a:rPr kumimoji="1" lang="en-US" altLang="ja-JP" sz="3200" dirty="0">
                          <a:latin typeface="+mn-ea"/>
                          <a:ea typeface="+mn-ea"/>
                        </a:rPr>
                        <a:t>42</a:t>
                      </a:r>
                      <a:r>
                        <a:rPr kumimoji="1" lang="ja-JP" altLang="en-US" sz="3200" dirty="0">
                          <a:latin typeface="+mn-ea"/>
                          <a:ea typeface="+mn-ea"/>
                        </a:rPr>
                        <a:t>（</a:t>
                      </a:r>
                      <a:r>
                        <a:rPr kumimoji="1" lang="en-US" altLang="ja-JP" sz="3200" dirty="0">
                          <a:latin typeface="+mn-ea"/>
                          <a:ea typeface="+mn-ea"/>
                        </a:rPr>
                        <a:t>104</a:t>
                      </a:r>
                      <a:r>
                        <a:rPr kumimoji="1" lang="ja-JP" altLang="en-US" sz="3200" dirty="0">
                          <a:latin typeface="+mn-ea"/>
                          <a:ea typeface="+mn-ea"/>
                        </a:rPr>
                        <a:t>）</a:t>
                      </a:r>
                    </a:p>
                  </a:txBody>
                  <a:tcPr/>
                </a:tc>
                <a:tc>
                  <a:txBody>
                    <a:bodyPr/>
                    <a:lstStyle/>
                    <a:p>
                      <a:pPr algn="r"/>
                      <a:r>
                        <a:rPr kumimoji="1" lang="en-US" altLang="ja-JP" sz="3200" dirty="0">
                          <a:latin typeface="+mn-ea"/>
                          <a:ea typeface="+mn-ea"/>
                        </a:rPr>
                        <a:t>33</a:t>
                      </a:r>
                    </a:p>
                  </a:txBody>
                  <a:tcPr/>
                </a:tc>
                <a:tc>
                  <a:txBody>
                    <a:bodyPr/>
                    <a:lstStyle/>
                    <a:p>
                      <a:pPr algn="r"/>
                      <a:r>
                        <a:rPr kumimoji="1" lang="en-US" altLang="ja-JP" sz="3200" dirty="0">
                          <a:latin typeface="+mn-ea"/>
                          <a:ea typeface="+mn-ea"/>
                        </a:rPr>
                        <a:t>22</a:t>
                      </a:r>
                      <a:endParaRPr kumimoji="1" lang="ja-JP" altLang="en-US" sz="3200" dirty="0">
                        <a:latin typeface="+mn-ea"/>
                        <a:ea typeface="+mn-ea"/>
                      </a:endParaRPr>
                    </a:p>
                  </a:txBody>
                  <a:tcPr/>
                </a:tc>
                <a:tc>
                  <a:txBody>
                    <a:bodyPr/>
                    <a:lstStyle/>
                    <a:p>
                      <a:pPr algn="r"/>
                      <a:r>
                        <a:rPr kumimoji="1" lang="en-US" altLang="ja-JP" sz="3200" dirty="0">
                          <a:latin typeface="+mn-ea"/>
                          <a:ea typeface="+mn-ea"/>
                        </a:rPr>
                        <a:t>37</a:t>
                      </a:r>
                      <a:endParaRPr kumimoji="1" lang="ja-JP" altLang="en-US" sz="3200" dirty="0">
                        <a:latin typeface="+mn-ea"/>
                        <a:ea typeface="+mn-ea"/>
                      </a:endParaRPr>
                    </a:p>
                  </a:txBody>
                  <a:tcPr/>
                </a:tc>
                <a:tc>
                  <a:txBody>
                    <a:bodyPr/>
                    <a:lstStyle/>
                    <a:p>
                      <a:pPr algn="r"/>
                      <a:r>
                        <a:rPr kumimoji="1" lang="en-US" altLang="ja-JP" sz="3200" dirty="0">
                          <a:latin typeface="+mn-ea"/>
                          <a:ea typeface="+mn-ea"/>
                        </a:rPr>
                        <a:t>74</a:t>
                      </a:r>
                      <a:endParaRPr kumimoji="1" lang="ja-JP" altLang="en-US" sz="3200" dirty="0">
                        <a:latin typeface="+mn-ea"/>
                        <a:ea typeface="+mn-ea"/>
                      </a:endParaRPr>
                    </a:p>
                  </a:txBody>
                  <a:tcPr/>
                </a:tc>
                <a:tc>
                  <a:txBody>
                    <a:bodyPr/>
                    <a:lstStyle/>
                    <a:p>
                      <a:pPr algn="r"/>
                      <a:r>
                        <a:rPr kumimoji="1" lang="en-US" altLang="ja-JP" sz="3200" dirty="0">
                          <a:latin typeface="+mn-ea"/>
                          <a:ea typeface="+mn-ea"/>
                        </a:rPr>
                        <a:t>359</a:t>
                      </a:r>
                      <a:endParaRPr kumimoji="1" lang="ja-JP" altLang="en-US" sz="3200" dirty="0">
                        <a:latin typeface="+mn-ea"/>
                        <a:ea typeface="+mn-ea"/>
                      </a:endParaRPr>
                    </a:p>
                  </a:txBody>
                  <a:tcPr/>
                </a:tc>
                <a:extLst>
                  <a:ext uri="{0D108BD9-81ED-4DB2-BD59-A6C34878D82A}">
                    <a16:rowId xmlns:a16="http://schemas.microsoft.com/office/drawing/2014/main" val="3926867554"/>
                  </a:ext>
                </a:extLst>
              </a:tr>
            </a:tbl>
          </a:graphicData>
        </a:graphic>
      </p:graphicFrame>
      <p:pic>
        <p:nvPicPr>
          <p:cNvPr id="5" name="図 4">
            <a:extLst>
              <a:ext uri="{FF2B5EF4-FFF2-40B4-BE49-F238E27FC236}">
                <a16:creationId xmlns:a16="http://schemas.microsoft.com/office/drawing/2014/main" id="{B255AC0B-2FB5-4210-A880-2BBD46580235}"/>
              </a:ext>
            </a:extLst>
          </p:cNvPr>
          <p:cNvPicPr>
            <a:picLocks noChangeAspect="1"/>
          </p:cNvPicPr>
          <p:nvPr/>
        </p:nvPicPr>
        <p:blipFill>
          <a:blip r:embed="rId2"/>
          <a:stretch>
            <a:fillRect/>
          </a:stretch>
        </p:blipFill>
        <p:spPr>
          <a:xfrm>
            <a:off x="113845" y="6303895"/>
            <a:ext cx="1908213" cy="457240"/>
          </a:xfrm>
          <a:prstGeom prst="rect">
            <a:avLst/>
          </a:prstGeom>
        </p:spPr>
      </p:pic>
    </p:spTree>
    <p:extLst>
      <p:ext uri="{BB962C8B-B14F-4D97-AF65-F5344CB8AC3E}">
        <p14:creationId xmlns:p14="http://schemas.microsoft.com/office/powerpoint/2010/main" val="27672262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hidden="1">
            <a:extLst>
              <a:ext uri="{FF2B5EF4-FFF2-40B4-BE49-F238E27FC236}">
                <a16:creationId xmlns:a16="http://schemas.microsoft.com/office/drawing/2014/main" id="{52711F6D-5107-43D6-98EA-D567830BF297}"/>
              </a:ext>
            </a:extLst>
          </p:cNvPr>
          <p:cNvSpPr>
            <a:spLocks noGrp="1"/>
          </p:cNvSpPr>
          <p:nvPr>
            <p:ph type="title"/>
          </p:nvPr>
        </p:nvSpPr>
        <p:spPr/>
        <p:txBody>
          <a:bodyPr/>
          <a:lstStyle/>
          <a:p>
            <a:r>
              <a:rPr lang="ja-JP" altLang="en-US" sz="3200" b="1">
                <a:latin typeface="Meiryo UI" panose="020B0604030504040204" pitchFamily="50" charset="-128"/>
                <a:ea typeface="Meiryo UI" panose="020B0604030504040204" pitchFamily="50" charset="-128"/>
                <a:cs typeface="Meiryo UI" panose="020B0604030504040204" pitchFamily="50" charset="-128"/>
              </a:rPr>
              <a:t>ポリオ発症が報告された国からのインバウンド</a:t>
            </a:r>
            <a:endParaRPr lang="en-US" sz="32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a:extLst>
              <a:ext uri="{FF2B5EF4-FFF2-40B4-BE49-F238E27FC236}">
                <a16:creationId xmlns:a16="http://schemas.microsoft.com/office/drawing/2014/main" id="{84EB03AE-0EB7-4930-9D11-3DE84D01CCB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340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8D9792D-AB58-4DFE-9D43-15C411533F72}"/>
              </a:ext>
            </a:extLst>
          </p:cNvPr>
          <p:cNvPicPr>
            <a:picLocks noChangeAspect="1"/>
          </p:cNvPicPr>
          <p:nvPr/>
        </p:nvPicPr>
        <p:blipFill>
          <a:blip r:embed="rId2"/>
          <a:stretch>
            <a:fillRect/>
          </a:stretch>
        </p:blipFill>
        <p:spPr>
          <a:xfrm>
            <a:off x="0" y="-1"/>
            <a:ext cx="12192001" cy="6858001"/>
          </a:xfrm>
          <a:prstGeom prst="rect">
            <a:avLst/>
          </a:prstGeom>
          <a:ln>
            <a:solidFill>
              <a:schemeClr val="bg1"/>
            </a:solidFill>
          </a:ln>
        </p:spPr>
      </p:pic>
      <p:pic>
        <p:nvPicPr>
          <p:cNvPr id="4" name="図 3">
            <a:extLst>
              <a:ext uri="{FF2B5EF4-FFF2-40B4-BE49-F238E27FC236}">
                <a16:creationId xmlns:a16="http://schemas.microsoft.com/office/drawing/2014/main" id="{CC8E888E-5124-409B-AC98-ED9158BEE8D1}"/>
              </a:ext>
            </a:extLst>
          </p:cNvPr>
          <p:cNvPicPr>
            <a:picLocks noChangeAspect="1"/>
          </p:cNvPicPr>
          <p:nvPr/>
        </p:nvPicPr>
        <p:blipFill>
          <a:blip r:embed="rId3"/>
          <a:stretch>
            <a:fillRect/>
          </a:stretch>
        </p:blipFill>
        <p:spPr>
          <a:xfrm>
            <a:off x="10215917" y="237499"/>
            <a:ext cx="1908213" cy="457240"/>
          </a:xfrm>
          <a:prstGeom prst="rect">
            <a:avLst/>
          </a:prstGeom>
        </p:spPr>
      </p:pic>
      <p:sp>
        <p:nvSpPr>
          <p:cNvPr id="6" name="テキスト ボックス 5">
            <a:extLst>
              <a:ext uri="{FF2B5EF4-FFF2-40B4-BE49-F238E27FC236}">
                <a16:creationId xmlns:a16="http://schemas.microsoft.com/office/drawing/2014/main" id="{4D31AD20-9CE2-4DA4-9A01-E81196371CA5}"/>
              </a:ext>
            </a:extLst>
          </p:cNvPr>
          <p:cNvSpPr txBox="1"/>
          <p:nvPr/>
        </p:nvSpPr>
        <p:spPr>
          <a:xfrm>
            <a:off x="167779" y="369116"/>
            <a:ext cx="3103927" cy="46782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開催まで</a:t>
            </a:r>
            <a:r>
              <a:rPr kumimoji="1" lang="en-US" altLang="ja-JP"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500</a:t>
            </a:r>
            <a:r>
              <a:rPr kumimoji="1" lang="ja-JP" altLang="en-US"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日を切った</a:t>
            </a:r>
            <a:endParaRPr kumimoji="1" lang="en-US" altLang="ja-JP"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東京オリンピック・パラリンピックなどでのインバウンド者の急増</a:t>
            </a:r>
            <a:endParaRPr kumimoji="1" lang="en-US" altLang="ja-JP"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ポリオ</a:t>
            </a:r>
            <a:r>
              <a:rPr kumimoji="1" lang="ja-JP" altLang="en-US"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麻しん</a:t>
            </a:r>
            <a:r>
              <a:rPr kumimoji="1" lang="ja-JP" altLang="en-US"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a:t>
            </a:r>
            <a:r>
              <a:rPr kumimoji="1" lang="ja-JP" altLang="en-US" sz="28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風しん</a:t>
            </a:r>
            <a:r>
              <a:rPr kumimoji="1" lang="ja-JP" altLang="en-US"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rPr>
              <a:t>などの感染症が日本国内に入る可能性が高まる</a:t>
            </a:r>
            <a:endParaRPr kumimoji="1" lang="en-US" altLang="ja-JP" sz="28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p:txBody>
      </p:sp>
    </p:spTree>
    <p:extLst>
      <p:ext uri="{BB962C8B-B14F-4D97-AF65-F5344CB8AC3E}">
        <p14:creationId xmlns:p14="http://schemas.microsoft.com/office/powerpoint/2010/main" val="12077060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1D36E0-C288-4BE7-8F94-B35EFD3BBA20}"/>
              </a:ext>
            </a:extLst>
          </p:cNvPr>
          <p:cNvSpPr>
            <a:spLocks noGrp="1"/>
          </p:cNvSpPr>
          <p:nvPr>
            <p:ph type="title"/>
          </p:nvPr>
        </p:nvSpPr>
        <p:spPr>
          <a:xfrm>
            <a:off x="913149" y="73234"/>
            <a:ext cx="10364451" cy="589498"/>
          </a:xfrm>
        </p:spPr>
        <p:txBody>
          <a:bodyPr>
            <a:normAutofit fontScale="90000"/>
          </a:bodyPr>
          <a:lstStyle/>
          <a:p>
            <a:r>
              <a:rPr lang="ja-JP" altLang="en-US" b="1" dirty="0">
                <a:solidFill>
                  <a:srgbClr val="0070C0"/>
                </a:solidFill>
                <a:latin typeface="+mn-ea"/>
                <a:ea typeface="+mn-ea"/>
              </a:rPr>
              <a:t>　　ポリオの根絶</a:t>
            </a:r>
            <a:endParaRPr kumimoji="1" lang="ja-JP" altLang="en-US" dirty="0">
              <a:solidFill>
                <a:srgbClr val="0070C0"/>
              </a:solidFill>
              <a:latin typeface="+mn-ea"/>
              <a:ea typeface="+mn-ea"/>
            </a:endParaRPr>
          </a:p>
        </p:txBody>
      </p:sp>
      <p:sp>
        <p:nvSpPr>
          <p:cNvPr id="3" name="コンテンツ プレースホルダー 2">
            <a:extLst>
              <a:ext uri="{FF2B5EF4-FFF2-40B4-BE49-F238E27FC236}">
                <a16:creationId xmlns:a16="http://schemas.microsoft.com/office/drawing/2014/main" id="{41C10B71-B5FF-4D37-B4DE-B5D1F1AEAF2C}"/>
              </a:ext>
            </a:extLst>
          </p:cNvPr>
          <p:cNvSpPr>
            <a:spLocks noGrp="1"/>
          </p:cNvSpPr>
          <p:nvPr>
            <p:ph sz="quarter" idx="13"/>
          </p:nvPr>
        </p:nvSpPr>
        <p:spPr>
          <a:xfrm>
            <a:off x="913774" y="780176"/>
            <a:ext cx="10363826" cy="6004590"/>
          </a:xfrm>
        </p:spPr>
        <p:txBody>
          <a:bodyPr>
            <a:normAutofit/>
          </a:bodyPr>
          <a:lstStyle/>
          <a:p>
            <a:pPr marL="0" indent="0">
              <a:buNone/>
            </a:pPr>
            <a:r>
              <a:rPr lang="ja-JP" altLang="en-US" sz="2800" b="1" dirty="0">
                <a:solidFill>
                  <a:schemeClr val="bg1"/>
                </a:solidFill>
                <a:latin typeface="+mn-ea"/>
              </a:rPr>
              <a:t>ポリオの根絶宣言</a:t>
            </a:r>
            <a:endParaRPr lang="en-US" altLang="ja-JP" sz="2800" b="1" dirty="0">
              <a:solidFill>
                <a:schemeClr val="bg1"/>
              </a:solidFill>
              <a:latin typeface="+mn-ea"/>
            </a:endParaRPr>
          </a:p>
          <a:p>
            <a:pPr marL="0" indent="0">
              <a:buNone/>
            </a:pPr>
            <a:r>
              <a:rPr lang="en-US" altLang="ja-JP" sz="2800" b="1" dirty="0">
                <a:solidFill>
                  <a:schemeClr val="bg1"/>
                </a:solidFill>
                <a:latin typeface="+mn-ea"/>
              </a:rPr>
              <a:t>3</a:t>
            </a:r>
            <a:r>
              <a:rPr lang="ja-JP" altLang="en-US" sz="2800" b="1" dirty="0">
                <a:solidFill>
                  <a:schemeClr val="bg1"/>
                </a:solidFill>
                <a:latin typeface="+mn-ea"/>
              </a:rPr>
              <a:t>年間の野生株でのポリオの発症</a:t>
            </a:r>
            <a:r>
              <a:rPr lang="en-US" altLang="ja-JP" sz="2800" b="1" dirty="0">
                <a:solidFill>
                  <a:schemeClr val="bg1"/>
                </a:solidFill>
                <a:latin typeface="+mn-ea"/>
              </a:rPr>
              <a:t>0</a:t>
            </a:r>
            <a:r>
              <a:rPr lang="ja-JP" altLang="en-US" sz="2800" b="1" dirty="0">
                <a:solidFill>
                  <a:schemeClr val="bg1"/>
                </a:solidFill>
                <a:latin typeface="+mn-ea"/>
              </a:rPr>
              <a:t>が証明され、</a:t>
            </a:r>
            <a:endParaRPr lang="en-US" altLang="ja-JP" sz="2800" b="1" dirty="0">
              <a:solidFill>
                <a:schemeClr val="bg1"/>
              </a:solidFill>
              <a:latin typeface="+mn-ea"/>
            </a:endParaRPr>
          </a:p>
          <a:p>
            <a:pPr marL="0" indent="0">
              <a:buNone/>
            </a:pPr>
            <a:r>
              <a:rPr lang="en-US" altLang="ja-JP" sz="2800" b="1" dirty="0">
                <a:solidFill>
                  <a:schemeClr val="bg1"/>
                </a:solidFill>
                <a:latin typeface="+mn-ea"/>
              </a:rPr>
              <a:t>WHO</a:t>
            </a:r>
            <a:r>
              <a:rPr lang="ja-JP" altLang="en-US" sz="2800" b="1" dirty="0">
                <a:solidFill>
                  <a:schemeClr val="bg1"/>
                </a:solidFill>
                <a:latin typeface="+mn-ea"/>
              </a:rPr>
              <a:t>（世界保健機関）根絶宣言をして</a:t>
            </a:r>
            <a:endParaRPr lang="en-US" altLang="ja-JP" sz="2800" b="1" dirty="0">
              <a:solidFill>
                <a:schemeClr val="bg1"/>
              </a:solidFill>
              <a:latin typeface="+mn-ea"/>
            </a:endParaRPr>
          </a:p>
          <a:p>
            <a:pPr marL="0" indent="0">
              <a:buNone/>
            </a:pPr>
            <a:r>
              <a:rPr lang="ja-JP" altLang="en-US" sz="2800" b="1" dirty="0">
                <a:solidFill>
                  <a:schemeClr val="bg1"/>
                </a:solidFill>
                <a:latin typeface="+mn-ea"/>
              </a:rPr>
              <a:t>世界中でポリオの予防接種が終了する</a:t>
            </a:r>
            <a:endParaRPr lang="en-US" altLang="ja-JP" sz="2800" b="1" dirty="0">
              <a:solidFill>
                <a:schemeClr val="bg1"/>
              </a:solidFill>
              <a:latin typeface="+mn-ea"/>
            </a:endParaRPr>
          </a:p>
          <a:p>
            <a:pPr marL="0" indent="0">
              <a:buNone/>
            </a:pPr>
            <a:endParaRPr lang="en-US" altLang="ja-JP" sz="2800" b="1" dirty="0">
              <a:solidFill>
                <a:schemeClr val="accent6">
                  <a:lumMod val="75000"/>
                </a:schemeClr>
              </a:solidFill>
            </a:endParaRPr>
          </a:p>
          <a:p>
            <a:pPr marL="0" indent="0">
              <a:buNone/>
            </a:pPr>
            <a:r>
              <a:rPr lang="ja-JP" altLang="en-US" sz="2800" b="1" dirty="0">
                <a:solidFill>
                  <a:schemeClr val="tx1"/>
                </a:solidFill>
              </a:rPr>
              <a:t>地球上からポリオウイルス根絶されたことが宣言されるまで</a:t>
            </a:r>
            <a:endParaRPr lang="en-US" altLang="ja-JP" sz="2800" b="1" dirty="0">
              <a:solidFill>
                <a:schemeClr val="tx1"/>
              </a:solidFill>
            </a:endParaRPr>
          </a:p>
          <a:p>
            <a:pPr marL="0" indent="0">
              <a:buNone/>
            </a:pPr>
            <a:r>
              <a:rPr lang="ja-JP" altLang="en-US" sz="2800" b="1" dirty="0">
                <a:solidFill>
                  <a:schemeClr val="tx1"/>
                </a:solidFill>
              </a:rPr>
              <a:t>すべての国や地域で予防接種を続けなければならない！</a:t>
            </a:r>
            <a:endParaRPr lang="en-US" altLang="ja-JP" sz="2800" b="1" dirty="0">
              <a:solidFill>
                <a:schemeClr val="tx1"/>
              </a:solidFill>
            </a:endParaRPr>
          </a:p>
          <a:p>
            <a:pPr marL="0" indent="0">
              <a:buNone/>
            </a:pPr>
            <a:r>
              <a:rPr lang="en-US" altLang="ja-JP" sz="2800" b="1" dirty="0">
                <a:solidFill>
                  <a:schemeClr val="bg1"/>
                </a:solidFill>
                <a:latin typeface="+mn-ea"/>
              </a:rPr>
              <a:t>2014</a:t>
            </a:r>
            <a:r>
              <a:rPr lang="ja-JP" altLang="en-US" sz="2800" b="1" dirty="0">
                <a:solidFill>
                  <a:schemeClr val="bg1"/>
                </a:solidFill>
                <a:latin typeface="+mn-ea"/>
              </a:rPr>
              <a:t>年にはエジプトで生ワクチンを飲んだ子供が</a:t>
            </a:r>
            <a:endParaRPr lang="en-US" altLang="ja-JP" sz="2800" b="1" dirty="0">
              <a:solidFill>
                <a:schemeClr val="bg1"/>
              </a:solidFill>
              <a:latin typeface="+mn-ea"/>
            </a:endParaRPr>
          </a:p>
          <a:p>
            <a:pPr marL="0" indent="0">
              <a:buNone/>
            </a:pPr>
            <a:r>
              <a:rPr lang="ja-JP" altLang="en-US" sz="2800" b="1" dirty="0">
                <a:solidFill>
                  <a:schemeClr val="bg1"/>
                </a:solidFill>
                <a:latin typeface="+mn-ea"/>
              </a:rPr>
              <a:t>　　日本に帰国後下痢で受診⇒便の中にポリオウイルス！</a:t>
            </a:r>
            <a:endParaRPr lang="en-US" altLang="ja-JP" sz="2800" dirty="0">
              <a:solidFill>
                <a:schemeClr val="bg1"/>
              </a:solidFill>
              <a:latin typeface="+mn-ea"/>
            </a:endParaRPr>
          </a:p>
          <a:p>
            <a:endParaRPr kumimoji="1" lang="ja-JP" altLang="en-US" dirty="0"/>
          </a:p>
        </p:txBody>
      </p:sp>
      <p:pic>
        <p:nvPicPr>
          <p:cNvPr id="4" name="図 3">
            <a:extLst>
              <a:ext uri="{FF2B5EF4-FFF2-40B4-BE49-F238E27FC236}">
                <a16:creationId xmlns:a16="http://schemas.microsoft.com/office/drawing/2014/main" id="{DC44F03E-510F-45A8-AC71-A1301EEBC63D}"/>
              </a:ext>
            </a:extLst>
          </p:cNvPr>
          <p:cNvPicPr>
            <a:picLocks noChangeAspect="1"/>
          </p:cNvPicPr>
          <p:nvPr/>
        </p:nvPicPr>
        <p:blipFill>
          <a:blip r:embed="rId2"/>
          <a:stretch>
            <a:fillRect/>
          </a:stretch>
        </p:blipFill>
        <p:spPr>
          <a:xfrm>
            <a:off x="10215917" y="237499"/>
            <a:ext cx="1908213" cy="457240"/>
          </a:xfrm>
          <a:prstGeom prst="rect">
            <a:avLst/>
          </a:prstGeom>
        </p:spPr>
      </p:pic>
      <p:pic>
        <p:nvPicPr>
          <p:cNvPr id="6" name="図 5">
            <a:extLst>
              <a:ext uri="{FF2B5EF4-FFF2-40B4-BE49-F238E27FC236}">
                <a16:creationId xmlns:a16="http://schemas.microsoft.com/office/drawing/2014/main" id="{D4F9234E-C3AF-427C-908C-FEF2C8C0C576}"/>
              </a:ext>
            </a:extLst>
          </p:cNvPr>
          <p:cNvPicPr>
            <a:picLocks noChangeAspect="1"/>
          </p:cNvPicPr>
          <p:nvPr/>
        </p:nvPicPr>
        <p:blipFill>
          <a:blip r:embed="rId3"/>
          <a:stretch>
            <a:fillRect/>
          </a:stretch>
        </p:blipFill>
        <p:spPr>
          <a:xfrm>
            <a:off x="66135" y="5859623"/>
            <a:ext cx="1201554" cy="948455"/>
          </a:xfrm>
          <a:prstGeom prst="rect">
            <a:avLst/>
          </a:prstGeom>
        </p:spPr>
      </p:pic>
    </p:spTree>
    <p:extLst>
      <p:ext uri="{BB962C8B-B14F-4D97-AF65-F5344CB8AC3E}">
        <p14:creationId xmlns:p14="http://schemas.microsoft.com/office/powerpoint/2010/main" val="24717496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658EEF1-FE32-4AF0-BEA2-6CD4C2CD87E3}"/>
              </a:ext>
            </a:extLst>
          </p:cNvPr>
          <p:cNvSpPr/>
          <p:nvPr/>
        </p:nvSpPr>
        <p:spPr>
          <a:xfrm>
            <a:off x="433431" y="193396"/>
            <a:ext cx="11325137" cy="57554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伝播型ワクチン由来ポリオウイルス</a:t>
            </a:r>
            <a:r>
              <a:rPr kumimoji="0" lang="en-US" altLang="ja-JP" sz="2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2</a:t>
            </a:r>
            <a:r>
              <a:rPr kumimoji="0" lang="ja-JP" altLang="en-US" sz="2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型－カメルーン</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Disease outbreak news</a:t>
            </a:r>
            <a:r>
              <a:rPr kumimoji="0" lang="ja-JP" altLang="en-US" sz="2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　　</a:t>
            </a:r>
            <a:r>
              <a:rPr kumimoji="0" lang="en-US" altLang="ja-JP" sz="28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6 June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2019</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年</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5</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月</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23</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日に、</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世界ポリオ検査室ネットワーク</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Global Polio Laboratory Network</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GPLN</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）から、</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ナイジェリアのボルノ州（</a:t>
            </a:r>
            <a:r>
              <a:rPr kumimoji="0" lang="en-US" altLang="ja-JP" sz="2400" b="0" i="0" u="none" strike="noStrike" kern="1200" cap="none" spc="0" normalizeH="0" baseline="0" noProof="0" dirty="0" err="1">
                <a:ln>
                  <a:noFill/>
                </a:ln>
                <a:solidFill>
                  <a:srgbClr val="002060"/>
                </a:solidFill>
                <a:effectLst/>
                <a:uLnTx/>
                <a:uFillTx/>
                <a:latin typeface="Century Gothic" panose="020B0502020202020204"/>
                <a:ea typeface="メイリオ" panose="020B0604030504040204" pitchFamily="50" charset="-128"/>
                <a:cs typeface="+mn-cs"/>
              </a:rPr>
              <a:t>Borno</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）とチャドに隣接するカメルーン北部の病院で、</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2019</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年</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4</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月</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20</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日に採取された環境試料から伝播型ワクチン由来ポリオウイルス</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2</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型（</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cVDPV2</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）が検出されたことが</a:t>
            </a:r>
            <a:r>
              <a:rPr kumimoji="0"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WHO</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に通知されました。</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2018</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年のこの地域のワクチン接種率は、</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1</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回の不活性化ポリオワクチン（</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IPV1</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）が</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73%</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3</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回の経口生ポリオワクチン（</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OPV3</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）が</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72%</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でした。</a:t>
            </a: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このウイルスは環境試料でのみ検出され、今までのところ、関連した麻痺症例は認められていません。</a:t>
            </a:r>
            <a:b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b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
            </a:r>
            <a:b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br>
            <a:r>
              <a:rPr kumimoji="0"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この分離株は、</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隣接するナイジェリアで現在も続いている伝播型ワクチン由来ポリオウイルス</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2</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型のアウトブレイクとの関連が、遺伝子塩基配列から確定されました。これは</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2018</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年にジガワ州（</a:t>
            </a:r>
            <a:r>
              <a:rPr kumimoji="0" lang="en-US" altLang="ja-JP"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Jigawa</a:t>
            </a:r>
            <a:r>
              <a:rPr kumimoji="0" lang="ja-JP" altLang="en-US" sz="2400" b="0" i="0" u="none" strike="noStrike" kern="1200" cap="none" spc="0" normalizeH="0" baseline="0" noProof="0" dirty="0">
                <a:ln>
                  <a:noFill/>
                </a:ln>
                <a:solidFill>
                  <a:srgbClr val="002060"/>
                </a:solidFill>
                <a:effectLst/>
                <a:uLnTx/>
                <a:uFillTx/>
                <a:latin typeface="Century Gothic" panose="020B0502020202020204"/>
                <a:ea typeface="メイリオ" panose="020B0604030504040204" pitchFamily="50" charset="-128"/>
                <a:cs typeface="+mn-cs"/>
              </a:rPr>
              <a:t>）を起源とし、ナイジェリアの他の地域、国外のニジェール共和国まで拡大したものです。</a:t>
            </a:r>
          </a:p>
        </p:txBody>
      </p:sp>
      <p:pic>
        <p:nvPicPr>
          <p:cNvPr id="3" name="図 2">
            <a:extLst>
              <a:ext uri="{FF2B5EF4-FFF2-40B4-BE49-F238E27FC236}">
                <a16:creationId xmlns:a16="http://schemas.microsoft.com/office/drawing/2014/main" id="{43AEB7A3-59D5-43F8-BF36-F8EC3ABD72C8}"/>
              </a:ext>
            </a:extLst>
          </p:cNvPr>
          <p:cNvPicPr>
            <a:picLocks noChangeAspect="1"/>
          </p:cNvPicPr>
          <p:nvPr/>
        </p:nvPicPr>
        <p:blipFill>
          <a:blip r:embed="rId2"/>
          <a:stretch>
            <a:fillRect/>
          </a:stretch>
        </p:blipFill>
        <p:spPr>
          <a:xfrm>
            <a:off x="11046914" y="6209456"/>
            <a:ext cx="524301" cy="530398"/>
          </a:xfrm>
          <a:prstGeom prst="rect">
            <a:avLst/>
          </a:prstGeom>
        </p:spPr>
      </p:pic>
      <p:pic>
        <p:nvPicPr>
          <p:cNvPr id="4" name="Picture 5">
            <a:extLst>
              <a:ext uri="{FF2B5EF4-FFF2-40B4-BE49-F238E27FC236}">
                <a16:creationId xmlns:a16="http://schemas.microsoft.com/office/drawing/2014/main" id="{1799F5E8-D269-4E71-BF3E-2BE71AAC3A5B}"/>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DE4BEFC1-CA16-4F58-91AF-8C76A78B7B62}"/>
              </a:ext>
            </a:extLst>
          </p:cNvPr>
          <p:cNvPicPr>
            <a:picLocks noChangeAspect="1"/>
          </p:cNvPicPr>
          <p:nvPr/>
        </p:nvPicPr>
        <p:blipFill>
          <a:blip r:embed="rId4"/>
          <a:stretch>
            <a:fillRect/>
          </a:stretch>
        </p:blipFill>
        <p:spPr>
          <a:xfrm>
            <a:off x="66135" y="6167955"/>
            <a:ext cx="810943" cy="640123"/>
          </a:xfrm>
          <a:prstGeom prst="rect">
            <a:avLst/>
          </a:prstGeom>
        </p:spPr>
      </p:pic>
    </p:spTree>
    <p:extLst>
      <p:ext uri="{BB962C8B-B14F-4D97-AF65-F5344CB8AC3E}">
        <p14:creationId xmlns:p14="http://schemas.microsoft.com/office/powerpoint/2010/main" val="32368311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F151E0-C729-4227-92C3-23C1CDA6308B}"/>
              </a:ext>
            </a:extLst>
          </p:cNvPr>
          <p:cNvSpPr>
            <a:spLocks noGrp="1"/>
          </p:cNvSpPr>
          <p:nvPr>
            <p:ph type="title"/>
          </p:nvPr>
        </p:nvSpPr>
        <p:spPr>
          <a:xfrm>
            <a:off x="805572" y="466119"/>
            <a:ext cx="10364451" cy="622454"/>
          </a:xfrm>
        </p:spPr>
        <p:txBody>
          <a:bodyPr>
            <a:normAutofit fontScale="90000"/>
          </a:bodyPr>
          <a:lstStyle/>
          <a:p>
            <a:pPr algn="ctr"/>
            <a:r>
              <a:rPr lang="ja-JP" altLang="en-US" b="1" dirty="0">
                <a:solidFill>
                  <a:srgbClr val="0070C0"/>
                </a:solidFill>
                <a:latin typeface="+mn-ea"/>
                <a:ea typeface="+mn-ea"/>
              </a:rPr>
              <a:t>「経口生ワクチン」と「注射不活化ワクチン」</a:t>
            </a:r>
            <a:endParaRPr kumimoji="1" lang="ja-JP" altLang="en-US" dirty="0">
              <a:solidFill>
                <a:srgbClr val="0070C0"/>
              </a:solidFill>
              <a:latin typeface="+mn-ea"/>
              <a:ea typeface="+mn-ea"/>
            </a:endParaRPr>
          </a:p>
        </p:txBody>
      </p:sp>
      <p:graphicFrame>
        <p:nvGraphicFramePr>
          <p:cNvPr id="4" name="コンテンツ プレースホルダー 3">
            <a:extLst>
              <a:ext uri="{FF2B5EF4-FFF2-40B4-BE49-F238E27FC236}">
                <a16:creationId xmlns:a16="http://schemas.microsoft.com/office/drawing/2014/main" id="{3BBDB04C-6482-4959-BA38-6FA8E8F7DF60}"/>
              </a:ext>
            </a:extLst>
          </p:cNvPr>
          <p:cNvGraphicFramePr>
            <a:graphicFrameLocks noGrp="1"/>
          </p:cNvGraphicFramePr>
          <p:nvPr>
            <p:ph sz="quarter" idx="13"/>
            <p:extLst/>
          </p:nvPr>
        </p:nvGraphicFramePr>
        <p:xfrm>
          <a:off x="1337775" y="1365475"/>
          <a:ext cx="10513167" cy="5253228"/>
        </p:xfrm>
        <a:graphic>
          <a:graphicData uri="http://schemas.openxmlformats.org/drawingml/2006/table">
            <a:tbl>
              <a:tblPr firstRow="1" bandRow="1">
                <a:tableStyleId>{3B4B98B0-60AC-42C2-AFA5-B58CD77FA1E5}</a:tableStyleId>
              </a:tblPr>
              <a:tblGrid>
                <a:gridCol w="2736304">
                  <a:extLst>
                    <a:ext uri="{9D8B030D-6E8A-4147-A177-3AD203B41FA5}">
                      <a16:colId xmlns:a16="http://schemas.microsoft.com/office/drawing/2014/main" val="1057997271"/>
                    </a:ext>
                  </a:extLst>
                </a:gridCol>
                <a:gridCol w="4272474">
                  <a:extLst>
                    <a:ext uri="{9D8B030D-6E8A-4147-A177-3AD203B41FA5}">
                      <a16:colId xmlns:a16="http://schemas.microsoft.com/office/drawing/2014/main" val="3057641765"/>
                    </a:ext>
                  </a:extLst>
                </a:gridCol>
                <a:gridCol w="3504389">
                  <a:extLst>
                    <a:ext uri="{9D8B030D-6E8A-4147-A177-3AD203B41FA5}">
                      <a16:colId xmlns:a16="http://schemas.microsoft.com/office/drawing/2014/main" val="474335681"/>
                    </a:ext>
                  </a:extLst>
                </a:gridCol>
              </a:tblGrid>
              <a:tr h="718058">
                <a:tc>
                  <a:txBody>
                    <a:bodyPr/>
                    <a:lstStyle/>
                    <a:p>
                      <a:endParaRPr kumimoji="1" lang="ja-JP" altLang="en-US" dirty="0"/>
                    </a:p>
                  </a:txBody>
                  <a:tcPr/>
                </a:tc>
                <a:tc>
                  <a:txBody>
                    <a:bodyPr/>
                    <a:lstStyle/>
                    <a:p>
                      <a:r>
                        <a:rPr kumimoji="1" lang="ja-JP" altLang="en-US" sz="2800" dirty="0">
                          <a:latin typeface="+mn-ea"/>
                          <a:ea typeface="+mn-ea"/>
                        </a:rPr>
                        <a:t>経口生ワクチン</a:t>
                      </a:r>
                    </a:p>
                  </a:txBody>
                  <a:tcPr/>
                </a:tc>
                <a:tc>
                  <a:txBody>
                    <a:bodyPr/>
                    <a:lstStyle/>
                    <a:p>
                      <a:r>
                        <a:rPr kumimoji="1" lang="ja-JP" altLang="en-US" sz="2800" dirty="0">
                          <a:latin typeface="+mn-ea"/>
                          <a:ea typeface="+mn-ea"/>
                        </a:rPr>
                        <a:t>注射不活化ワクチン</a:t>
                      </a:r>
                    </a:p>
                  </a:txBody>
                  <a:tcPr/>
                </a:tc>
                <a:extLst>
                  <a:ext uri="{0D108BD9-81ED-4DB2-BD59-A6C34878D82A}">
                    <a16:rowId xmlns:a16="http://schemas.microsoft.com/office/drawing/2014/main" val="3359797963"/>
                  </a:ext>
                </a:extLst>
              </a:tr>
              <a:tr h="718058">
                <a:tc>
                  <a:txBody>
                    <a:bodyPr/>
                    <a:lstStyle/>
                    <a:p>
                      <a:r>
                        <a:rPr kumimoji="1" lang="ja-JP" altLang="en-US" sz="2800" dirty="0">
                          <a:latin typeface="+mn-ea"/>
                          <a:ea typeface="+mn-ea"/>
                        </a:rPr>
                        <a:t>値段</a:t>
                      </a:r>
                    </a:p>
                  </a:txBody>
                  <a:tcPr/>
                </a:tc>
                <a:tc>
                  <a:txBody>
                    <a:bodyPr/>
                    <a:lstStyle/>
                    <a:p>
                      <a:r>
                        <a:rPr kumimoji="1" lang="ja-JP" altLang="en-US" sz="2800" dirty="0">
                          <a:solidFill>
                            <a:srgbClr val="FF0000"/>
                          </a:solidFill>
                        </a:rPr>
                        <a:t>安い</a:t>
                      </a:r>
                    </a:p>
                  </a:txBody>
                  <a:tcPr/>
                </a:tc>
                <a:tc>
                  <a:txBody>
                    <a:bodyPr/>
                    <a:lstStyle/>
                    <a:p>
                      <a:r>
                        <a:rPr kumimoji="1" lang="ja-JP" altLang="en-US" sz="2800" dirty="0"/>
                        <a:t>高い</a:t>
                      </a:r>
                    </a:p>
                  </a:txBody>
                  <a:tcPr/>
                </a:tc>
                <a:extLst>
                  <a:ext uri="{0D108BD9-81ED-4DB2-BD59-A6C34878D82A}">
                    <a16:rowId xmlns:a16="http://schemas.microsoft.com/office/drawing/2014/main" val="3162384182"/>
                  </a:ext>
                </a:extLst>
              </a:tr>
              <a:tr h="718058">
                <a:tc>
                  <a:txBody>
                    <a:bodyPr/>
                    <a:lstStyle/>
                    <a:p>
                      <a:r>
                        <a:rPr kumimoji="1" lang="ja-JP" altLang="en-US" sz="2800" dirty="0">
                          <a:latin typeface="+mn-ea"/>
                          <a:ea typeface="+mn-ea"/>
                        </a:rPr>
                        <a:t>接種回数</a:t>
                      </a:r>
                    </a:p>
                  </a:txBody>
                  <a:tcPr/>
                </a:tc>
                <a:tc>
                  <a:txBody>
                    <a:bodyPr/>
                    <a:lstStyle/>
                    <a:p>
                      <a:r>
                        <a:rPr kumimoji="1" lang="en-US" altLang="ja-JP" sz="2800" dirty="0"/>
                        <a:t>2</a:t>
                      </a:r>
                      <a:r>
                        <a:rPr kumimoji="1" lang="ja-JP" altLang="en-US" sz="2800" dirty="0"/>
                        <a:t>回</a:t>
                      </a:r>
                    </a:p>
                  </a:txBody>
                  <a:tcPr/>
                </a:tc>
                <a:tc>
                  <a:txBody>
                    <a:bodyPr/>
                    <a:lstStyle/>
                    <a:p>
                      <a:r>
                        <a:rPr kumimoji="1" lang="en-US" altLang="ja-JP" sz="2800" dirty="0">
                          <a:solidFill>
                            <a:srgbClr val="FF0000"/>
                          </a:solidFill>
                        </a:rPr>
                        <a:t>4</a:t>
                      </a:r>
                      <a:r>
                        <a:rPr kumimoji="1" lang="ja-JP" altLang="en-US" sz="2800" dirty="0">
                          <a:solidFill>
                            <a:srgbClr val="FF0000"/>
                          </a:solidFill>
                        </a:rPr>
                        <a:t>回～</a:t>
                      </a:r>
                      <a:r>
                        <a:rPr kumimoji="1" lang="en-US" altLang="ja-JP" sz="2800" dirty="0">
                          <a:solidFill>
                            <a:srgbClr val="FF0000"/>
                          </a:solidFill>
                        </a:rPr>
                        <a:t>5</a:t>
                      </a:r>
                      <a:r>
                        <a:rPr kumimoji="1" lang="ja-JP" altLang="en-US" sz="2800" dirty="0">
                          <a:solidFill>
                            <a:srgbClr val="FF0000"/>
                          </a:solidFill>
                        </a:rPr>
                        <a:t>回</a:t>
                      </a:r>
                    </a:p>
                  </a:txBody>
                  <a:tcPr/>
                </a:tc>
                <a:extLst>
                  <a:ext uri="{0D108BD9-81ED-4DB2-BD59-A6C34878D82A}">
                    <a16:rowId xmlns:a16="http://schemas.microsoft.com/office/drawing/2014/main" val="1986209747"/>
                  </a:ext>
                </a:extLst>
              </a:tr>
              <a:tr h="718058">
                <a:tc>
                  <a:txBody>
                    <a:bodyPr/>
                    <a:lstStyle/>
                    <a:p>
                      <a:r>
                        <a:rPr kumimoji="1" lang="ja-JP" altLang="en-US" sz="2800" dirty="0">
                          <a:latin typeface="+mn-ea"/>
                          <a:ea typeface="+mn-ea"/>
                        </a:rPr>
                        <a:t>接種技術</a:t>
                      </a:r>
                    </a:p>
                  </a:txBody>
                  <a:tcPr/>
                </a:tc>
                <a:tc>
                  <a:txBody>
                    <a:bodyPr/>
                    <a:lstStyle/>
                    <a:p>
                      <a:r>
                        <a:rPr kumimoji="1" lang="ja-JP" altLang="en-US" sz="2800" dirty="0"/>
                        <a:t>素人</a:t>
                      </a:r>
                      <a:r>
                        <a:rPr kumimoji="1" lang="ja-JP" altLang="en-US" sz="2800"/>
                        <a:t>でも可能　（法規制）</a:t>
                      </a:r>
                      <a:endParaRPr kumimoji="1" lang="ja-JP" altLang="en-US" sz="2800" dirty="0"/>
                    </a:p>
                  </a:txBody>
                  <a:tcPr/>
                </a:tc>
                <a:tc>
                  <a:txBody>
                    <a:bodyPr/>
                    <a:lstStyle/>
                    <a:p>
                      <a:r>
                        <a:rPr kumimoji="1" lang="ja-JP" altLang="en-US" sz="2800" dirty="0">
                          <a:solidFill>
                            <a:srgbClr val="FF0000"/>
                          </a:solidFill>
                        </a:rPr>
                        <a:t>医療技術者</a:t>
                      </a:r>
                    </a:p>
                  </a:txBody>
                  <a:tcPr/>
                </a:tc>
                <a:extLst>
                  <a:ext uri="{0D108BD9-81ED-4DB2-BD59-A6C34878D82A}">
                    <a16:rowId xmlns:a16="http://schemas.microsoft.com/office/drawing/2014/main" val="4112756856"/>
                  </a:ext>
                </a:extLst>
              </a:tr>
              <a:tr h="718058">
                <a:tc>
                  <a:txBody>
                    <a:bodyPr/>
                    <a:lstStyle/>
                    <a:p>
                      <a:r>
                        <a:rPr kumimoji="1" lang="ja-JP" altLang="en-US" sz="2800" dirty="0">
                          <a:latin typeface="+mn-ea"/>
                          <a:ea typeface="+mn-ea"/>
                        </a:rPr>
                        <a:t>免疫力獲得</a:t>
                      </a:r>
                    </a:p>
                  </a:txBody>
                  <a:tcPr/>
                </a:tc>
                <a:tc>
                  <a:txBody>
                    <a:bodyPr/>
                    <a:lstStyle/>
                    <a:p>
                      <a:r>
                        <a:rPr kumimoji="1" lang="ja-JP" altLang="en-US" sz="2800" dirty="0"/>
                        <a:t>獲得しやすい</a:t>
                      </a:r>
                    </a:p>
                  </a:txBody>
                  <a:tcPr/>
                </a:tc>
                <a:tc>
                  <a:txBody>
                    <a:bodyPr/>
                    <a:lstStyle/>
                    <a:p>
                      <a:r>
                        <a:rPr kumimoji="1" lang="ja-JP" altLang="en-US" sz="2800" dirty="0">
                          <a:solidFill>
                            <a:srgbClr val="FF0000"/>
                          </a:solidFill>
                        </a:rPr>
                        <a:t>獲得しにくい</a:t>
                      </a:r>
                    </a:p>
                  </a:txBody>
                  <a:tcPr/>
                </a:tc>
                <a:extLst>
                  <a:ext uri="{0D108BD9-81ED-4DB2-BD59-A6C34878D82A}">
                    <a16:rowId xmlns:a16="http://schemas.microsoft.com/office/drawing/2014/main" val="1318253587"/>
                  </a:ext>
                </a:extLst>
              </a:tr>
              <a:tr h="718058">
                <a:tc>
                  <a:txBody>
                    <a:bodyPr/>
                    <a:lstStyle/>
                    <a:p>
                      <a:r>
                        <a:rPr kumimoji="1" lang="en-US" altLang="ja-JP" sz="2800" dirty="0">
                          <a:latin typeface="+mn-ea"/>
                          <a:ea typeface="+mn-ea"/>
                        </a:rPr>
                        <a:t>2</a:t>
                      </a:r>
                      <a:r>
                        <a:rPr kumimoji="1" lang="ja-JP" altLang="en-US" sz="2800" dirty="0">
                          <a:latin typeface="+mn-ea"/>
                          <a:ea typeface="+mn-ea"/>
                        </a:rPr>
                        <a:t>次感染</a:t>
                      </a:r>
                    </a:p>
                  </a:txBody>
                  <a:tcPr/>
                </a:tc>
                <a:tc>
                  <a:txBody>
                    <a:bodyPr/>
                    <a:lstStyle/>
                    <a:p>
                      <a:r>
                        <a:rPr kumimoji="1" lang="ja-JP" altLang="en-US" sz="2800" dirty="0">
                          <a:solidFill>
                            <a:srgbClr val="FF0000"/>
                          </a:solidFill>
                        </a:rPr>
                        <a:t>あり（</a:t>
                      </a:r>
                      <a:r>
                        <a:rPr kumimoji="1" lang="en-US" altLang="ja-JP" sz="2800" dirty="0">
                          <a:solidFill>
                            <a:srgbClr val="FF0000"/>
                          </a:solidFill>
                        </a:rPr>
                        <a:t>2018</a:t>
                      </a:r>
                      <a:r>
                        <a:rPr kumimoji="1" lang="ja-JP" altLang="en-US" sz="2800" dirty="0">
                          <a:solidFill>
                            <a:srgbClr val="FF0000"/>
                          </a:solidFill>
                        </a:rPr>
                        <a:t>年は</a:t>
                      </a:r>
                      <a:r>
                        <a:rPr kumimoji="1" lang="en-US" altLang="ja-JP" sz="2800" dirty="0">
                          <a:solidFill>
                            <a:srgbClr val="FF0000"/>
                          </a:solidFill>
                        </a:rPr>
                        <a:t>104</a:t>
                      </a:r>
                      <a:r>
                        <a:rPr kumimoji="1" lang="ja-JP" altLang="en-US" sz="2800" dirty="0">
                          <a:solidFill>
                            <a:srgbClr val="FF0000"/>
                          </a:solidFill>
                        </a:rPr>
                        <a:t>例）</a:t>
                      </a:r>
                    </a:p>
                  </a:txBody>
                  <a:tcPr/>
                </a:tc>
                <a:tc>
                  <a:txBody>
                    <a:bodyPr/>
                    <a:lstStyle/>
                    <a:p>
                      <a:r>
                        <a:rPr kumimoji="1" lang="ja-JP" altLang="en-US" sz="2800" dirty="0"/>
                        <a:t>なし</a:t>
                      </a:r>
                    </a:p>
                  </a:txBody>
                  <a:tcPr/>
                </a:tc>
                <a:extLst>
                  <a:ext uri="{0D108BD9-81ED-4DB2-BD59-A6C34878D82A}">
                    <a16:rowId xmlns:a16="http://schemas.microsoft.com/office/drawing/2014/main" val="901859390"/>
                  </a:ext>
                </a:extLst>
              </a:tr>
              <a:tr h="718058">
                <a:tc>
                  <a:txBody>
                    <a:bodyPr/>
                    <a:lstStyle/>
                    <a:p>
                      <a:r>
                        <a:rPr kumimoji="1" lang="ja-JP" altLang="en-US" sz="2800" dirty="0">
                          <a:latin typeface="+mn-ea"/>
                          <a:ea typeface="+mn-ea"/>
                        </a:rPr>
                        <a:t>使用すべき状況</a:t>
                      </a:r>
                    </a:p>
                  </a:txBody>
                  <a:tcPr/>
                </a:tc>
                <a:tc>
                  <a:txBody>
                    <a:bodyPr/>
                    <a:lstStyle/>
                    <a:p>
                      <a:r>
                        <a:rPr kumimoji="1" lang="ja-JP" altLang="en-US" sz="2800" dirty="0"/>
                        <a:t>大規模流行～小規模流行</a:t>
                      </a:r>
                    </a:p>
                  </a:txBody>
                  <a:tcPr/>
                </a:tc>
                <a:tc>
                  <a:txBody>
                    <a:bodyPr/>
                    <a:lstStyle/>
                    <a:p>
                      <a:r>
                        <a:rPr kumimoji="1" lang="ja-JP" altLang="en-US" sz="2800" dirty="0">
                          <a:solidFill>
                            <a:srgbClr val="FF0000"/>
                          </a:solidFill>
                        </a:rPr>
                        <a:t>散発期～終息期</a:t>
                      </a:r>
                    </a:p>
                  </a:txBody>
                  <a:tcPr/>
                </a:tc>
                <a:extLst>
                  <a:ext uri="{0D108BD9-81ED-4DB2-BD59-A6C34878D82A}">
                    <a16:rowId xmlns:a16="http://schemas.microsoft.com/office/drawing/2014/main" val="3867068458"/>
                  </a:ext>
                </a:extLst>
              </a:tr>
            </a:tbl>
          </a:graphicData>
        </a:graphic>
      </p:graphicFrame>
      <p:pic>
        <p:nvPicPr>
          <p:cNvPr id="5" name="図 4">
            <a:extLst>
              <a:ext uri="{FF2B5EF4-FFF2-40B4-BE49-F238E27FC236}">
                <a16:creationId xmlns:a16="http://schemas.microsoft.com/office/drawing/2014/main" id="{D8DCFAC7-97A0-430A-9339-3213E69FA6C2}"/>
              </a:ext>
            </a:extLst>
          </p:cNvPr>
          <p:cNvPicPr>
            <a:picLocks noChangeAspect="1"/>
          </p:cNvPicPr>
          <p:nvPr/>
        </p:nvPicPr>
        <p:blipFill>
          <a:blip r:embed="rId2"/>
          <a:stretch>
            <a:fillRect/>
          </a:stretch>
        </p:blipFill>
        <p:spPr>
          <a:xfrm>
            <a:off x="10215917" y="237499"/>
            <a:ext cx="1908213" cy="457240"/>
          </a:xfrm>
          <a:prstGeom prst="rect">
            <a:avLst/>
          </a:prstGeom>
        </p:spPr>
      </p:pic>
      <p:pic>
        <p:nvPicPr>
          <p:cNvPr id="7" name="図 6">
            <a:extLst>
              <a:ext uri="{FF2B5EF4-FFF2-40B4-BE49-F238E27FC236}">
                <a16:creationId xmlns:a16="http://schemas.microsoft.com/office/drawing/2014/main" id="{DA5DBCF8-B195-4F64-AA5B-6CAF8C8F4F09}"/>
              </a:ext>
            </a:extLst>
          </p:cNvPr>
          <p:cNvPicPr>
            <a:picLocks noChangeAspect="1"/>
          </p:cNvPicPr>
          <p:nvPr/>
        </p:nvPicPr>
        <p:blipFill>
          <a:blip r:embed="rId3"/>
          <a:stretch>
            <a:fillRect/>
          </a:stretch>
        </p:blipFill>
        <p:spPr>
          <a:xfrm>
            <a:off x="66135" y="5859623"/>
            <a:ext cx="1201554" cy="948455"/>
          </a:xfrm>
          <a:prstGeom prst="rect">
            <a:avLst/>
          </a:prstGeom>
        </p:spPr>
      </p:pic>
    </p:spTree>
    <p:extLst>
      <p:ext uri="{BB962C8B-B14F-4D97-AF65-F5344CB8AC3E}">
        <p14:creationId xmlns:p14="http://schemas.microsoft.com/office/powerpoint/2010/main" val="1983448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4444" y="2956142"/>
            <a:ext cx="10922695" cy="1139869"/>
          </a:xfrm>
          <a:solidFill>
            <a:srgbClr val="0000FF"/>
          </a:solidFill>
        </p:spPr>
        <p:txBody>
          <a:bodyPr anchor="ctr">
            <a:normAutofit/>
          </a:bodyPr>
          <a:lstStyle/>
          <a:p>
            <a:r>
              <a:rPr lang="ja-JP" altLang="en-US" sz="4800" b="1" dirty="0">
                <a:solidFill>
                  <a:schemeClr val="bg1"/>
                </a:solidFill>
                <a:latin typeface="HG丸ｺﾞｼｯｸM-PRO" panose="020F0600000000000000" pitchFamily="50" charset="-128"/>
                <a:ea typeface="HG丸ｺﾞｼｯｸM-PRO" panose="020F0600000000000000" pitchFamily="50" charset="-128"/>
              </a:rPr>
              <a:t>ロータリー財団の補助金について</a:t>
            </a:r>
            <a:endParaRPr kumimoji="1" lang="ja-JP" altLang="en-US" sz="48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 name="サブタイトル 2"/>
          <p:cNvSpPr>
            <a:spLocks noGrp="1"/>
          </p:cNvSpPr>
          <p:nvPr>
            <p:ph type="subTitle" idx="1"/>
          </p:nvPr>
        </p:nvSpPr>
        <p:spPr>
          <a:xfrm>
            <a:off x="5995791" y="4829176"/>
            <a:ext cx="5771984" cy="1388212"/>
          </a:xfrm>
        </p:spPr>
        <p:txBody>
          <a:bodyPr wrap="none" anchor="ctr" anchorCtr="0">
            <a:normAutofit/>
          </a:bodyPr>
          <a:lstStyle/>
          <a:p>
            <a:pPr algn="l"/>
            <a:r>
              <a:rPr kumimoji="1" lang="ja-JP" altLang="en-US" sz="2000" dirty="0">
                <a:latin typeface="HG丸ｺﾞｼｯｸM-PRO" panose="020F0600000000000000" pitchFamily="50" charset="-128"/>
                <a:ea typeface="HG丸ｺﾞｼｯｸM-PRO" panose="020F0600000000000000" pitchFamily="50" charset="-128"/>
              </a:rPr>
              <a:t>２０１９年７月１３日</a:t>
            </a:r>
            <a:endParaRPr kumimoji="1" lang="en-US" altLang="ja-JP" sz="2000" dirty="0">
              <a:latin typeface="HG丸ｺﾞｼｯｸM-PRO" panose="020F0600000000000000" pitchFamily="50" charset="-128"/>
              <a:ea typeface="HG丸ｺﾞｼｯｸM-PRO" panose="020F0600000000000000" pitchFamily="50" charset="-128"/>
            </a:endParaRPr>
          </a:p>
          <a:p>
            <a:pPr algn="l"/>
            <a:r>
              <a:rPr kumimoji="1" lang="ja-JP" altLang="en-US" sz="2000" dirty="0">
                <a:latin typeface="HG丸ｺﾞｼｯｸM-PRO" panose="020F0600000000000000" pitchFamily="50" charset="-128"/>
                <a:ea typeface="HG丸ｺﾞｼｯｸM-PRO" panose="020F0600000000000000" pitchFamily="50" charset="-128"/>
              </a:rPr>
              <a:t>国際ロータリー第</a:t>
            </a:r>
            <a:r>
              <a:rPr kumimoji="1" lang="en-US" altLang="ja-JP" sz="2000" dirty="0">
                <a:latin typeface="HG丸ｺﾞｼｯｸM-PRO" panose="020F0600000000000000" pitchFamily="50" charset="-128"/>
                <a:ea typeface="HG丸ｺﾞｼｯｸM-PRO" panose="020F0600000000000000" pitchFamily="50" charset="-128"/>
              </a:rPr>
              <a:t>2630</a:t>
            </a:r>
            <a:r>
              <a:rPr kumimoji="1" lang="ja-JP" altLang="en-US" sz="2000" dirty="0">
                <a:latin typeface="HG丸ｺﾞｼｯｸM-PRO" panose="020F0600000000000000" pitchFamily="50" charset="-128"/>
                <a:ea typeface="HG丸ｺﾞｼｯｸM-PRO" panose="020F0600000000000000" pitchFamily="50" charset="-128"/>
              </a:rPr>
              <a:t>地区  </a:t>
            </a:r>
            <a:endParaRPr lang="en-US" altLang="ja-JP" sz="2000" dirty="0">
              <a:latin typeface="HG丸ｺﾞｼｯｸM-PRO" panose="020F0600000000000000" pitchFamily="50" charset="-128"/>
              <a:ea typeface="HG丸ｺﾞｼｯｸM-PRO" panose="020F0600000000000000" pitchFamily="50" charset="-128"/>
            </a:endParaRPr>
          </a:p>
          <a:p>
            <a:pPr algn="l"/>
            <a:r>
              <a:rPr kumimoji="1" lang="ja-JP" altLang="en-US" dirty="0">
                <a:latin typeface="HG丸ｺﾞｼｯｸM-PRO" panose="020F0600000000000000" pitchFamily="50" charset="-128"/>
                <a:ea typeface="HG丸ｺﾞｼｯｸM-PRO" panose="020F0600000000000000" pitchFamily="50" charset="-128"/>
              </a:rPr>
              <a:t>ロータリー財団部門</a:t>
            </a:r>
            <a:r>
              <a:rPr lang="ja-JP" altLang="en-US" dirty="0">
                <a:latin typeface="HG丸ｺﾞｼｯｸM-PRO" panose="020F0600000000000000" pitchFamily="50" charset="-128"/>
                <a:ea typeface="HG丸ｺﾞｼｯｸM-PRO" panose="020F0600000000000000" pitchFamily="50" charset="-128"/>
              </a:rPr>
              <a:t>　補助金小委員会</a:t>
            </a:r>
            <a:r>
              <a:rPr lang="ja-JP" altLang="en-US" sz="2000" dirty="0">
                <a:latin typeface="HG丸ｺﾞｼｯｸM-PRO" panose="020F0600000000000000" pitchFamily="50" charset="-128"/>
                <a:ea typeface="HG丸ｺﾞｼｯｸM-PRO" panose="020F0600000000000000" pitchFamily="50" charset="-128"/>
              </a:rPr>
              <a:t>　</a:t>
            </a:r>
            <a:endParaRPr kumimoji="1" lang="ja-JP" altLang="en-US" sz="20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4" y="1002082"/>
            <a:ext cx="3410553" cy="1675434"/>
          </a:xfrm>
          <a:prstGeom prst="rect">
            <a:avLst/>
          </a:prstGeom>
        </p:spPr>
      </p:pic>
    </p:spTree>
    <p:extLst>
      <p:ext uri="{BB962C8B-B14F-4D97-AF65-F5344CB8AC3E}">
        <p14:creationId xmlns:p14="http://schemas.microsoft.com/office/powerpoint/2010/main" val="20227043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26A31-4AF6-4C2E-83C2-628EA872B6D5}"/>
              </a:ext>
            </a:extLst>
          </p:cNvPr>
          <p:cNvSpPr>
            <a:spLocks noGrp="1"/>
          </p:cNvSpPr>
          <p:nvPr>
            <p:ph type="title"/>
          </p:nvPr>
        </p:nvSpPr>
        <p:spPr>
          <a:xfrm>
            <a:off x="779552" y="155196"/>
            <a:ext cx="10364451" cy="656610"/>
          </a:xfrm>
        </p:spPr>
        <p:txBody>
          <a:bodyPr>
            <a:normAutofit/>
          </a:bodyPr>
          <a:lstStyle/>
          <a:p>
            <a:r>
              <a:rPr lang="ja-JP" altLang="en-US" b="1" dirty="0">
                <a:solidFill>
                  <a:srgbClr val="0070C0"/>
                </a:solidFill>
              </a:rPr>
              <a:t>ポリオが根絶された時の日本</a:t>
            </a:r>
            <a:endParaRPr kumimoji="1" lang="ja-JP" altLang="en-US" dirty="0">
              <a:solidFill>
                <a:srgbClr val="0070C0"/>
              </a:solidFill>
            </a:endParaRPr>
          </a:p>
        </p:txBody>
      </p:sp>
      <p:sp>
        <p:nvSpPr>
          <p:cNvPr id="3" name="コンテンツ プレースホルダー 2">
            <a:extLst>
              <a:ext uri="{FF2B5EF4-FFF2-40B4-BE49-F238E27FC236}">
                <a16:creationId xmlns:a16="http://schemas.microsoft.com/office/drawing/2014/main" id="{BB63FE53-B175-4368-9A87-3BFD1B368154}"/>
              </a:ext>
            </a:extLst>
          </p:cNvPr>
          <p:cNvSpPr>
            <a:spLocks noGrp="1"/>
          </p:cNvSpPr>
          <p:nvPr>
            <p:ph sz="quarter" idx="13"/>
          </p:nvPr>
        </p:nvSpPr>
        <p:spPr>
          <a:xfrm>
            <a:off x="914400" y="1229345"/>
            <a:ext cx="10744443" cy="5391156"/>
          </a:xfrm>
        </p:spPr>
        <p:txBody>
          <a:bodyPr>
            <a:normAutofit/>
          </a:bodyPr>
          <a:lstStyle/>
          <a:p>
            <a:pPr marL="0" indent="0">
              <a:buNone/>
            </a:pPr>
            <a:r>
              <a:rPr lang="ja-JP" altLang="en-US" sz="2800" dirty="0">
                <a:solidFill>
                  <a:schemeClr val="bg1"/>
                </a:solidFill>
              </a:rPr>
              <a:t>現在も日本国内でポリオワクチンは</a:t>
            </a:r>
            <a:endParaRPr lang="en-US" altLang="ja-JP" sz="2800" dirty="0">
              <a:solidFill>
                <a:schemeClr val="bg1"/>
              </a:solidFill>
            </a:endParaRPr>
          </a:p>
          <a:p>
            <a:pPr marL="0" indent="0">
              <a:buNone/>
            </a:pPr>
            <a:r>
              <a:rPr lang="ja-JP" altLang="en-US" sz="2800" dirty="0">
                <a:solidFill>
                  <a:schemeClr val="bg1"/>
                </a:solidFill>
              </a:rPr>
              <a:t>生まれた子供がすべて生後</a:t>
            </a:r>
            <a:r>
              <a:rPr lang="en-US" altLang="ja-JP" sz="2800" dirty="0">
                <a:solidFill>
                  <a:schemeClr val="bg1"/>
                </a:solidFill>
              </a:rPr>
              <a:t>54</a:t>
            </a:r>
            <a:r>
              <a:rPr lang="ja-JP" altLang="en-US" sz="2800" dirty="0">
                <a:solidFill>
                  <a:schemeClr val="bg1"/>
                </a:solidFill>
              </a:rPr>
              <a:t>か月までに</a:t>
            </a:r>
            <a:r>
              <a:rPr lang="en-US" altLang="ja-JP" sz="2800" dirty="0">
                <a:solidFill>
                  <a:schemeClr val="bg1"/>
                </a:solidFill>
              </a:rPr>
              <a:t>4</a:t>
            </a:r>
            <a:r>
              <a:rPr lang="ja-JP" altLang="en-US" sz="2800" dirty="0">
                <a:solidFill>
                  <a:schemeClr val="bg1"/>
                </a:solidFill>
              </a:rPr>
              <a:t>回予防接種が必要</a:t>
            </a:r>
            <a:endParaRPr lang="en-US" altLang="ja-JP" sz="2800" dirty="0">
              <a:solidFill>
                <a:schemeClr val="bg1"/>
              </a:solidFill>
            </a:endParaRPr>
          </a:p>
          <a:p>
            <a:pPr marL="0" indent="0">
              <a:buNone/>
            </a:pPr>
            <a:r>
              <a:rPr lang="en-US" altLang="ja-JP" sz="2800" dirty="0">
                <a:solidFill>
                  <a:schemeClr val="bg1"/>
                </a:solidFill>
              </a:rPr>
              <a:t>1</a:t>
            </a:r>
            <a:r>
              <a:rPr lang="ja-JP" altLang="en-US" sz="2800" dirty="0">
                <a:solidFill>
                  <a:schemeClr val="bg1"/>
                </a:solidFill>
              </a:rPr>
              <a:t>回あたり約</a:t>
            </a:r>
            <a:r>
              <a:rPr lang="en-US" altLang="ja-JP" sz="2800" dirty="0">
                <a:solidFill>
                  <a:schemeClr val="bg1"/>
                </a:solidFill>
              </a:rPr>
              <a:t>5,000</a:t>
            </a:r>
            <a:r>
              <a:rPr lang="ja-JP" altLang="en-US" sz="2800" dirty="0">
                <a:solidFill>
                  <a:schemeClr val="bg1"/>
                </a:solidFill>
              </a:rPr>
              <a:t>円が必要、子供一人に</a:t>
            </a:r>
            <a:r>
              <a:rPr lang="en-US" altLang="ja-JP" sz="2800" dirty="0">
                <a:solidFill>
                  <a:schemeClr val="bg1"/>
                </a:solidFill>
              </a:rPr>
              <a:t>20,000</a:t>
            </a:r>
            <a:r>
              <a:rPr lang="ja-JP" altLang="en-US" sz="2800" dirty="0">
                <a:solidFill>
                  <a:schemeClr val="bg1"/>
                </a:solidFill>
              </a:rPr>
              <a:t>円</a:t>
            </a:r>
            <a:endParaRPr lang="en-US" altLang="ja-JP" sz="2800" dirty="0">
              <a:solidFill>
                <a:schemeClr val="bg1"/>
              </a:solidFill>
            </a:endParaRPr>
          </a:p>
          <a:p>
            <a:pPr marL="0" indent="0">
              <a:buNone/>
            </a:pPr>
            <a:r>
              <a:rPr lang="en-US" altLang="ja-JP" sz="2800" dirty="0">
                <a:solidFill>
                  <a:schemeClr val="bg1"/>
                </a:solidFill>
              </a:rPr>
              <a:t>2018</a:t>
            </a:r>
            <a:r>
              <a:rPr lang="ja-JP" altLang="en-US" sz="2800" dirty="0">
                <a:solidFill>
                  <a:schemeClr val="bg1"/>
                </a:solidFill>
              </a:rPr>
              <a:t>年に日本で生まれた子供は約</a:t>
            </a:r>
            <a:r>
              <a:rPr lang="en-US" altLang="ja-JP" sz="2800" dirty="0">
                <a:solidFill>
                  <a:schemeClr val="bg1"/>
                </a:solidFill>
              </a:rPr>
              <a:t>91</a:t>
            </a:r>
            <a:r>
              <a:rPr lang="ja-JP" altLang="en-US" sz="2800" dirty="0">
                <a:solidFill>
                  <a:schemeClr val="bg1"/>
                </a:solidFill>
              </a:rPr>
              <a:t>万</a:t>
            </a:r>
            <a:r>
              <a:rPr lang="en-US" altLang="ja-JP" sz="2800" dirty="0">
                <a:solidFill>
                  <a:schemeClr val="bg1"/>
                </a:solidFill>
              </a:rPr>
              <a:t>8</a:t>
            </a:r>
            <a:r>
              <a:rPr lang="ja-JP" altLang="en-US" sz="2800" dirty="0">
                <a:solidFill>
                  <a:schemeClr val="bg1"/>
                </a:solidFill>
              </a:rPr>
              <a:t>千人</a:t>
            </a:r>
            <a:endParaRPr lang="en-US" altLang="ja-JP" sz="2800" dirty="0">
              <a:solidFill>
                <a:schemeClr val="bg1"/>
              </a:solidFill>
            </a:endParaRPr>
          </a:p>
          <a:p>
            <a:pPr marL="0" indent="0">
              <a:buNone/>
            </a:pPr>
            <a:r>
              <a:rPr lang="ja-JP" altLang="en-US" sz="2800" dirty="0">
                <a:solidFill>
                  <a:schemeClr val="tx1"/>
                </a:solidFill>
              </a:rPr>
              <a:t>年間</a:t>
            </a:r>
            <a:r>
              <a:rPr lang="en-US" altLang="ja-JP" sz="2800" dirty="0">
                <a:solidFill>
                  <a:schemeClr val="tx1"/>
                </a:solidFill>
              </a:rPr>
              <a:t>183</a:t>
            </a:r>
            <a:r>
              <a:rPr lang="ja-JP" altLang="en-US" sz="2800" dirty="0">
                <a:solidFill>
                  <a:schemeClr val="tx1"/>
                </a:solidFill>
              </a:rPr>
              <a:t>億</a:t>
            </a:r>
            <a:r>
              <a:rPr lang="en-US" altLang="ja-JP" sz="2800" dirty="0">
                <a:solidFill>
                  <a:schemeClr val="tx1"/>
                </a:solidFill>
              </a:rPr>
              <a:t>6</a:t>
            </a:r>
            <a:r>
              <a:rPr lang="ja-JP" altLang="en-US" sz="2800" dirty="0">
                <a:solidFill>
                  <a:schemeClr val="tx1"/>
                </a:solidFill>
              </a:rPr>
              <a:t>千万円以上が必要</a:t>
            </a:r>
            <a:endParaRPr lang="en-US" altLang="ja-JP" sz="2800" dirty="0">
              <a:solidFill>
                <a:schemeClr val="tx1"/>
              </a:solidFill>
            </a:endParaRPr>
          </a:p>
          <a:p>
            <a:pPr marL="0" indent="0">
              <a:buNone/>
            </a:pPr>
            <a:r>
              <a:rPr lang="ja-JP" altLang="en-US" sz="2800" dirty="0">
                <a:solidFill>
                  <a:schemeClr val="bg1"/>
                </a:solidFill>
              </a:rPr>
              <a:t>予防接種の費用は各地方自治体負担（市区町村の予算から）</a:t>
            </a:r>
            <a:endParaRPr lang="en-US" altLang="ja-JP" sz="2800" dirty="0">
              <a:solidFill>
                <a:schemeClr val="bg1"/>
              </a:solidFill>
            </a:endParaRPr>
          </a:p>
          <a:p>
            <a:pPr marL="0" indent="0">
              <a:buNone/>
            </a:pPr>
            <a:r>
              <a:rPr lang="en-US" altLang="ja-JP" sz="2800" dirty="0">
                <a:solidFill>
                  <a:schemeClr val="bg1"/>
                </a:solidFill>
              </a:rPr>
              <a:t>5</a:t>
            </a:r>
            <a:r>
              <a:rPr lang="ja-JP" altLang="en-US" sz="2800" dirty="0">
                <a:solidFill>
                  <a:schemeClr val="bg1"/>
                </a:solidFill>
              </a:rPr>
              <a:t>回目の接種が必要⇒</a:t>
            </a:r>
            <a:r>
              <a:rPr lang="ja-JP" altLang="en-US" sz="2800" dirty="0">
                <a:solidFill>
                  <a:schemeClr val="tx1"/>
                </a:solidFill>
              </a:rPr>
              <a:t>更に年間約</a:t>
            </a:r>
            <a:r>
              <a:rPr lang="en-US" altLang="ja-JP" sz="2800" dirty="0">
                <a:solidFill>
                  <a:schemeClr val="tx1"/>
                </a:solidFill>
              </a:rPr>
              <a:t>50</a:t>
            </a:r>
            <a:r>
              <a:rPr lang="ja-JP" altLang="en-US" sz="2800" dirty="0">
                <a:solidFill>
                  <a:schemeClr val="tx1"/>
                </a:solidFill>
              </a:rPr>
              <a:t>億円以上</a:t>
            </a:r>
            <a:r>
              <a:rPr lang="ja-JP" altLang="en-US" sz="2800" dirty="0">
                <a:solidFill>
                  <a:schemeClr val="bg1"/>
                </a:solidFill>
              </a:rPr>
              <a:t>が必要</a:t>
            </a:r>
            <a:endParaRPr lang="en-US" altLang="ja-JP" sz="2800" dirty="0">
              <a:solidFill>
                <a:schemeClr val="bg1"/>
              </a:solidFill>
            </a:endParaRPr>
          </a:p>
          <a:p>
            <a:pPr marL="0" indent="0">
              <a:buNone/>
            </a:pPr>
            <a:r>
              <a:rPr lang="ja-JP" altLang="en-US" sz="2800" dirty="0">
                <a:solidFill>
                  <a:schemeClr val="bg1"/>
                </a:solidFill>
              </a:rPr>
              <a:t>早く収束させるほど経済効果が大きい</a:t>
            </a:r>
          </a:p>
          <a:p>
            <a:endParaRPr kumimoji="1" lang="ja-JP" altLang="en-US" dirty="0"/>
          </a:p>
        </p:txBody>
      </p:sp>
      <p:pic>
        <p:nvPicPr>
          <p:cNvPr id="4" name="図 3">
            <a:extLst>
              <a:ext uri="{FF2B5EF4-FFF2-40B4-BE49-F238E27FC236}">
                <a16:creationId xmlns:a16="http://schemas.microsoft.com/office/drawing/2014/main" id="{40D8ABCB-83B7-447B-B83F-09CFECB9C673}"/>
              </a:ext>
            </a:extLst>
          </p:cNvPr>
          <p:cNvPicPr>
            <a:picLocks noChangeAspect="1"/>
          </p:cNvPicPr>
          <p:nvPr/>
        </p:nvPicPr>
        <p:blipFill>
          <a:blip r:embed="rId2"/>
          <a:stretch>
            <a:fillRect/>
          </a:stretch>
        </p:blipFill>
        <p:spPr>
          <a:xfrm>
            <a:off x="10215917" y="237499"/>
            <a:ext cx="1908213" cy="457240"/>
          </a:xfrm>
          <a:prstGeom prst="rect">
            <a:avLst/>
          </a:prstGeom>
        </p:spPr>
      </p:pic>
      <p:pic>
        <p:nvPicPr>
          <p:cNvPr id="5" name="図 4">
            <a:extLst>
              <a:ext uri="{FF2B5EF4-FFF2-40B4-BE49-F238E27FC236}">
                <a16:creationId xmlns:a16="http://schemas.microsoft.com/office/drawing/2014/main" id="{7861CA8E-67E2-4A76-92F0-DA7CD5436A1E}"/>
              </a:ext>
            </a:extLst>
          </p:cNvPr>
          <p:cNvPicPr>
            <a:picLocks noChangeAspect="1"/>
          </p:cNvPicPr>
          <p:nvPr/>
        </p:nvPicPr>
        <p:blipFill>
          <a:blip r:embed="rId3"/>
          <a:stretch>
            <a:fillRect/>
          </a:stretch>
        </p:blipFill>
        <p:spPr>
          <a:xfrm>
            <a:off x="0" y="6099432"/>
            <a:ext cx="1006679" cy="843233"/>
          </a:xfrm>
          <a:prstGeom prst="rect">
            <a:avLst/>
          </a:prstGeom>
        </p:spPr>
      </p:pic>
    </p:spTree>
    <p:extLst>
      <p:ext uri="{BB962C8B-B14F-4D97-AF65-F5344CB8AC3E}">
        <p14:creationId xmlns:p14="http://schemas.microsoft.com/office/powerpoint/2010/main" val="40261663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86E0E-E346-4A24-AA44-789E3D10E0B3}"/>
              </a:ext>
            </a:extLst>
          </p:cNvPr>
          <p:cNvSpPr>
            <a:spLocks noGrp="1"/>
          </p:cNvSpPr>
          <p:nvPr>
            <p:ph type="title"/>
          </p:nvPr>
        </p:nvSpPr>
        <p:spPr>
          <a:xfrm>
            <a:off x="913775" y="618517"/>
            <a:ext cx="10364451" cy="581109"/>
          </a:xfrm>
        </p:spPr>
        <p:txBody>
          <a:bodyPr>
            <a:normAutofit fontScale="90000"/>
          </a:bodyPr>
          <a:lstStyle/>
          <a:p>
            <a:r>
              <a:rPr kumimoji="1" lang="ja-JP" altLang="en-US" b="1" dirty="0">
                <a:solidFill>
                  <a:schemeClr val="bg1"/>
                </a:solidFill>
                <a:latin typeface="+mn-ea"/>
                <a:ea typeface="+mn-ea"/>
              </a:rPr>
              <a:t>寄付をお願いしましょう！　寄付をお願いします！</a:t>
            </a:r>
          </a:p>
        </p:txBody>
      </p:sp>
      <p:sp>
        <p:nvSpPr>
          <p:cNvPr id="3" name="コンテンツ プレースホルダー 2">
            <a:extLst>
              <a:ext uri="{FF2B5EF4-FFF2-40B4-BE49-F238E27FC236}">
                <a16:creationId xmlns:a16="http://schemas.microsoft.com/office/drawing/2014/main" id="{7684B154-73D3-480E-990C-02DA3FB4CC14}"/>
              </a:ext>
            </a:extLst>
          </p:cNvPr>
          <p:cNvSpPr>
            <a:spLocks noGrp="1"/>
          </p:cNvSpPr>
          <p:nvPr>
            <p:ph sz="quarter" idx="13"/>
          </p:nvPr>
        </p:nvSpPr>
        <p:spPr>
          <a:xfrm>
            <a:off x="913774" y="1199626"/>
            <a:ext cx="10363826" cy="5738069"/>
          </a:xfrm>
        </p:spPr>
        <p:txBody>
          <a:bodyPr/>
          <a:lstStyle/>
          <a:p>
            <a:pPr marL="0" indent="0">
              <a:spcBef>
                <a:spcPts val="0"/>
              </a:spcBef>
              <a:buClr>
                <a:sysClr val="window" lastClr="FFFFFF"/>
              </a:buClr>
              <a:buSzPct val="100000"/>
              <a:buNone/>
              <a:defRPr/>
            </a:pPr>
            <a:r>
              <a:rPr lang="en-US" altLang="ja-JP" sz="2800" b="1" dirty="0">
                <a:solidFill>
                  <a:schemeClr val="tx1"/>
                </a:solidFill>
                <a:latin typeface="HGｺﾞｼｯｸM" panose="020B0609000000000000" pitchFamily="49" charset="-128"/>
                <a:ea typeface="HGｺﾞｼｯｸM" panose="020B0609000000000000" pitchFamily="49" charset="-128"/>
              </a:rPr>
              <a:t>2018-19</a:t>
            </a:r>
            <a:r>
              <a:rPr lang="ja-JP" altLang="en-US" sz="2800" b="1" dirty="0">
                <a:solidFill>
                  <a:schemeClr val="tx1"/>
                </a:solidFill>
                <a:latin typeface="HGｺﾞｼｯｸM" panose="020B0609000000000000" pitchFamily="49" charset="-128"/>
                <a:ea typeface="HGｺﾞｼｯｸM" panose="020B0609000000000000" pitchFamily="49" charset="-128"/>
              </a:rPr>
              <a:t>年度の日本のロータリーの目標</a:t>
            </a:r>
            <a:endParaRPr lang="en-US" altLang="ja-JP" sz="2800" b="1" dirty="0">
              <a:solidFill>
                <a:schemeClr val="tx1"/>
              </a:solidFill>
              <a:latin typeface="HGｺﾞｼｯｸM" panose="020B0609000000000000" pitchFamily="49" charset="-128"/>
              <a:ea typeface="HGｺﾞｼｯｸM" panose="020B0609000000000000" pitchFamily="49" charset="-128"/>
            </a:endParaRPr>
          </a:p>
          <a:p>
            <a:pPr marL="0" indent="0">
              <a:spcBef>
                <a:spcPts val="0"/>
              </a:spcBef>
              <a:buClr>
                <a:sysClr val="window" lastClr="FFFFFF"/>
              </a:buClr>
              <a:buSzPct val="100000"/>
              <a:buNone/>
              <a:defRPr/>
            </a:pPr>
            <a:r>
              <a:rPr lang="ja-JP" altLang="en-US" sz="3200" b="1" dirty="0">
                <a:solidFill>
                  <a:schemeClr val="bg1"/>
                </a:solidFill>
                <a:latin typeface="+mn-ea"/>
              </a:rPr>
              <a:t>ポリオプラスに</a:t>
            </a:r>
            <a:r>
              <a:rPr lang="en-US" altLang="ja-JP" sz="3200" b="1" dirty="0">
                <a:solidFill>
                  <a:schemeClr val="bg1"/>
                </a:solidFill>
                <a:latin typeface="+mn-ea"/>
              </a:rPr>
              <a:t>1</a:t>
            </a:r>
            <a:r>
              <a:rPr lang="ja-JP" altLang="en-US" sz="3200" b="1" dirty="0">
                <a:solidFill>
                  <a:schemeClr val="bg1"/>
                </a:solidFill>
                <a:latin typeface="+mn-ea"/>
              </a:rPr>
              <a:t>人当たり年間</a:t>
            </a:r>
            <a:r>
              <a:rPr lang="en-US" altLang="ja-JP" sz="3200" b="1" dirty="0">
                <a:solidFill>
                  <a:schemeClr val="bg1"/>
                </a:solidFill>
                <a:latin typeface="+mn-ea"/>
              </a:rPr>
              <a:t>30</a:t>
            </a:r>
            <a:r>
              <a:rPr lang="ja-JP" altLang="en-US" sz="3200" b="1" dirty="0">
                <a:solidFill>
                  <a:schemeClr val="bg1"/>
                </a:solidFill>
                <a:latin typeface="+mn-ea"/>
              </a:rPr>
              <a:t>ドル</a:t>
            </a:r>
            <a:endParaRPr lang="en-US" altLang="ja-JP" sz="3200" b="1" dirty="0">
              <a:solidFill>
                <a:schemeClr val="bg1"/>
              </a:solidFill>
              <a:latin typeface="+mn-ea"/>
            </a:endParaRPr>
          </a:p>
          <a:p>
            <a:pPr marL="0" indent="0">
              <a:spcBef>
                <a:spcPts val="0"/>
              </a:spcBef>
              <a:buClr>
                <a:sysClr val="window" lastClr="FFFFFF"/>
              </a:buClr>
              <a:buSzPct val="100000"/>
              <a:buNone/>
              <a:defRPr/>
            </a:pPr>
            <a:r>
              <a:rPr lang="ja-JP" altLang="en-US" sz="1600" b="1" dirty="0">
                <a:solidFill>
                  <a:schemeClr val="bg1"/>
                </a:solidFill>
                <a:latin typeface="HG行書体" panose="03000609000000000000" pitchFamily="65" charset="-128"/>
                <a:ea typeface="HG行書体" panose="03000609000000000000" pitchFamily="65" charset="-128"/>
              </a:rPr>
              <a:t>　</a:t>
            </a:r>
            <a:r>
              <a:rPr lang="en-US" altLang="ja-JP" sz="2800" b="1" dirty="0">
                <a:solidFill>
                  <a:schemeClr val="bg1"/>
                </a:solidFill>
                <a:latin typeface="+mn-ea"/>
              </a:rPr>
              <a:t>2017-18</a:t>
            </a:r>
            <a:r>
              <a:rPr lang="ja-JP" altLang="en-US" sz="2800" b="1" dirty="0">
                <a:solidFill>
                  <a:schemeClr val="bg1"/>
                </a:solidFill>
                <a:latin typeface="+mn-ea"/>
              </a:rPr>
              <a:t>年度の実績</a:t>
            </a:r>
            <a:r>
              <a:rPr lang="en-US" altLang="ja-JP" sz="2800" b="1" dirty="0">
                <a:solidFill>
                  <a:schemeClr val="tx1"/>
                </a:solidFill>
                <a:latin typeface="+mn-ea"/>
              </a:rPr>
              <a:t>28</a:t>
            </a:r>
            <a:r>
              <a:rPr lang="ja-JP" altLang="en-US" sz="2800" b="1" dirty="0">
                <a:solidFill>
                  <a:schemeClr val="tx1"/>
                </a:solidFill>
                <a:latin typeface="+mn-ea"/>
              </a:rPr>
              <a:t>ドル</a:t>
            </a:r>
            <a:r>
              <a:rPr lang="ja-JP" altLang="en-US" sz="2800" b="1" dirty="0">
                <a:solidFill>
                  <a:schemeClr val="bg1"/>
                </a:solidFill>
                <a:latin typeface="+mn-ea"/>
              </a:rPr>
              <a:t>、日本全体では約</a:t>
            </a:r>
            <a:r>
              <a:rPr lang="en-US" altLang="ja-JP" sz="2800" b="1" dirty="0">
                <a:solidFill>
                  <a:schemeClr val="bg1"/>
                </a:solidFill>
                <a:latin typeface="+mn-ea"/>
              </a:rPr>
              <a:t>250</a:t>
            </a:r>
            <a:r>
              <a:rPr lang="ja-JP" altLang="en-US" sz="2800" b="1" dirty="0">
                <a:solidFill>
                  <a:schemeClr val="bg1"/>
                </a:solidFill>
                <a:latin typeface="+mn-ea"/>
              </a:rPr>
              <a:t>万ドル</a:t>
            </a:r>
            <a:endParaRPr lang="en-US" altLang="ja-JP" sz="2800" b="1" dirty="0">
              <a:solidFill>
                <a:schemeClr val="bg1"/>
              </a:solidFill>
              <a:latin typeface="+mn-ea"/>
            </a:endParaRPr>
          </a:p>
          <a:p>
            <a:pPr marL="0" indent="0">
              <a:buNone/>
            </a:pPr>
            <a:r>
              <a:rPr lang="ja-JP" altLang="en-US" sz="2800" b="1" dirty="0">
                <a:solidFill>
                  <a:schemeClr val="bg1"/>
                </a:solidFill>
                <a:latin typeface="+mn-ea"/>
              </a:rPr>
              <a:t>年次基金の目標は</a:t>
            </a:r>
            <a:r>
              <a:rPr lang="en-US" altLang="ja-JP" sz="3200" b="1" dirty="0">
                <a:solidFill>
                  <a:schemeClr val="tx1"/>
                </a:solidFill>
                <a:latin typeface="HG丸ｺﾞｼｯｸM-PRO" panose="020F0600000000000000" pitchFamily="50" charset="-128"/>
                <a:ea typeface="HG丸ｺﾞｼｯｸM-PRO" panose="020F0600000000000000" pitchFamily="50" charset="-128"/>
              </a:rPr>
              <a:t>150</a:t>
            </a:r>
            <a:r>
              <a:rPr lang="ja-JP" altLang="en-US" sz="3200" b="1" dirty="0">
                <a:solidFill>
                  <a:schemeClr val="tx1"/>
                </a:solidFill>
                <a:latin typeface="HG丸ｺﾞｼｯｸM-PRO" panose="020F0600000000000000" pitchFamily="50" charset="-128"/>
                <a:ea typeface="HG丸ｺﾞｼｯｸM-PRO" panose="020F0600000000000000" pitchFamily="50" charset="-128"/>
              </a:rPr>
              <a:t>ドル</a:t>
            </a:r>
            <a:r>
              <a:rPr lang="ja-JP" altLang="en-US" sz="2800" b="1" dirty="0">
                <a:solidFill>
                  <a:schemeClr val="bg1"/>
                </a:solidFill>
                <a:latin typeface="+mn-ea"/>
              </a:rPr>
              <a:t>実績は</a:t>
            </a:r>
            <a:r>
              <a:rPr lang="en-US" altLang="ja-JP" sz="3200" b="1" dirty="0">
                <a:solidFill>
                  <a:schemeClr val="tx1"/>
                </a:solidFill>
                <a:latin typeface="HG丸ｺﾞｼｯｸM-PRO" panose="020F0600000000000000" pitchFamily="50" charset="-128"/>
                <a:ea typeface="HG丸ｺﾞｼｯｸM-PRO" panose="020F0600000000000000" pitchFamily="50" charset="-128"/>
              </a:rPr>
              <a:t>144</a:t>
            </a:r>
            <a:r>
              <a:rPr lang="ja-JP" altLang="en-US" sz="3200" b="1" dirty="0">
                <a:solidFill>
                  <a:schemeClr val="tx1"/>
                </a:solidFill>
                <a:latin typeface="HG丸ｺﾞｼｯｸM-PRO" panose="020F0600000000000000" pitchFamily="50" charset="-128"/>
                <a:ea typeface="HG丸ｺﾞｼｯｸM-PRO" panose="020F0600000000000000" pitchFamily="50" charset="-128"/>
              </a:rPr>
              <a:t>ドル</a:t>
            </a:r>
            <a:endParaRPr lang="en-US" altLang="ja-JP" sz="3200" b="1" dirty="0">
              <a:solidFill>
                <a:schemeClr val="tx1"/>
              </a:solidFill>
              <a:latin typeface="HG丸ｺﾞｼｯｸM-PRO" panose="020F0600000000000000" pitchFamily="50" charset="-128"/>
              <a:ea typeface="HG丸ｺﾞｼｯｸM-PRO" panose="020F0600000000000000" pitchFamily="50" charset="-128"/>
            </a:endParaRPr>
          </a:p>
          <a:p>
            <a:pPr marL="0" indent="0">
              <a:buNone/>
            </a:pPr>
            <a:r>
              <a:rPr lang="ja-JP" altLang="en-US" sz="3200" b="1" dirty="0">
                <a:latin typeface="HG丸ｺﾞｼｯｸM-PRO" panose="020F0600000000000000" pitchFamily="50" charset="-128"/>
                <a:ea typeface="HG丸ｺﾞｼｯｸM-PRO" panose="020F0600000000000000" pitchFamily="50" charset="-128"/>
              </a:rPr>
              <a:t>　　　</a:t>
            </a:r>
            <a:r>
              <a:rPr lang="en-US" altLang="ja-JP" sz="3200" b="1" dirty="0">
                <a:solidFill>
                  <a:srgbClr val="002060"/>
                </a:solidFill>
                <a:latin typeface="+mn-ea"/>
              </a:rPr>
              <a:t>2017-18</a:t>
            </a:r>
            <a:r>
              <a:rPr lang="ja-JP" altLang="en-US" sz="3200" b="1" dirty="0">
                <a:solidFill>
                  <a:srgbClr val="002060"/>
                </a:solidFill>
                <a:latin typeface="+mn-ea"/>
              </a:rPr>
              <a:t>年度の</a:t>
            </a:r>
            <a:r>
              <a:rPr lang="en-US" altLang="ja-JP" sz="3200" b="1" dirty="0">
                <a:solidFill>
                  <a:srgbClr val="002060"/>
                </a:solidFill>
                <a:latin typeface="+mn-ea"/>
              </a:rPr>
              <a:t>2630</a:t>
            </a:r>
            <a:r>
              <a:rPr lang="ja-JP" altLang="en-US" sz="3200" b="1" dirty="0">
                <a:solidFill>
                  <a:srgbClr val="002060"/>
                </a:solidFill>
                <a:latin typeface="+mn-ea"/>
              </a:rPr>
              <a:t>地区</a:t>
            </a:r>
            <a:endParaRPr lang="en-US" altLang="ja-JP" sz="3200" b="1" dirty="0">
              <a:solidFill>
                <a:srgbClr val="002060"/>
              </a:solidFill>
              <a:latin typeface="+mn-ea"/>
            </a:endParaRPr>
          </a:p>
          <a:p>
            <a:pPr marL="0" indent="0">
              <a:buNone/>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　　　</a:t>
            </a:r>
            <a:r>
              <a:rPr lang="ja-JP" altLang="en-US" sz="3200" b="1" dirty="0">
                <a:solidFill>
                  <a:srgbClr val="002060"/>
                </a:solidFill>
                <a:latin typeface="+mn-ea"/>
              </a:rPr>
              <a:t>年次基金は一人当たり</a:t>
            </a:r>
            <a:r>
              <a:rPr lang="en-US" altLang="ja-JP" sz="4000" b="1" dirty="0">
                <a:solidFill>
                  <a:srgbClr val="002060"/>
                </a:solidFill>
                <a:latin typeface="+mn-ea"/>
              </a:rPr>
              <a:t>146</a:t>
            </a:r>
            <a:r>
              <a:rPr lang="ja-JP" altLang="en-US" sz="4000" b="1" dirty="0">
                <a:solidFill>
                  <a:srgbClr val="002060"/>
                </a:solidFill>
                <a:latin typeface="+mn-ea"/>
              </a:rPr>
              <a:t>ドル</a:t>
            </a:r>
            <a:r>
              <a:rPr lang="ja-JP" altLang="en-US" sz="3200" b="1" dirty="0">
                <a:solidFill>
                  <a:srgbClr val="002060"/>
                </a:solidFill>
                <a:latin typeface="+mn-ea"/>
              </a:rPr>
              <a:t>強</a:t>
            </a:r>
            <a:endParaRPr lang="en-US" altLang="ja-JP" sz="3200" b="1" dirty="0">
              <a:solidFill>
                <a:srgbClr val="002060"/>
              </a:solidFill>
              <a:latin typeface="+mn-ea"/>
            </a:endParaRPr>
          </a:p>
          <a:p>
            <a:pPr marL="0" indent="0">
              <a:buNone/>
            </a:pPr>
            <a:r>
              <a:rPr lang="ja-JP" altLang="en-US" sz="3200" b="1" dirty="0">
                <a:solidFill>
                  <a:srgbClr val="002060"/>
                </a:solidFill>
                <a:latin typeface="HG丸ｺﾞｼｯｸM-PRO" panose="020F0600000000000000" pitchFamily="50" charset="-128"/>
                <a:ea typeface="HG丸ｺﾞｼｯｸM-PRO" panose="020F0600000000000000" pitchFamily="50" charset="-128"/>
              </a:rPr>
              <a:t>　　　</a:t>
            </a:r>
            <a:r>
              <a:rPr lang="ja-JP" altLang="en-US" sz="3600" b="1" dirty="0">
                <a:solidFill>
                  <a:srgbClr val="002060"/>
                </a:solidFill>
                <a:latin typeface="+mn-ea"/>
              </a:rPr>
              <a:t>ポリオプラスには一人当たり</a:t>
            </a:r>
            <a:r>
              <a:rPr lang="en-US" altLang="ja-JP" sz="4000" b="1" dirty="0">
                <a:solidFill>
                  <a:srgbClr val="002060"/>
                </a:solidFill>
                <a:latin typeface="+mn-ea"/>
              </a:rPr>
              <a:t>18</a:t>
            </a:r>
            <a:r>
              <a:rPr lang="ja-JP" altLang="en-US" sz="4000" b="1" dirty="0">
                <a:solidFill>
                  <a:srgbClr val="002060"/>
                </a:solidFill>
                <a:latin typeface="+mn-ea"/>
              </a:rPr>
              <a:t>ドル</a:t>
            </a:r>
            <a:r>
              <a:rPr lang="ja-JP" altLang="en-US" sz="3200" b="1" dirty="0">
                <a:solidFill>
                  <a:srgbClr val="002060"/>
                </a:solidFill>
                <a:latin typeface="+mn-ea"/>
              </a:rPr>
              <a:t>弱</a:t>
            </a:r>
            <a:endParaRPr lang="en-US" altLang="ja-JP" sz="3200" b="1" dirty="0">
              <a:solidFill>
                <a:srgbClr val="002060"/>
              </a:solidFill>
              <a:latin typeface="+mn-ea"/>
            </a:endParaRPr>
          </a:p>
          <a:p>
            <a:endParaRPr kumimoji="1" lang="ja-JP" altLang="en-US" dirty="0"/>
          </a:p>
        </p:txBody>
      </p:sp>
      <p:pic>
        <p:nvPicPr>
          <p:cNvPr id="4" name="図 3">
            <a:extLst>
              <a:ext uri="{FF2B5EF4-FFF2-40B4-BE49-F238E27FC236}">
                <a16:creationId xmlns:a16="http://schemas.microsoft.com/office/drawing/2014/main" id="{5D6478F6-0BE2-4E66-AC2F-7485CA3B76A1}"/>
              </a:ext>
            </a:extLst>
          </p:cNvPr>
          <p:cNvPicPr>
            <a:picLocks noChangeAspect="1"/>
          </p:cNvPicPr>
          <p:nvPr/>
        </p:nvPicPr>
        <p:blipFill>
          <a:blip r:embed="rId2"/>
          <a:stretch>
            <a:fillRect/>
          </a:stretch>
        </p:blipFill>
        <p:spPr>
          <a:xfrm>
            <a:off x="10215917" y="237499"/>
            <a:ext cx="1908213" cy="457240"/>
          </a:xfrm>
          <a:prstGeom prst="rect">
            <a:avLst/>
          </a:prstGeom>
        </p:spPr>
      </p:pic>
      <p:pic>
        <p:nvPicPr>
          <p:cNvPr id="5" name="図 4">
            <a:extLst>
              <a:ext uri="{FF2B5EF4-FFF2-40B4-BE49-F238E27FC236}">
                <a16:creationId xmlns:a16="http://schemas.microsoft.com/office/drawing/2014/main" id="{BB6D4399-FAF2-4D06-AFF8-7B8C6E98019B}"/>
              </a:ext>
            </a:extLst>
          </p:cNvPr>
          <p:cNvPicPr>
            <a:picLocks noChangeAspect="1"/>
          </p:cNvPicPr>
          <p:nvPr/>
        </p:nvPicPr>
        <p:blipFill>
          <a:blip r:embed="rId3"/>
          <a:stretch>
            <a:fillRect/>
          </a:stretch>
        </p:blipFill>
        <p:spPr>
          <a:xfrm>
            <a:off x="0" y="5857910"/>
            <a:ext cx="1295017" cy="1084756"/>
          </a:xfrm>
          <a:prstGeom prst="rect">
            <a:avLst/>
          </a:prstGeom>
        </p:spPr>
      </p:pic>
    </p:spTree>
    <p:extLst>
      <p:ext uri="{BB962C8B-B14F-4D97-AF65-F5344CB8AC3E}">
        <p14:creationId xmlns:p14="http://schemas.microsoft.com/office/powerpoint/2010/main" val="20388472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BD1A7B9-383A-4719-BEB0-E70D1983DC6E}"/>
              </a:ext>
            </a:extLst>
          </p:cNvPr>
          <p:cNvPicPr>
            <a:picLocks noChangeAspect="1"/>
          </p:cNvPicPr>
          <p:nvPr/>
        </p:nvPicPr>
        <p:blipFill>
          <a:blip r:embed="rId2"/>
          <a:stretch>
            <a:fillRect/>
          </a:stretch>
        </p:blipFill>
        <p:spPr>
          <a:xfrm>
            <a:off x="284513" y="0"/>
            <a:ext cx="11622974" cy="6858000"/>
          </a:xfrm>
          <a:prstGeom prst="rect">
            <a:avLst/>
          </a:prstGeom>
        </p:spPr>
      </p:pic>
      <p:pic>
        <p:nvPicPr>
          <p:cNvPr id="5" name="図 4">
            <a:extLst>
              <a:ext uri="{FF2B5EF4-FFF2-40B4-BE49-F238E27FC236}">
                <a16:creationId xmlns:a16="http://schemas.microsoft.com/office/drawing/2014/main" id="{44FC38F8-72D0-485D-BA17-0C3E0ECCDB17}"/>
              </a:ext>
            </a:extLst>
          </p:cNvPr>
          <p:cNvPicPr>
            <a:picLocks noChangeAspect="1"/>
          </p:cNvPicPr>
          <p:nvPr/>
        </p:nvPicPr>
        <p:blipFill>
          <a:blip r:embed="rId3"/>
          <a:stretch>
            <a:fillRect/>
          </a:stretch>
        </p:blipFill>
        <p:spPr>
          <a:xfrm>
            <a:off x="10706100" y="0"/>
            <a:ext cx="1485900" cy="600075"/>
          </a:xfrm>
          <a:prstGeom prst="rect">
            <a:avLst/>
          </a:prstGeom>
        </p:spPr>
      </p:pic>
      <p:pic>
        <p:nvPicPr>
          <p:cNvPr id="6" name="図 5">
            <a:extLst>
              <a:ext uri="{FF2B5EF4-FFF2-40B4-BE49-F238E27FC236}">
                <a16:creationId xmlns:a16="http://schemas.microsoft.com/office/drawing/2014/main" id="{917092C6-6790-442A-BB33-382E7EF77637}"/>
              </a:ext>
            </a:extLst>
          </p:cNvPr>
          <p:cNvPicPr>
            <a:picLocks noChangeAspect="1"/>
          </p:cNvPicPr>
          <p:nvPr/>
        </p:nvPicPr>
        <p:blipFill>
          <a:blip r:embed="rId4"/>
          <a:stretch>
            <a:fillRect/>
          </a:stretch>
        </p:blipFill>
        <p:spPr>
          <a:xfrm>
            <a:off x="403953" y="5900187"/>
            <a:ext cx="1121562" cy="885312"/>
          </a:xfrm>
          <a:prstGeom prst="rect">
            <a:avLst/>
          </a:prstGeom>
        </p:spPr>
      </p:pic>
      <p:pic>
        <p:nvPicPr>
          <p:cNvPr id="7" name="図 6">
            <a:extLst>
              <a:ext uri="{FF2B5EF4-FFF2-40B4-BE49-F238E27FC236}">
                <a16:creationId xmlns:a16="http://schemas.microsoft.com/office/drawing/2014/main" id="{01F9FAD6-47E8-447D-9DE8-E31AD740215C}"/>
              </a:ext>
            </a:extLst>
          </p:cNvPr>
          <p:cNvPicPr>
            <a:picLocks noChangeAspect="1"/>
          </p:cNvPicPr>
          <p:nvPr/>
        </p:nvPicPr>
        <p:blipFill>
          <a:blip r:embed="rId5"/>
          <a:stretch>
            <a:fillRect/>
          </a:stretch>
        </p:blipFill>
        <p:spPr>
          <a:xfrm>
            <a:off x="10899047" y="5809266"/>
            <a:ext cx="898671" cy="909121"/>
          </a:xfrm>
          <a:prstGeom prst="rect">
            <a:avLst/>
          </a:prstGeom>
        </p:spPr>
      </p:pic>
    </p:spTree>
    <p:extLst>
      <p:ext uri="{BB962C8B-B14F-4D97-AF65-F5344CB8AC3E}">
        <p14:creationId xmlns:p14="http://schemas.microsoft.com/office/powerpoint/2010/main" val="236510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5D6D0-51B0-45B3-AA04-3862B5A4FB45}"/>
              </a:ext>
            </a:extLst>
          </p:cNvPr>
          <p:cNvSpPr>
            <a:spLocks noGrp="1"/>
          </p:cNvSpPr>
          <p:nvPr>
            <p:ph type="title"/>
          </p:nvPr>
        </p:nvSpPr>
        <p:spPr>
          <a:xfrm>
            <a:off x="696286" y="4370664"/>
            <a:ext cx="4703428" cy="1600200"/>
          </a:xfrm>
        </p:spPr>
        <p:txBody>
          <a:bodyPr/>
          <a:lstStyle/>
          <a:p>
            <a:r>
              <a:rPr kumimoji="1" lang="ja-JP" altLang="en-US" dirty="0"/>
              <a:t>ロータリーカードのご利用のお願い</a:t>
            </a:r>
          </a:p>
        </p:txBody>
      </p:sp>
      <p:pic>
        <p:nvPicPr>
          <p:cNvPr id="4" name="コンテンツ プレースホルダー 3">
            <a:extLst>
              <a:ext uri="{FF2B5EF4-FFF2-40B4-BE49-F238E27FC236}">
                <a16:creationId xmlns:a16="http://schemas.microsoft.com/office/drawing/2014/main" id="{8B549BAE-8E84-4FCF-BDF6-9C6213B7D8A6}"/>
              </a:ext>
            </a:extLst>
          </p:cNvPr>
          <p:cNvPicPr>
            <a:picLocks noGrp="1" noChangeAspect="1"/>
          </p:cNvPicPr>
          <p:nvPr>
            <p:ph idx="1"/>
          </p:nvPr>
        </p:nvPicPr>
        <p:blipFill>
          <a:blip r:embed="rId2"/>
          <a:stretch>
            <a:fillRect/>
          </a:stretch>
        </p:blipFill>
        <p:spPr>
          <a:xfrm>
            <a:off x="6096000" y="2811075"/>
            <a:ext cx="6096000" cy="4046925"/>
          </a:xfrm>
          <a:prstGeom prst="rect">
            <a:avLst/>
          </a:prstGeom>
        </p:spPr>
      </p:pic>
      <p:pic>
        <p:nvPicPr>
          <p:cNvPr id="5" name="コンテンツ プレースホルダー 3">
            <a:extLst>
              <a:ext uri="{FF2B5EF4-FFF2-40B4-BE49-F238E27FC236}">
                <a16:creationId xmlns:a16="http://schemas.microsoft.com/office/drawing/2014/main" id="{09381A4C-B74F-46B6-80F1-52BF9D23882B}"/>
              </a:ext>
            </a:extLst>
          </p:cNvPr>
          <p:cNvPicPr>
            <a:picLocks noChangeAspect="1"/>
          </p:cNvPicPr>
          <p:nvPr/>
        </p:nvPicPr>
        <p:blipFill>
          <a:blip r:embed="rId3"/>
          <a:stretch>
            <a:fillRect/>
          </a:stretch>
        </p:blipFill>
        <p:spPr>
          <a:xfrm>
            <a:off x="0" y="0"/>
            <a:ext cx="6817589" cy="4135259"/>
          </a:xfrm>
          <a:prstGeom prst="rect">
            <a:avLst/>
          </a:prstGeom>
        </p:spPr>
      </p:pic>
      <p:pic>
        <p:nvPicPr>
          <p:cNvPr id="7" name="図 6">
            <a:extLst>
              <a:ext uri="{FF2B5EF4-FFF2-40B4-BE49-F238E27FC236}">
                <a16:creationId xmlns:a16="http://schemas.microsoft.com/office/drawing/2014/main" id="{0F458278-0FFF-4B97-95B4-A32C2B4B405D}"/>
              </a:ext>
            </a:extLst>
          </p:cNvPr>
          <p:cNvPicPr>
            <a:picLocks noChangeAspect="1"/>
          </p:cNvPicPr>
          <p:nvPr/>
        </p:nvPicPr>
        <p:blipFill>
          <a:blip r:embed="rId4"/>
          <a:stretch>
            <a:fillRect/>
          </a:stretch>
        </p:blipFill>
        <p:spPr>
          <a:xfrm>
            <a:off x="66135" y="5866996"/>
            <a:ext cx="1192214" cy="941082"/>
          </a:xfrm>
          <a:prstGeom prst="rect">
            <a:avLst/>
          </a:prstGeom>
        </p:spPr>
      </p:pic>
      <p:sp>
        <p:nvSpPr>
          <p:cNvPr id="8" name="テキスト ボックス 7">
            <a:extLst>
              <a:ext uri="{FF2B5EF4-FFF2-40B4-BE49-F238E27FC236}">
                <a16:creationId xmlns:a16="http://schemas.microsoft.com/office/drawing/2014/main" id="{FE4C9300-2917-4001-8C01-F429FDA25066}"/>
              </a:ext>
            </a:extLst>
          </p:cNvPr>
          <p:cNvSpPr txBox="1"/>
          <p:nvPr/>
        </p:nvSpPr>
        <p:spPr>
          <a:xfrm>
            <a:off x="6946084" y="1090569"/>
            <a:ext cx="50753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カードを使えば自動的に</a:t>
            </a:r>
            <a:endParaRPr kumimoji="1" lang="en-US" altLang="ja-JP" sz="32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ポリオに寄付ができる！</a:t>
            </a:r>
          </a:p>
        </p:txBody>
      </p:sp>
      <p:pic>
        <p:nvPicPr>
          <p:cNvPr id="9" name="図 8">
            <a:extLst>
              <a:ext uri="{FF2B5EF4-FFF2-40B4-BE49-F238E27FC236}">
                <a16:creationId xmlns:a16="http://schemas.microsoft.com/office/drawing/2014/main" id="{3F2480CB-D815-47E8-8331-04B7185997B3}"/>
              </a:ext>
            </a:extLst>
          </p:cNvPr>
          <p:cNvPicPr>
            <a:picLocks noChangeAspect="1"/>
          </p:cNvPicPr>
          <p:nvPr/>
        </p:nvPicPr>
        <p:blipFill>
          <a:blip r:embed="rId5"/>
          <a:stretch>
            <a:fillRect/>
          </a:stretch>
        </p:blipFill>
        <p:spPr>
          <a:xfrm>
            <a:off x="10119307" y="218661"/>
            <a:ext cx="1902117" cy="457240"/>
          </a:xfrm>
          <a:prstGeom prst="rect">
            <a:avLst/>
          </a:prstGeom>
        </p:spPr>
      </p:pic>
    </p:spTree>
    <p:extLst>
      <p:ext uri="{BB962C8B-B14F-4D97-AF65-F5344CB8AC3E}">
        <p14:creationId xmlns:p14="http://schemas.microsoft.com/office/powerpoint/2010/main" val="374775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714C1A-2A20-478D-AE4B-27EDC72A3BC0}"/>
              </a:ext>
            </a:extLst>
          </p:cNvPr>
          <p:cNvPicPr>
            <a:picLocks noChangeAspect="1"/>
          </p:cNvPicPr>
          <p:nvPr/>
        </p:nvPicPr>
        <p:blipFill>
          <a:blip r:embed="rId2"/>
          <a:stretch>
            <a:fillRect/>
          </a:stretch>
        </p:blipFill>
        <p:spPr>
          <a:xfrm>
            <a:off x="6964013" y="0"/>
            <a:ext cx="5227987" cy="6862433"/>
          </a:xfrm>
          <a:prstGeom prst="rect">
            <a:avLst/>
          </a:prstGeom>
        </p:spPr>
      </p:pic>
      <p:sp>
        <p:nvSpPr>
          <p:cNvPr id="5" name="テキスト ボックス 4">
            <a:extLst>
              <a:ext uri="{FF2B5EF4-FFF2-40B4-BE49-F238E27FC236}">
                <a16:creationId xmlns:a16="http://schemas.microsoft.com/office/drawing/2014/main" id="{337CCD56-39D6-4118-86DE-CC2192F576B2}"/>
              </a:ext>
            </a:extLst>
          </p:cNvPr>
          <p:cNvSpPr txBox="1"/>
          <p:nvPr/>
        </p:nvSpPr>
        <p:spPr>
          <a:xfrm>
            <a:off x="130629" y="1567543"/>
            <a:ext cx="6746032" cy="393338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ct val="30000"/>
              </a:spcBef>
              <a:spcAft>
                <a:spcPts val="0"/>
              </a:spcAft>
              <a:buClr>
                <a:srgbClr val="A5A5A5"/>
              </a:buClr>
              <a:buSzTx/>
              <a:buFont typeface="Arial" panose="020B0604020202020204" pitchFamily="34" charset="0"/>
              <a:buChar char="•"/>
              <a:tabLst/>
              <a:defRPr/>
            </a:pPr>
            <a:r>
              <a:rPr kumimoji="1" lang="ja-JP" altLang="en-US"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アドボカシー活動</a:t>
            </a:r>
            <a:endParaRPr kumimoji="1" lang="en-US" altLang="ja-JP"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90000"/>
              </a:lnSpc>
              <a:spcBef>
                <a:spcPct val="30000"/>
              </a:spcBef>
              <a:spcAft>
                <a:spcPts val="0"/>
              </a:spcAft>
              <a:buClr>
                <a:srgbClr val="A5A5A5"/>
              </a:buClr>
              <a:buSzTx/>
              <a:buFont typeface="Arial" panose="020B0604020202020204" pitchFamily="34" charset="0"/>
              <a:buChar char="•"/>
              <a:tabLst/>
              <a:defRPr/>
            </a:pPr>
            <a:r>
              <a:rPr kumimoji="1" lang="ja-JP" altLang="en-US"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クラブの奉仕活動での広報</a:t>
            </a:r>
            <a:endParaRPr kumimoji="1" lang="en-US" altLang="ja-JP"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90000"/>
              </a:lnSpc>
              <a:spcBef>
                <a:spcPct val="30000"/>
              </a:spcBef>
              <a:spcAft>
                <a:spcPts val="0"/>
              </a:spcAft>
              <a:buClr>
                <a:srgbClr val="A5A5A5"/>
              </a:buClr>
              <a:buSzTx/>
              <a:buFont typeface="Arial" panose="020B0604020202020204" pitchFamily="34" charset="0"/>
              <a:buChar char="•"/>
              <a:tabLst/>
              <a:defRPr/>
            </a:pPr>
            <a:r>
              <a:rPr kumimoji="1" lang="ja-JP" altLang="en-US"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発信しよう（</a:t>
            </a:r>
            <a:r>
              <a:rPr kumimoji="1" lang="en-US" altLang="ja-JP"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SNS</a:t>
            </a:r>
            <a:r>
              <a:rPr kumimoji="1" lang="ja-JP" altLang="en-US"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の活用）</a:t>
            </a:r>
            <a:endParaRPr kumimoji="1" lang="en-US" altLang="ja-JP"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90000"/>
              </a:lnSpc>
              <a:spcBef>
                <a:spcPct val="30000"/>
              </a:spcBef>
              <a:spcAft>
                <a:spcPts val="0"/>
              </a:spcAft>
              <a:buClr>
                <a:srgbClr val="A5A5A5"/>
              </a:buClr>
              <a:buSzTx/>
              <a:buFont typeface="Arial" panose="020B0604020202020204" pitchFamily="34" charset="0"/>
              <a:buChar char="•"/>
              <a:tabLst/>
              <a:defRPr/>
            </a:pPr>
            <a:r>
              <a:rPr kumimoji="1" lang="ja-JP" altLang="en-US"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募金箱の設置</a:t>
            </a:r>
            <a:endParaRPr kumimoji="1" lang="en-US" altLang="ja-JP"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90000"/>
              </a:lnSpc>
              <a:spcBef>
                <a:spcPct val="30000"/>
              </a:spcBef>
              <a:spcAft>
                <a:spcPts val="0"/>
              </a:spcAft>
              <a:buClr>
                <a:srgbClr val="A5A5A5"/>
              </a:buClr>
              <a:buSzTx/>
              <a:buFontTx/>
              <a:buNone/>
              <a:tabLst/>
              <a:defRPr/>
            </a:pPr>
            <a:endParaRPr kumimoji="1" lang="ja-JP" altLang="en-US" sz="3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90000"/>
              </a:lnSpc>
              <a:spcBef>
                <a:spcPct val="30000"/>
              </a:spcBef>
              <a:spcAft>
                <a:spcPts val="0"/>
              </a:spcAft>
              <a:buClr>
                <a:srgbClr val="A5A5A5"/>
              </a:buClr>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募金や寄付を</a:t>
            </a:r>
            <a:endParaRPr kumimoji="1" lang="en-US" altLang="ja-JP"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90000"/>
              </a:lnSpc>
              <a:spcBef>
                <a:spcPct val="30000"/>
              </a:spcBef>
              <a:spcAft>
                <a:spcPts val="0"/>
              </a:spcAft>
              <a:buClr>
                <a:srgbClr val="A5A5A5"/>
              </a:buClr>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直接依頼されたことのない人が意外と多い</a:t>
            </a:r>
          </a:p>
        </p:txBody>
      </p:sp>
      <p:pic>
        <p:nvPicPr>
          <p:cNvPr id="6" name="図 5">
            <a:extLst>
              <a:ext uri="{FF2B5EF4-FFF2-40B4-BE49-F238E27FC236}">
                <a16:creationId xmlns:a16="http://schemas.microsoft.com/office/drawing/2014/main" id="{B5DE0822-4EF0-4CA2-B2D1-9C285F6F2DFF}"/>
              </a:ext>
            </a:extLst>
          </p:cNvPr>
          <p:cNvPicPr>
            <a:picLocks noChangeAspect="1"/>
          </p:cNvPicPr>
          <p:nvPr/>
        </p:nvPicPr>
        <p:blipFill>
          <a:blip r:embed="rId3"/>
          <a:stretch>
            <a:fillRect/>
          </a:stretch>
        </p:blipFill>
        <p:spPr>
          <a:xfrm>
            <a:off x="4968448" y="155177"/>
            <a:ext cx="1908213" cy="457240"/>
          </a:xfrm>
          <a:prstGeom prst="rect">
            <a:avLst/>
          </a:prstGeom>
        </p:spPr>
      </p:pic>
      <p:pic>
        <p:nvPicPr>
          <p:cNvPr id="8" name="図 7">
            <a:extLst>
              <a:ext uri="{FF2B5EF4-FFF2-40B4-BE49-F238E27FC236}">
                <a16:creationId xmlns:a16="http://schemas.microsoft.com/office/drawing/2014/main" id="{0762A722-3A90-4D00-BE62-1ADBA96DC23C}"/>
              </a:ext>
            </a:extLst>
          </p:cNvPr>
          <p:cNvPicPr>
            <a:picLocks noChangeAspect="1"/>
          </p:cNvPicPr>
          <p:nvPr/>
        </p:nvPicPr>
        <p:blipFill>
          <a:blip r:embed="rId4"/>
          <a:stretch>
            <a:fillRect/>
          </a:stretch>
        </p:blipFill>
        <p:spPr>
          <a:xfrm>
            <a:off x="66135" y="5866996"/>
            <a:ext cx="1192214" cy="941082"/>
          </a:xfrm>
          <a:prstGeom prst="rect">
            <a:avLst/>
          </a:prstGeom>
        </p:spPr>
      </p:pic>
    </p:spTree>
    <p:extLst>
      <p:ext uri="{BB962C8B-B14F-4D97-AF65-F5344CB8AC3E}">
        <p14:creationId xmlns:p14="http://schemas.microsoft.com/office/powerpoint/2010/main" val="11688240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4EDB8ED-A9A5-4614-9770-89D2B81F220F}"/>
              </a:ext>
            </a:extLst>
          </p:cNvPr>
          <p:cNvPicPr>
            <a:picLocks noChangeAspect="1"/>
          </p:cNvPicPr>
          <p:nvPr/>
        </p:nvPicPr>
        <p:blipFill>
          <a:blip r:embed="rId2"/>
          <a:stretch>
            <a:fillRect/>
          </a:stretch>
        </p:blipFill>
        <p:spPr>
          <a:xfrm>
            <a:off x="158621" y="0"/>
            <a:ext cx="4831773" cy="6858000"/>
          </a:xfrm>
          <a:prstGeom prst="rect">
            <a:avLst/>
          </a:prstGeom>
        </p:spPr>
      </p:pic>
      <p:pic>
        <p:nvPicPr>
          <p:cNvPr id="3" name="図 2">
            <a:extLst>
              <a:ext uri="{FF2B5EF4-FFF2-40B4-BE49-F238E27FC236}">
                <a16:creationId xmlns:a16="http://schemas.microsoft.com/office/drawing/2014/main" id="{71974748-50EB-426F-ADC7-BF47D7551C3E}"/>
              </a:ext>
            </a:extLst>
          </p:cNvPr>
          <p:cNvPicPr>
            <a:picLocks noChangeAspect="1"/>
          </p:cNvPicPr>
          <p:nvPr/>
        </p:nvPicPr>
        <p:blipFill>
          <a:blip r:embed="rId3"/>
          <a:stretch>
            <a:fillRect/>
          </a:stretch>
        </p:blipFill>
        <p:spPr>
          <a:xfrm>
            <a:off x="6671388" y="3215577"/>
            <a:ext cx="5520612" cy="3707738"/>
          </a:xfrm>
          <a:prstGeom prst="rect">
            <a:avLst/>
          </a:prstGeom>
        </p:spPr>
      </p:pic>
      <p:pic>
        <p:nvPicPr>
          <p:cNvPr id="4" name="図 3">
            <a:extLst>
              <a:ext uri="{FF2B5EF4-FFF2-40B4-BE49-F238E27FC236}">
                <a16:creationId xmlns:a16="http://schemas.microsoft.com/office/drawing/2014/main" id="{807BBF51-03DE-40BC-99EE-52C106F68819}"/>
              </a:ext>
            </a:extLst>
          </p:cNvPr>
          <p:cNvPicPr>
            <a:picLocks noChangeAspect="1"/>
          </p:cNvPicPr>
          <p:nvPr/>
        </p:nvPicPr>
        <p:blipFill>
          <a:blip r:embed="rId4"/>
          <a:stretch>
            <a:fillRect/>
          </a:stretch>
        </p:blipFill>
        <p:spPr>
          <a:xfrm>
            <a:off x="5243805" y="0"/>
            <a:ext cx="4562190" cy="3079102"/>
          </a:xfrm>
          <a:prstGeom prst="rect">
            <a:avLst/>
          </a:prstGeom>
        </p:spPr>
      </p:pic>
      <p:pic>
        <p:nvPicPr>
          <p:cNvPr id="5" name="図 4">
            <a:extLst>
              <a:ext uri="{FF2B5EF4-FFF2-40B4-BE49-F238E27FC236}">
                <a16:creationId xmlns:a16="http://schemas.microsoft.com/office/drawing/2014/main" id="{CB5500DC-6F43-4142-936B-A67FFA9AAD39}"/>
              </a:ext>
            </a:extLst>
          </p:cNvPr>
          <p:cNvPicPr>
            <a:picLocks noChangeAspect="1"/>
          </p:cNvPicPr>
          <p:nvPr/>
        </p:nvPicPr>
        <p:blipFill>
          <a:blip r:embed="rId5"/>
          <a:stretch>
            <a:fillRect/>
          </a:stretch>
        </p:blipFill>
        <p:spPr>
          <a:xfrm>
            <a:off x="10215917" y="237499"/>
            <a:ext cx="1908213" cy="457240"/>
          </a:xfrm>
          <a:prstGeom prst="rect">
            <a:avLst/>
          </a:prstGeom>
        </p:spPr>
      </p:pic>
    </p:spTree>
    <p:extLst>
      <p:ext uri="{BB962C8B-B14F-4D97-AF65-F5344CB8AC3E}">
        <p14:creationId xmlns:p14="http://schemas.microsoft.com/office/powerpoint/2010/main" val="41226592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33A6-0EA6-44C3-A5EA-453A10B9AA6F}"/>
              </a:ext>
            </a:extLst>
          </p:cNvPr>
          <p:cNvSpPr>
            <a:spLocks noGrp="1"/>
          </p:cNvSpPr>
          <p:nvPr>
            <p:ph type="ctrTitle"/>
          </p:nvPr>
        </p:nvSpPr>
        <p:spPr/>
        <p:txBody>
          <a:bodyPr>
            <a:normAutofit fontScale="90000"/>
          </a:bodyPr>
          <a:lstStyle/>
          <a:p>
            <a:r>
              <a:rPr kumimoji="1" lang="en-US" altLang="ja-JP" dirty="0"/>
              <a:t>House-to-house</a:t>
            </a:r>
            <a:r>
              <a:rPr kumimoji="1" lang="ja-JP" altLang="en-US" dirty="0"/>
              <a:t>キャンペーン</a:t>
            </a:r>
          </a:p>
        </p:txBody>
      </p:sp>
      <p:pic>
        <p:nvPicPr>
          <p:cNvPr id="5" name="Picture 4">
            <a:extLst>
              <a:ext uri="{FF2B5EF4-FFF2-40B4-BE49-F238E27FC236}">
                <a16:creationId xmlns:a16="http://schemas.microsoft.com/office/drawing/2014/main" id="{FE3F325C-52E2-43C6-A25B-3A767EE6E80E}"/>
              </a:ext>
            </a:extLst>
          </p:cNvPr>
          <p:cNvPicPr>
            <a:picLocks noChangeAspect="1"/>
          </p:cNvPicPr>
          <p:nvPr/>
        </p:nvPicPr>
        <p:blipFill>
          <a:blip r:embed="rId2"/>
          <a:stretch>
            <a:fillRect/>
          </a:stretch>
        </p:blipFill>
        <p:spPr>
          <a:xfrm rot="5400000">
            <a:off x="914120" y="1800827"/>
            <a:ext cx="3055433" cy="2291575"/>
          </a:xfrm>
          <a:prstGeom prst="rect">
            <a:avLst/>
          </a:prstGeom>
        </p:spPr>
      </p:pic>
      <p:pic>
        <p:nvPicPr>
          <p:cNvPr id="9" name="Picture 8">
            <a:extLst>
              <a:ext uri="{FF2B5EF4-FFF2-40B4-BE49-F238E27FC236}">
                <a16:creationId xmlns:a16="http://schemas.microsoft.com/office/drawing/2014/main" id="{4B57C37F-3B89-4F5D-B22F-DB3D5884BDF0}"/>
              </a:ext>
            </a:extLst>
          </p:cNvPr>
          <p:cNvPicPr>
            <a:picLocks noChangeAspect="1"/>
          </p:cNvPicPr>
          <p:nvPr/>
        </p:nvPicPr>
        <p:blipFill>
          <a:blip r:embed="rId3"/>
          <a:stretch>
            <a:fillRect/>
          </a:stretch>
        </p:blipFill>
        <p:spPr>
          <a:xfrm rot="5400000">
            <a:off x="3268429" y="1800828"/>
            <a:ext cx="3055435" cy="2291576"/>
          </a:xfrm>
          <a:prstGeom prst="rect">
            <a:avLst/>
          </a:prstGeom>
        </p:spPr>
      </p:pic>
      <p:pic>
        <p:nvPicPr>
          <p:cNvPr id="11" name="Picture 10">
            <a:extLst>
              <a:ext uri="{FF2B5EF4-FFF2-40B4-BE49-F238E27FC236}">
                <a16:creationId xmlns:a16="http://schemas.microsoft.com/office/drawing/2014/main" id="{2D898914-DC0B-40A2-8A0B-54324784D2F1}"/>
              </a:ext>
            </a:extLst>
          </p:cNvPr>
          <p:cNvPicPr>
            <a:picLocks noChangeAspect="1"/>
          </p:cNvPicPr>
          <p:nvPr/>
        </p:nvPicPr>
        <p:blipFill>
          <a:blip r:embed="rId4"/>
          <a:stretch>
            <a:fillRect/>
          </a:stretch>
        </p:blipFill>
        <p:spPr>
          <a:xfrm rot="5400000">
            <a:off x="5612231" y="1800831"/>
            <a:ext cx="3055435" cy="2291576"/>
          </a:xfrm>
          <a:prstGeom prst="rect">
            <a:avLst/>
          </a:prstGeom>
        </p:spPr>
      </p:pic>
      <p:sp>
        <p:nvSpPr>
          <p:cNvPr id="3" name="TextBox 2">
            <a:extLst>
              <a:ext uri="{FF2B5EF4-FFF2-40B4-BE49-F238E27FC236}">
                <a16:creationId xmlns:a16="http://schemas.microsoft.com/office/drawing/2014/main" id="{10E339CE-A92D-4C28-955A-F23C79FFD7F8}"/>
              </a:ext>
            </a:extLst>
          </p:cNvPr>
          <p:cNvSpPr txBox="1"/>
          <p:nvPr/>
        </p:nvSpPr>
        <p:spPr>
          <a:xfrm>
            <a:off x="1471540" y="4727693"/>
            <a:ext cx="9062096" cy="18158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この村では、ワクチンを接種する担当者も、</a:t>
            </a:r>
            <a:endParaRPr kumimoji="1" lang="en-US" altLang="ja-JP"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ソーシャルモビライザーも、男性なので</a:t>
            </a:r>
            <a:endParaRPr kumimoji="1" lang="en-US" altLang="ja-JP"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→家に入れない、お母さんと会って直接話すことができない</a:t>
            </a:r>
            <a:r>
              <a:rPr kumimoji="1" lang="en-US" altLang="ja-JP"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
            </a:r>
            <a:br>
              <a:rPr kumimoji="1" lang="en-US" altLang="ja-JP"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br>
            <a:r>
              <a:rPr kumimoji="1" lang="ja-JP" altLang="en-US" sz="28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→子どもたちに家の外に出てきてもらわないといけない</a:t>
            </a:r>
          </a:p>
        </p:txBody>
      </p:sp>
      <p:pic>
        <p:nvPicPr>
          <p:cNvPr id="4" name="Picture 3">
            <a:extLst>
              <a:ext uri="{FF2B5EF4-FFF2-40B4-BE49-F238E27FC236}">
                <a16:creationId xmlns:a16="http://schemas.microsoft.com/office/drawing/2014/main" id="{5B73372D-4021-4308-915B-9F7D5325DB04}"/>
              </a:ext>
            </a:extLst>
          </p:cNvPr>
          <p:cNvPicPr>
            <a:picLocks noChangeAspect="1"/>
          </p:cNvPicPr>
          <p:nvPr/>
        </p:nvPicPr>
        <p:blipFill>
          <a:blip r:embed="rId5"/>
          <a:stretch>
            <a:fillRect/>
          </a:stretch>
        </p:blipFill>
        <p:spPr>
          <a:xfrm>
            <a:off x="8313644" y="1666330"/>
            <a:ext cx="3308280" cy="2681879"/>
          </a:xfrm>
          <a:prstGeom prst="rect">
            <a:avLst/>
          </a:prstGeom>
        </p:spPr>
      </p:pic>
      <p:pic>
        <p:nvPicPr>
          <p:cNvPr id="8" name="図 7">
            <a:extLst>
              <a:ext uri="{FF2B5EF4-FFF2-40B4-BE49-F238E27FC236}">
                <a16:creationId xmlns:a16="http://schemas.microsoft.com/office/drawing/2014/main" id="{54C20CE5-B4CC-4A04-9AFE-706129B6C670}"/>
              </a:ext>
            </a:extLst>
          </p:cNvPr>
          <p:cNvPicPr>
            <a:picLocks noChangeAspect="1"/>
          </p:cNvPicPr>
          <p:nvPr/>
        </p:nvPicPr>
        <p:blipFill>
          <a:blip r:embed="rId6"/>
          <a:stretch>
            <a:fillRect/>
          </a:stretch>
        </p:blipFill>
        <p:spPr>
          <a:xfrm>
            <a:off x="10215917" y="237499"/>
            <a:ext cx="1908213" cy="457240"/>
          </a:xfrm>
          <a:prstGeom prst="rect">
            <a:avLst/>
          </a:prstGeom>
        </p:spPr>
      </p:pic>
      <p:pic>
        <p:nvPicPr>
          <p:cNvPr id="10" name="図 9">
            <a:extLst>
              <a:ext uri="{FF2B5EF4-FFF2-40B4-BE49-F238E27FC236}">
                <a16:creationId xmlns:a16="http://schemas.microsoft.com/office/drawing/2014/main" id="{AABD245D-49F5-46DA-85A9-99DC3DABF64D}"/>
              </a:ext>
            </a:extLst>
          </p:cNvPr>
          <p:cNvPicPr>
            <a:picLocks noChangeAspect="1"/>
          </p:cNvPicPr>
          <p:nvPr/>
        </p:nvPicPr>
        <p:blipFill>
          <a:blip r:embed="rId7"/>
          <a:stretch>
            <a:fillRect/>
          </a:stretch>
        </p:blipFill>
        <p:spPr>
          <a:xfrm>
            <a:off x="66135" y="5866996"/>
            <a:ext cx="1192214" cy="941082"/>
          </a:xfrm>
          <a:prstGeom prst="rect">
            <a:avLst/>
          </a:prstGeom>
        </p:spPr>
      </p:pic>
    </p:spTree>
    <p:extLst>
      <p:ext uri="{BB962C8B-B14F-4D97-AF65-F5344CB8AC3E}">
        <p14:creationId xmlns:p14="http://schemas.microsoft.com/office/powerpoint/2010/main" val="22707507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94A5B-EDA1-4257-9B1C-F5CB730A7BDA}"/>
              </a:ext>
            </a:extLst>
          </p:cNvPr>
          <p:cNvSpPr>
            <a:spLocks noGrp="1"/>
          </p:cNvSpPr>
          <p:nvPr>
            <p:ph type="ctrTitle"/>
          </p:nvPr>
        </p:nvSpPr>
        <p:spPr>
          <a:xfrm>
            <a:off x="1162047" y="138610"/>
            <a:ext cx="10070400" cy="506413"/>
          </a:xfrm>
        </p:spPr>
        <p:txBody>
          <a:bodyPr>
            <a:noAutofit/>
          </a:bodyPr>
          <a:lstStyle/>
          <a:p>
            <a:r>
              <a:rPr kumimoji="1" lang="en-US" altLang="ja-JP" sz="3200" b="1" dirty="0"/>
              <a:t>99.9</a:t>
            </a:r>
            <a:r>
              <a:rPr kumimoji="1" lang="ja-JP" altLang="en-US" sz="3200" b="1" dirty="0"/>
              <a:t>％と</a:t>
            </a:r>
            <a:r>
              <a:rPr kumimoji="1" lang="en-US" altLang="ja-JP" sz="3200" b="1" dirty="0"/>
              <a:t>100%</a:t>
            </a:r>
            <a:r>
              <a:rPr kumimoji="1" lang="ja-JP" altLang="en-US" sz="3200" b="1" dirty="0"/>
              <a:t>の間に</a:t>
            </a:r>
          </a:p>
        </p:txBody>
      </p:sp>
      <p:sp>
        <p:nvSpPr>
          <p:cNvPr id="3" name="Text Placeholder 2">
            <a:extLst>
              <a:ext uri="{FF2B5EF4-FFF2-40B4-BE49-F238E27FC236}">
                <a16:creationId xmlns:a16="http://schemas.microsoft.com/office/drawing/2014/main" id="{85728F2A-A333-4956-887B-D504C25608FF}"/>
              </a:ext>
            </a:extLst>
          </p:cNvPr>
          <p:cNvSpPr>
            <a:spLocks noGrp="1"/>
          </p:cNvSpPr>
          <p:nvPr>
            <p:ph type="body" sz="quarter" idx="14"/>
          </p:nvPr>
        </p:nvSpPr>
        <p:spPr>
          <a:xfrm>
            <a:off x="914400" y="947956"/>
            <a:ext cx="11140579" cy="5771433"/>
          </a:xfrm>
        </p:spPr>
        <p:txBody>
          <a:bodyPr>
            <a:noAutofit/>
          </a:bodyPr>
          <a:lstStyle/>
          <a:p>
            <a:pPr marL="457189" indent="-457189">
              <a:lnSpc>
                <a:spcPct val="100000"/>
              </a:lnSpc>
              <a:spcBef>
                <a:spcPts val="0"/>
              </a:spcBef>
              <a:buFont typeface="+mj-lt"/>
              <a:buAutoNum type="arabicPeriod"/>
            </a:pPr>
            <a:r>
              <a:rPr lang="ja-JP" altLang="en-US" dirty="0">
                <a:latin typeface="+mn-ea"/>
              </a:rPr>
              <a:t>ワクチンへの不信感</a:t>
            </a:r>
            <a:endParaRPr lang="en-US" altLang="ja-JP" dirty="0">
              <a:latin typeface="+mn-ea"/>
            </a:endParaRPr>
          </a:p>
          <a:p>
            <a:pPr marL="0" indent="0">
              <a:lnSpc>
                <a:spcPct val="100000"/>
              </a:lnSpc>
              <a:spcBef>
                <a:spcPts val="0"/>
              </a:spcBef>
              <a:spcAft>
                <a:spcPts val="600"/>
              </a:spcAft>
              <a:buNone/>
            </a:pPr>
            <a:r>
              <a:rPr lang="en-US" altLang="ja-JP" dirty="0">
                <a:latin typeface="+mn-ea"/>
              </a:rPr>
              <a:t>	</a:t>
            </a:r>
            <a:r>
              <a:rPr lang="ja-JP" altLang="en-US" dirty="0">
                <a:latin typeface="+mn-ea"/>
              </a:rPr>
              <a:t>「ワクチンはハラルではない」　「ワクチンは安全ではない」</a:t>
            </a:r>
            <a:endParaRPr lang="en-US" altLang="ja-JP" dirty="0">
              <a:latin typeface="+mn-ea"/>
            </a:endParaRPr>
          </a:p>
          <a:p>
            <a:pPr marL="609585" indent="-380990">
              <a:lnSpc>
                <a:spcPct val="100000"/>
              </a:lnSpc>
              <a:spcBef>
                <a:spcPts val="0"/>
              </a:spcBef>
              <a:buBlip>
                <a:blip r:embed="rId2">
                  <a:extLst>
                    <a:ext uri="{96DAC541-7B7A-43D3-8B79-37D633B846F1}">
                      <asvg:svgBlip xmlns="" xmlns:asvg="http://schemas.microsoft.com/office/drawing/2016/SVG/main" r:embed="rId3"/>
                    </a:ext>
                  </a:extLst>
                </a:blip>
              </a:buBlip>
            </a:pPr>
            <a:r>
              <a:rPr lang="en-US" altLang="ja-JP" dirty="0">
                <a:latin typeface="+mn-ea"/>
              </a:rPr>
              <a:t>7</a:t>
            </a:r>
            <a:r>
              <a:rPr lang="ja-JP" altLang="en-US" dirty="0">
                <a:latin typeface="+mn-ea"/>
              </a:rPr>
              <a:t>万人ほどのフロント・ワーカーが地元コミュニティから</a:t>
            </a:r>
            <a:endParaRPr lang="en-US" altLang="ja-JP" dirty="0">
              <a:latin typeface="+mn-ea"/>
            </a:endParaRPr>
          </a:p>
          <a:p>
            <a:pPr marL="228595" indent="0">
              <a:lnSpc>
                <a:spcPct val="100000"/>
              </a:lnSpc>
              <a:spcBef>
                <a:spcPts val="0"/>
              </a:spcBef>
              <a:buNone/>
            </a:pPr>
            <a:r>
              <a:rPr lang="ja-JP" altLang="en-US" dirty="0">
                <a:latin typeface="+mn-ea"/>
              </a:rPr>
              <a:t>　　雇用され住民に丁寧に説明</a:t>
            </a:r>
            <a:endParaRPr lang="en-US" altLang="ja-JP" dirty="0">
              <a:latin typeface="+mn-ea"/>
            </a:endParaRPr>
          </a:p>
          <a:p>
            <a:pPr marL="609585" indent="-380990">
              <a:lnSpc>
                <a:spcPct val="100000"/>
              </a:lnSpc>
              <a:spcBef>
                <a:spcPts val="0"/>
              </a:spcBef>
              <a:buBlip>
                <a:blip r:embed="rId2">
                  <a:extLst>
                    <a:ext uri="{96DAC541-7B7A-43D3-8B79-37D633B846F1}">
                      <asvg:svgBlip xmlns="" xmlns:asvg="http://schemas.microsoft.com/office/drawing/2016/SVG/main" r:embed="rId3"/>
                    </a:ext>
                  </a:extLst>
                </a:blip>
              </a:buBlip>
            </a:pPr>
            <a:r>
              <a:rPr lang="ja-JP" altLang="en-US" dirty="0">
                <a:latin typeface="+mn-ea"/>
              </a:rPr>
              <a:t>宗教指導者や村で尊敬されているシニアの人たちや</a:t>
            </a:r>
            <a:endParaRPr lang="en-US" altLang="ja-JP" dirty="0">
              <a:latin typeface="+mn-ea"/>
            </a:endParaRPr>
          </a:p>
          <a:p>
            <a:pPr marL="228595" indent="0">
              <a:lnSpc>
                <a:spcPct val="100000"/>
              </a:lnSpc>
              <a:spcBef>
                <a:spcPts val="0"/>
              </a:spcBef>
              <a:buNone/>
            </a:pPr>
            <a:r>
              <a:rPr lang="ja-JP" altLang="en-US" dirty="0">
                <a:latin typeface="+mn-ea"/>
              </a:rPr>
              <a:t>　　医者、教育者などからの協力</a:t>
            </a:r>
            <a:endParaRPr lang="en-US" altLang="ja-JP" dirty="0">
              <a:latin typeface="+mn-ea"/>
            </a:endParaRPr>
          </a:p>
          <a:p>
            <a:pPr marL="609585" indent="-380990">
              <a:lnSpc>
                <a:spcPct val="100000"/>
              </a:lnSpc>
              <a:spcBef>
                <a:spcPts val="0"/>
              </a:spcBef>
              <a:buBlip>
                <a:blip r:embed="rId2">
                  <a:extLst>
                    <a:ext uri="{96DAC541-7B7A-43D3-8B79-37D633B846F1}">
                      <asvg:svgBlip xmlns="" xmlns:asvg="http://schemas.microsoft.com/office/drawing/2016/SVG/main" r:embed="rId3"/>
                    </a:ext>
                  </a:extLst>
                </a:blip>
              </a:buBlip>
            </a:pPr>
            <a:r>
              <a:rPr lang="ja-JP" altLang="en-US" dirty="0">
                <a:latin typeface="+mn-ea"/>
              </a:rPr>
              <a:t>ワクチンを拒否している家族についての情報共有と</a:t>
            </a:r>
            <a:endParaRPr lang="en-US" altLang="ja-JP" dirty="0">
              <a:latin typeface="+mn-ea"/>
            </a:endParaRPr>
          </a:p>
          <a:p>
            <a:pPr marL="228595" indent="0">
              <a:lnSpc>
                <a:spcPct val="100000"/>
              </a:lnSpc>
              <a:spcBef>
                <a:spcPts val="0"/>
              </a:spcBef>
              <a:buNone/>
            </a:pPr>
            <a:r>
              <a:rPr lang="ja-JP" altLang="en-US" dirty="0">
                <a:latin typeface="+mn-ea"/>
              </a:rPr>
              <a:t>　　対策をするための委員会（県、国レベル）</a:t>
            </a:r>
            <a:endParaRPr lang="en-US" altLang="ja-JP" dirty="0">
              <a:latin typeface="+mn-ea"/>
            </a:endParaRPr>
          </a:p>
          <a:p>
            <a:pPr marL="0" indent="0">
              <a:lnSpc>
                <a:spcPct val="100000"/>
              </a:lnSpc>
              <a:spcBef>
                <a:spcPts val="0"/>
              </a:spcBef>
              <a:buNone/>
            </a:pPr>
            <a:endParaRPr lang="en-US" altLang="ja-JP" dirty="0">
              <a:latin typeface="+mn-ea"/>
            </a:endParaRPr>
          </a:p>
          <a:p>
            <a:pPr marL="457189" indent="-457189">
              <a:lnSpc>
                <a:spcPct val="100000"/>
              </a:lnSpc>
              <a:spcBef>
                <a:spcPts val="0"/>
              </a:spcBef>
              <a:buFont typeface="+mj-lt"/>
              <a:buAutoNum type="arabicPeriod" startAt="2"/>
            </a:pPr>
            <a:r>
              <a:rPr lang="ja-JP" altLang="en-US" dirty="0">
                <a:latin typeface="+mn-ea"/>
              </a:rPr>
              <a:t>社会サービス全般にアクセスがない土地</a:t>
            </a:r>
            <a:endParaRPr lang="en-US" altLang="ja-JP" dirty="0">
              <a:latin typeface="+mn-ea"/>
            </a:endParaRPr>
          </a:p>
          <a:p>
            <a:pPr marL="0" indent="0">
              <a:lnSpc>
                <a:spcPct val="100000"/>
              </a:lnSpc>
              <a:spcBef>
                <a:spcPts val="0"/>
              </a:spcBef>
              <a:spcAft>
                <a:spcPts val="600"/>
              </a:spcAft>
              <a:buNone/>
            </a:pPr>
            <a:r>
              <a:rPr lang="en-US" altLang="ja-JP" dirty="0">
                <a:latin typeface="+mn-ea"/>
              </a:rPr>
              <a:t>	</a:t>
            </a:r>
            <a:r>
              <a:rPr lang="ja-JP" altLang="en-US" dirty="0">
                <a:latin typeface="+mn-ea"/>
              </a:rPr>
              <a:t>「ワクチンよりも、今日食べる食料を、安全な水を」</a:t>
            </a:r>
            <a:endParaRPr lang="en-US" altLang="ja-JP" dirty="0">
              <a:latin typeface="+mn-ea"/>
            </a:endParaRPr>
          </a:p>
          <a:p>
            <a:pPr indent="-1588">
              <a:lnSpc>
                <a:spcPct val="100000"/>
              </a:lnSpc>
              <a:spcBef>
                <a:spcPts val="0"/>
              </a:spcBef>
              <a:buBlip>
                <a:blip r:embed="rId2">
                  <a:extLst>
                    <a:ext uri="{96DAC541-7B7A-43D3-8B79-37D633B846F1}">
                      <asvg:svgBlip xmlns="" xmlns:asvg="http://schemas.microsoft.com/office/drawing/2016/SVG/main" r:embed="rId3"/>
                    </a:ext>
                  </a:extLst>
                </a:blip>
              </a:buBlip>
            </a:pPr>
            <a:r>
              <a:rPr lang="ja-JP" altLang="en-US" dirty="0">
                <a:latin typeface="+mn-ea"/>
              </a:rPr>
              <a:t>　水と衛生、栄養、保健など他のセクターと協力</a:t>
            </a:r>
            <a:endParaRPr lang="en-US" altLang="ja-JP" dirty="0">
              <a:latin typeface="+mn-ea"/>
            </a:endParaRPr>
          </a:p>
        </p:txBody>
      </p:sp>
      <p:pic>
        <p:nvPicPr>
          <p:cNvPr id="4" name="図 3">
            <a:extLst>
              <a:ext uri="{FF2B5EF4-FFF2-40B4-BE49-F238E27FC236}">
                <a16:creationId xmlns:a16="http://schemas.microsoft.com/office/drawing/2014/main" id="{52206528-BF7C-42CC-863D-223F8BD45AE6}"/>
              </a:ext>
            </a:extLst>
          </p:cNvPr>
          <p:cNvPicPr>
            <a:picLocks noChangeAspect="1"/>
          </p:cNvPicPr>
          <p:nvPr/>
        </p:nvPicPr>
        <p:blipFill>
          <a:blip r:embed="rId4"/>
          <a:stretch>
            <a:fillRect/>
          </a:stretch>
        </p:blipFill>
        <p:spPr>
          <a:xfrm>
            <a:off x="10215917" y="237499"/>
            <a:ext cx="1908213" cy="457240"/>
          </a:xfrm>
          <a:prstGeom prst="rect">
            <a:avLst/>
          </a:prstGeom>
        </p:spPr>
      </p:pic>
      <p:pic>
        <p:nvPicPr>
          <p:cNvPr id="5" name="図 4">
            <a:extLst>
              <a:ext uri="{FF2B5EF4-FFF2-40B4-BE49-F238E27FC236}">
                <a16:creationId xmlns:a16="http://schemas.microsoft.com/office/drawing/2014/main" id="{476A9ED5-4601-4B99-AF18-29A47CC1E1C9}"/>
              </a:ext>
            </a:extLst>
          </p:cNvPr>
          <p:cNvPicPr>
            <a:picLocks noChangeAspect="1"/>
          </p:cNvPicPr>
          <p:nvPr/>
        </p:nvPicPr>
        <p:blipFill>
          <a:blip r:embed="rId5"/>
          <a:stretch>
            <a:fillRect/>
          </a:stretch>
        </p:blipFill>
        <p:spPr>
          <a:xfrm>
            <a:off x="66135" y="5866996"/>
            <a:ext cx="1192214" cy="941082"/>
          </a:xfrm>
          <a:prstGeom prst="rect">
            <a:avLst/>
          </a:prstGeom>
        </p:spPr>
      </p:pic>
    </p:spTree>
    <p:extLst>
      <p:ext uri="{BB962C8B-B14F-4D97-AF65-F5344CB8AC3E}">
        <p14:creationId xmlns:p14="http://schemas.microsoft.com/office/powerpoint/2010/main" val="6913645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92360" y="0"/>
            <a:ext cx="9805851" cy="7354389"/>
          </a:xfrm>
          <a:prstGeom prst="rect">
            <a:avLst/>
          </a:prstGeom>
        </p:spPr>
      </p:pic>
      <p:pic>
        <p:nvPicPr>
          <p:cNvPr id="3" name="図 2">
            <a:extLst>
              <a:ext uri="{FF2B5EF4-FFF2-40B4-BE49-F238E27FC236}">
                <a16:creationId xmlns:a16="http://schemas.microsoft.com/office/drawing/2014/main" id="{4E905A5B-A0DE-4088-8ED5-91111CE231BC}"/>
              </a:ext>
            </a:extLst>
          </p:cNvPr>
          <p:cNvPicPr>
            <a:picLocks noChangeAspect="1"/>
          </p:cNvPicPr>
          <p:nvPr/>
        </p:nvPicPr>
        <p:blipFill>
          <a:blip r:embed="rId3"/>
          <a:stretch>
            <a:fillRect/>
          </a:stretch>
        </p:blipFill>
        <p:spPr>
          <a:xfrm>
            <a:off x="10215917" y="237499"/>
            <a:ext cx="1908213" cy="457240"/>
          </a:xfrm>
          <a:prstGeom prst="rect">
            <a:avLst/>
          </a:prstGeom>
        </p:spPr>
      </p:pic>
      <p:pic>
        <p:nvPicPr>
          <p:cNvPr id="4" name="図 3">
            <a:extLst>
              <a:ext uri="{FF2B5EF4-FFF2-40B4-BE49-F238E27FC236}">
                <a16:creationId xmlns:a16="http://schemas.microsoft.com/office/drawing/2014/main" id="{16581C0B-36B6-4823-BB7E-62E3BDCF8FF9}"/>
              </a:ext>
            </a:extLst>
          </p:cNvPr>
          <p:cNvPicPr>
            <a:picLocks noChangeAspect="1"/>
          </p:cNvPicPr>
          <p:nvPr/>
        </p:nvPicPr>
        <p:blipFill>
          <a:blip r:embed="rId4"/>
          <a:stretch>
            <a:fillRect/>
          </a:stretch>
        </p:blipFill>
        <p:spPr>
          <a:xfrm>
            <a:off x="10931916" y="5783021"/>
            <a:ext cx="1192214" cy="941082"/>
          </a:xfrm>
          <a:prstGeom prst="rect">
            <a:avLst/>
          </a:prstGeom>
        </p:spPr>
      </p:pic>
    </p:spTree>
    <p:extLst>
      <p:ext uri="{BB962C8B-B14F-4D97-AF65-F5344CB8AC3E}">
        <p14:creationId xmlns:p14="http://schemas.microsoft.com/office/powerpoint/2010/main" val="20499614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945502" y="0"/>
            <a:ext cx="9143999" cy="6858000"/>
          </a:xfrm>
          <a:prstGeom prst="rect">
            <a:avLst/>
          </a:prstGeom>
        </p:spPr>
      </p:pic>
      <p:pic>
        <p:nvPicPr>
          <p:cNvPr id="3" name="図 2">
            <a:extLst>
              <a:ext uri="{FF2B5EF4-FFF2-40B4-BE49-F238E27FC236}">
                <a16:creationId xmlns:a16="http://schemas.microsoft.com/office/drawing/2014/main" id="{598E2D78-C6A2-4FC2-86A6-F2184C46E3C3}"/>
              </a:ext>
            </a:extLst>
          </p:cNvPr>
          <p:cNvPicPr>
            <a:picLocks noChangeAspect="1"/>
          </p:cNvPicPr>
          <p:nvPr/>
        </p:nvPicPr>
        <p:blipFill>
          <a:blip r:embed="rId3"/>
          <a:stretch>
            <a:fillRect/>
          </a:stretch>
        </p:blipFill>
        <p:spPr>
          <a:xfrm>
            <a:off x="10215917" y="237499"/>
            <a:ext cx="1908213" cy="457240"/>
          </a:xfrm>
          <a:prstGeom prst="rect">
            <a:avLst/>
          </a:prstGeom>
        </p:spPr>
      </p:pic>
      <p:pic>
        <p:nvPicPr>
          <p:cNvPr id="4" name="図 3">
            <a:extLst>
              <a:ext uri="{FF2B5EF4-FFF2-40B4-BE49-F238E27FC236}">
                <a16:creationId xmlns:a16="http://schemas.microsoft.com/office/drawing/2014/main" id="{F410AC04-E6B1-4A92-A9F8-D5E1B110341C}"/>
              </a:ext>
            </a:extLst>
          </p:cNvPr>
          <p:cNvPicPr>
            <a:picLocks noChangeAspect="1"/>
          </p:cNvPicPr>
          <p:nvPr/>
        </p:nvPicPr>
        <p:blipFill>
          <a:blip r:embed="rId4"/>
          <a:stretch>
            <a:fillRect/>
          </a:stretch>
        </p:blipFill>
        <p:spPr>
          <a:xfrm>
            <a:off x="10852323" y="5820343"/>
            <a:ext cx="1192214" cy="941082"/>
          </a:xfrm>
          <a:prstGeom prst="rect">
            <a:avLst/>
          </a:prstGeom>
        </p:spPr>
      </p:pic>
    </p:spTree>
    <p:extLst>
      <p:ext uri="{BB962C8B-B14F-4D97-AF65-F5344CB8AC3E}">
        <p14:creationId xmlns:p14="http://schemas.microsoft.com/office/powerpoint/2010/main" val="939138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bwMode="auto">
          <a:xfrm>
            <a:off x="840213" y="1053718"/>
            <a:ext cx="11044518" cy="5884985"/>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ts val="1800"/>
              </a:lnSpc>
              <a:buFontTx/>
              <a:buNone/>
            </a:pPr>
            <a:r>
              <a:rPr lang="ja-JP" altLang="en-US" sz="24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１．補助金のあらまし</a:t>
            </a:r>
            <a:endParaRPr lang="en-US" altLang="ja-JP"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buFontTx/>
              <a:buNone/>
            </a:pPr>
            <a:r>
              <a:rPr lang="ja-JP" altLang="en-US"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①補助金制度とは</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②補助金の財源・シェアシステム 　③補助金の仕組（地区補助金・グローバル補助金）</a:t>
            </a:r>
            <a:endPar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buFontTx/>
              <a:buNone/>
            </a:pP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➃補助金利用状況　⑤補助金を使うには複数年準備が必要　⑥その他</a:t>
            </a:r>
          </a:p>
          <a:p>
            <a:pPr>
              <a:lnSpc>
                <a:spcPts val="1800"/>
              </a:lnSpc>
              <a:buFontTx/>
              <a:buNone/>
            </a:pPr>
            <a:r>
              <a:rPr lang="ja-JP" altLang="en-US" sz="24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２．地区補助金について </a:t>
            </a:r>
            <a:endParaRPr lang="en-US" altLang="ja-JP"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buFontTx/>
              <a:buNone/>
            </a:pPr>
            <a:r>
              <a:rPr lang="ja-JP" altLang="en-US"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①本年度地区補助金採択状況</a:t>
            </a:r>
            <a:r>
              <a:rPr lang="ja-JP" altLang="en-US" sz="16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②地区補助金の流れ　③地区補助金の対象となる事業とは？　</a:t>
            </a:r>
            <a:endPar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buFontTx/>
              <a:buNone/>
            </a:pP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➃</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2630</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地区補助金支給規定とスケジュール　⑤地区補助金担当委員会からのお願い　</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6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1800"/>
              </a:lnSpc>
              <a:buNone/>
            </a:pPr>
            <a:r>
              <a:rPr lang="ja-JP" altLang="en-US" sz="24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３．グローバル補助金について</a:t>
            </a:r>
            <a:endParaRPr lang="en-US" altLang="ja-JP"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buFontTx/>
              <a:buNone/>
            </a:pPr>
            <a:r>
              <a:rPr lang="ja-JP" altLang="en-US"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①グローバル補助金（ＧＧ）とは　　②グローバル補助金使用イメージ</a:t>
            </a:r>
            <a:endPar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buFontTx/>
              <a:buNone/>
            </a:pP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③グローバルプロジェクトの資金計画例</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概算イメージ</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➃グローバル補助金のステップ　</a:t>
            </a:r>
            <a:endPar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800"/>
              </a:lnSpc>
              <a:buFontTx/>
              <a:buNone/>
            </a:pP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⑤グローバル補助金の注意点  ⑥</a:t>
            </a:r>
            <a:r>
              <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2630</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地区のグローバル補助金利用例　</a:t>
            </a:r>
          </a:p>
          <a:p>
            <a:pPr marL="0" indent="0">
              <a:lnSpc>
                <a:spcPts val="1800"/>
              </a:lnSpc>
              <a:buNone/>
            </a:pPr>
            <a:r>
              <a:rPr lang="ja-JP" altLang="en-US" sz="24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４．二つの奨学金制度と学友について</a:t>
            </a:r>
            <a:endParaRPr lang="en-US" altLang="ja-JP"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1800"/>
              </a:lnSpc>
              <a:buNone/>
            </a:pPr>
            <a:r>
              <a:rPr lang="ja-JP" altLang="en-US"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①グローバル補助金奨学生　➁地区補助金奨学生　➂ロータリー財団学友会　</a:t>
            </a:r>
            <a:endParaRPr lang="en-US" altLang="ja-JP"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1800"/>
              </a:lnSpc>
              <a:buNone/>
            </a:pPr>
            <a:r>
              <a:rPr lang="ja-JP" altLang="en-US" sz="24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５．ＶＴＴ（職業研修チーム）ついて</a:t>
            </a:r>
            <a:endParaRPr lang="en-US" altLang="ja-JP" sz="20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1800"/>
              </a:lnSpc>
              <a:buNone/>
            </a:pPr>
            <a:r>
              <a:rPr lang="ja-JP" altLang="en-US"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①</a:t>
            </a:r>
            <a:r>
              <a:rPr lang="en-US" altLang="ja-JP" sz="16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VTT</a:t>
            </a:r>
            <a:r>
              <a:rPr lang="ja-JP" altLang="en-US" sz="16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（職業</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研修</a:t>
            </a:r>
            <a:r>
              <a:rPr lang="ja-JP" altLang="en-US" sz="16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チーム）を</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派遣しよう　②グローバル補助金の</a:t>
            </a:r>
            <a:r>
              <a:rPr lang="en-US" altLang="ja-JP" sz="16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VTT</a:t>
            </a:r>
            <a:r>
              <a:rPr lang="ja-JP" altLang="en-US" sz="16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（職業研修チーム）</a:t>
            </a:r>
            <a:endParaRPr lang="en-US" altLang="ja-JP" sz="1600" b="1" dirty="0">
              <a:solidFill>
                <a:srgbClr val="7030A0"/>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ts val="1800"/>
              </a:lnSpc>
              <a:buNone/>
            </a:pPr>
            <a:r>
              <a:rPr lang="ja-JP" altLang="en-US" sz="24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６．まとめ</a:t>
            </a:r>
            <a:endParaRPr lang="en-US" altLang="ja-JP" sz="20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840214" y="262851"/>
            <a:ext cx="9818262" cy="62564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目　次</a:t>
            </a:r>
          </a:p>
        </p:txBody>
      </p:sp>
    </p:spTree>
    <p:extLst>
      <p:ext uri="{BB962C8B-B14F-4D97-AF65-F5344CB8AC3E}">
        <p14:creationId xmlns:p14="http://schemas.microsoft.com/office/powerpoint/2010/main" val="28300507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CDDF568-2C23-4847-BE96-7453868C733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20233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72DE55-7C66-4645-9281-A61C9447E15E}"/>
              </a:ext>
            </a:extLst>
          </p:cNvPr>
          <p:cNvSpPr>
            <a:spLocks noGrp="1"/>
          </p:cNvSpPr>
          <p:nvPr>
            <p:ph type="title"/>
          </p:nvPr>
        </p:nvSpPr>
        <p:spPr>
          <a:xfrm>
            <a:off x="643812" y="185244"/>
            <a:ext cx="10972800" cy="587229"/>
          </a:xfrm>
        </p:spPr>
        <p:txBody>
          <a:bodyPr>
            <a:normAutofit fontScale="90000"/>
          </a:bodyPr>
          <a:lstStyle/>
          <a:p>
            <a:pPr algn="ctr"/>
            <a:r>
              <a:rPr lang="ja-JP" altLang="en-US" dirty="0"/>
              <a:t>ポリオプラスプログラムの波及効果</a:t>
            </a:r>
            <a:endParaRPr kumimoji="1" lang="ja-JP" altLang="en-US" sz="3600" dirty="0"/>
          </a:p>
        </p:txBody>
      </p:sp>
      <p:sp>
        <p:nvSpPr>
          <p:cNvPr id="3" name="コンテンツ プレースホルダー 2">
            <a:extLst>
              <a:ext uri="{FF2B5EF4-FFF2-40B4-BE49-F238E27FC236}">
                <a16:creationId xmlns:a16="http://schemas.microsoft.com/office/drawing/2014/main" id="{97D0AF9F-ABEC-48F8-B53F-B2AF41C2C59A}"/>
              </a:ext>
            </a:extLst>
          </p:cNvPr>
          <p:cNvSpPr>
            <a:spLocks noGrp="1"/>
          </p:cNvSpPr>
          <p:nvPr>
            <p:ph idx="1"/>
          </p:nvPr>
        </p:nvSpPr>
        <p:spPr>
          <a:xfrm>
            <a:off x="4209562" y="2218649"/>
            <a:ext cx="7522128" cy="4208105"/>
          </a:xfrm>
        </p:spPr>
        <p:txBody>
          <a:bodyPr>
            <a:noAutofit/>
          </a:bodyPr>
          <a:lstStyle/>
          <a:p>
            <a:pPr marL="0" indent="0">
              <a:buNone/>
            </a:pPr>
            <a:r>
              <a:rPr lang="en-US" altLang="ja-JP" sz="2800" b="1" dirty="0"/>
              <a:t>1</a:t>
            </a:r>
            <a:r>
              <a:rPr lang="ja-JP" altLang="en-US" sz="2800" b="1" dirty="0"/>
              <a:t>．コールドチェーン：</a:t>
            </a:r>
            <a:r>
              <a:rPr lang="ja-JP" altLang="en-US" sz="2800" dirty="0"/>
              <a:t>ポリオワクチンは冷やしておく必要があります。冷やさないと効能を失う危険があるからです。冷凍、冷蔵、保冷の機能をもつこのシステムは「コールドチェーン」と呼ばれ、ポリオ活動の従事者が極端な暑さの中でもワクチンを貯蔵し、長距離輸送できるように開発されました。パキスタンでは現在、はしかの予防接種プログラムで同じ制度を利用しています。</a:t>
            </a:r>
            <a:r>
              <a:rPr lang="en-US" altLang="ja-JP" sz="2800" dirty="0"/>
              <a:t>730</a:t>
            </a:r>
            <a:r>
              <a:rPr lang="ja-JP" altLang="en-US" sz="2800" dirty="0"/>
              <a:t>万人以上の子どもたちにはしかの予防接種をするという目標を達成しました。</a:t>
            </a:r>
          </a:p>
          <a:p>
            <a:pPr marL="0" indent="0">
              <a:buNone/>
            </a:pPr>
            <a:endParaRPr lang="ja-JP" altLang="en-US" sz="2800" dirty="0"/>
          </a:p>
        </p:txBody>
      </p:sp>
      <p:pic>
        <p:nvPicPr>
          <p:cNvPr id="4" name="Picture 5">
            <a:extLst>
              <a:ext uri="{FF2B5EF4-FFF2-40B4-BE49-F238E27FC236}">
                <a16:creationId xmlns:a16="http://schemas.microsoft.com/office/drawing/2014/main" id="{9C3FA9C2-7129-4CF7-806F-F29E555358E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E511FCA0-6C21-4126-876A-68AC68105661}"/>
              </a:ext>
            </a:extLst>
          </p:cNvPr>
          <p:cNvPicPr>
            <a:picLocks noChangeAspect="1"/>
          </p:cNvPicPr>
          <p:nvPr/>
        </p:nvPicPr>
        <p:blipFill>
          <a:blip r:embed="rId3"/>
          <a:stretch>
            <a:fillRect/>
          </a:stretch>
        </p:blipFill>
        <p:spPr>
          <a:xfrm>
            <a:off x="111967" y="5937479"/>
            <a:ext cx="1063690" cy="839631"/>
          </a:xfrm>
          <a:prstGeom prst="rect">
            <a:avLst/>
          </a:prstGeom>
        </p:spPr>
      </p:pic>
      <p:pic>
        <p:nvPicPr>
          <p:cNvPr id="6" name="図 5">
            <a:extLst>
              <a:ext uri="{FF2B5EF4-FFF2-40B4-BE49-F238E27FC236}">
                <a16:creationId xmlns:a16="http://schemas.microsoft.com/office/drawing/2014/main" id="{60768A66-D3C9-4698-93A6-2221EFF076D3}"/>
              </a:ext>
            </a:extLst>
          </p:cNvPr>
          <p:cNvPicPr>
            <a:picLocks noChangeAspect="1"/>
          </p:cNvPicPr>
          <p:nvPr/>
        </p:nvPicPr>
        <p:blipFill>
          <a:blip r:embed="rId4"/>
          <a:stretch>
            <a:fillRect/>
          </a:stretch>
        </p:blipFill>
        <p:spPr>
          <a:xfrm>
            <a:off x="11236072" y="6076399"/>
            <a:ext cx="692656" cy="700711"/>
          </a:xfrm>
          <a:prstGeom prst="rect">
            <a:avLst/>
          </a:prstGeom>
        </p:spPr>
      </p:pic>
      <p:pic>
        <p:nvPicPr>
          <p:cNvPr id="7" name="図 6">
            <a:extLst>
              <a:ext uri="{FF2B5EF4-FFF2-40B4-BE49-F238E27FC236}">
                <a16:creationId xmlns:a16="http://schemas.microsoft.com/office/drawing/2014/main" id="{08C105FB-1E85-437C-B365-4D3B957D74C0}"/>
              </a:ext>
            </a:extLst>
          </p:cNvPr>
          <p:cNvPicPr>
            <a:picLocks noChangeAspect="1"/>
          </p:cNvPicPr>
          <p:nvPr/>
        </p:nvPicPr>
        <p:blipFill>
          <a:blip r:embed="rId5"/>
          <a:stretch>
            <a:fillRect/>
          </a:stretch>
        </p:blipFill>
        <p:spPr>
          <a:xfrm>
            <a:off x="238712" y="1813134"/>
            <a:ext cx="3729188" cy="3654605"/>
          </a:xfrm>
          <a:prstGeom prst="rect">
            <a:avLst/>
          </a:prstGeom>
        </p:spPr>
      </p:pic>
    </p:spTree>
    <p:extLst>
      <p:ext uri="{BB962C8B-B14F-4D97-AF65-F5344CB8AC3E}">
        <p14:creationId xmlns:p14="http://schemas.microsoft.com/office/powerpoint/2010/main" val="113058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9E1D1-E810-444C-9210-F918492519F9}"/>
              </a:ext>
            </a:extLst>
          </p:cNvPr>
          <p:cNvSpPr>
            <a:spLocks noGrp="1"/>
          </p:cNvSpPr>
          <p:nvPr>
            <p:ph type="title"/>
          </p:nvPr>
        </p:nvSpPr>
        <p:spPr>
          <a:xfrm>
            <a:off x="1578153" y="241818"/>
            <a:ext cx="8534400" cy="616513"/>
          </a:xfrm>
        </p:spPr>
        <p:txBody>
          <a:bodyPr>
            <a:normAutofit fontScale="90000"/>
          </a:bodyPr>
          <a:lstStyle/>
          <a:p>
            <a:pPr algn="ctr"/>
            <a:r>
              <a:rPr kumimoji="1" lang="ja-JP" altLang="en-US" dirty="0"/>
              <a:t>ポリオプラスプログラムの波及効果</a:t>
            </a:r>
          </a:p>
        </p:txBody>
      </p:sp>
      <p:sp>
        <p:nvSpPr>
          <p:cNvPr id="3" name="コンテンツ プレースホルダー 2">
            <a:extLst>
              <a:ext uri="{FF2B5EF4-FFF2-40B4-BE49-F238E27FC236}">
                <a16:creationId xmlns:a16="http://schemas.microsoft.com/office/drawing/2014/main" id="{4CE557C7-ED89-43BA-B7DE-1490DCD77554}"/>
              </a:ext>
            </a:extLst>
          </p:cNvPr>
          <p:cNvSpPr>
            <a:spLocks noGrp="1"/>
          </p:cNvSpPr>
          <p:nvPr>
            <p:ph idx="1"/>
          </p:nvPr>
        </p:nvSpPr>
        <p:spPr>
          <a:xfrm>
            <a:off x="1132081" y="1048624"/>
            <a:ext cx="10167889" cy="5721292"/>
          </a:xfrm>
        </p:spPr>
        <p:txBody>
          <a:bodyPr>
            <a:normAutofit/>
          </a:bodyPr>
          <a:lstStyle/>
          <a:p>
            <a:r>
              <a:rPr lang="en-US" altLang="ja-JP" sz="2800" b="1" dirty="0"/>
              <a:t>2</a:t>
            </a:r>
            <a:r>
              <a:rPr lang="ja-JP" altLang="en-US" sz="2800" b="1" dirty="0"/>
              <a:t>．マイクロプランニング：</a:t>
            </a:r>
            <a:r>
              <a:rPr lang="ja-JP" altLang="en-US" sz="2800" dirty="0"/>
              <a:t>都市部から離れた地域では、より多くの子どもにポリオの予防接種をする上でマイクロプランニングが重要となります。マイクロプランは、医療従事者が優先コミュニティを特定し、潜在的な障壁に対処し、有効な予防接種キャンペーンの計画を策定することを可能にします。ポリオワーカーは地域社会の詳細をできるだけ多く集め、子どもたち全員がワクチン接種を受けられるようにしています。この戦略は、インドでこの</a:t>
            </a:r>
            <a:r>
              <a:rPr lang="en-US" altLang="ja-JP" sz="2800" dirty="0"/>
              <a:t>5</a:t>
            </a:r>
            <a:r>
              <a:rPr lang="ja-JP" altLang="en-US" sz="2800" dirty="0"/>
              <a:t>年間、ポリオのない状態を保つのに役立っています。現在、インドのミワット地区では、はしかや風疹の予防接種率を高めるためにマイクロプランニングを使用しています。</a:t>
            </a:r>
          </a:p>
          <a:p>
            <a:endParaRPr kumimoji="1" lang="ja-JP" altLang="en-US" dirty="0"/>
          </a:p>
        </p:txBody>
      </p:sp>
      <p:pic>
        <p:nvPicPr>
          <p:cNvPr id="4" name="Picture 5">
            <a:extLst>
              <a:ext uri="{FF2B5EF4-FFF2-40B4-BE49-F238E27FC236}">
                <a16:creationId xmlns:a16="http://schemas.microsoft.com/office/drawing/2014/main" id="{AE19C402-18B9-4D54-8131-5FC765B7DBF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B2DB3A61-5E25-4EFF-9E7C-A2A1A3CF1AEC}"/>
              </a:ext>
            </a:extLst>
          </p:cNvPr>
          <p:cNvPicPr>
            <a:picLocks noChangeAspect="1"/>
          </p:cNvPicPr>
          <p:nvPr/>
        </p:nvPicPr>
        <p:blipFill>
          <a:blip r:embed="rId3"/>
          <a:stretch>
            <a:fillRect/>
          </a:stretch>
        </p:blipFill>
        <p:spPr>
          <a:xfrm>
            <a:off x="111967" y="5937479"/>
            <a:ext cx="1063690" cy="839631"/>
          </a:xfrm>
          <a:prstGeom prst="rect">
            <a:avLst/>
          </a:prstGeom>
        </p:spPr>
      </p:pic>
      <p:pic>
        <p:nvPicPr>
          <p:cNvPr id="6" name="図 5">
            <a:extLst>
              <a:ext uri="{FF2B5EF4-FFF2-40B4-BE49-F238E27FC236}">
                <a16:creationId xmlns:a16="http://schemas.microsoft.com/office/drawing/2014/main" id="{9459DF31-F486-4745-AF87-B90A888C18EC}"/>
              </a:ext>
            </a:extLst>
          </p:cNvPr>
          <p:cNvPicPr>
            <a:picLocks noChangeAspect="1"/>
          </p:cNvPicPr>
          <p:nvPr/>
        </p:nvPicPr>
        <p:blipFill>
          <a:blip r:embed="rId4"/>
          <a:stretch>
            <a:fillRect/>
          </a:stretch>
        </p:blipFill>
        <p:spPr>
          <a:xfrm>
            <a:off x="11236072" y="6076399"/>
            <a:ext cx="692656" cy="700711"/>
          </a:xfrm>
          <a:prstGeom prst="rect">
            <a:avLst/>
          </a:prstGeom>
        </p:spPr>
      </p:pic>
    </p:spTree>
    <p:extLst>
      <p:ext uri="{BB962C8B-B14F-4D97-AF65-F5344CB8AC3E}">
        <p14:creationId xmlns:p14="http://schemas.microsoft.com/office/powerpoint/2010/main" val="7614990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9C7EA-8433-4CD2-B940-5455C5F28C85}"/>
              </a:ext>
            </a:extLst>
          </p:cNvPr>
          <p:cNvSpPr>
            <a:spLocks noGrp="1"/>
          </p:cNvSpPr>
          <p:nvPr>
            <p:ph type="title"/>
          </p:nvPr>
        </p:nvSpPr>
        <p:spPr>
          <a:xfrm>
            <a:off x="1565056" y="469784"/>
            <a:ext cx="8534400" cy="730620"/>
          </a:xfrm>
        </p:spPr>
        <p:txBody>
          <a:bodyPr/>
          <a:lstStyle/>
          <a:p>
            <a:r>
              <a:rPr lang="ja-JP" altLang="en-US" dirty="0"/>
              <a:t>ポリオプラスプログラムの波及効果</a:t>
            </a:r>
            <a:endParaRPr kumimoji="1" lang="ja-JP" altLang="en-US" dirty="0"/>
          </a:p>
        </p:txBody>
      </p:sp>
      <p:sp>
        <p:nvSpPr>
          <p:cNvPr id="3" name="コンテンツ プレースホルダー 2">
            <a:extLst>
              <a:ext uri="{FF2B5EF4-FFF2-40B4-BE49-F238E27FC236}">
                <a16:creationId xmlns:a16="http://schemas.microsoft.com/office/drawing/2014/main" id="{9746D1EE-A45F-4D7A-967B-1D043C5BE458}"/>
              </a:ext>
            </a:extLst>
          </p:cNvPr>
          <p:cNvSpPr>
            <a:spLocks noGrp="1"/>
          </p:cNvSpPr>
          <p:nvPr>
            <p:ph idx="1"/>
          </p:nvPr>
        </p:nvSpPr>
        <p:spPr>
          <a:xfrm>
            <a:off x="1098513" y="1259127"/>
            <a:ext cx="9994973" cy="5879905"/>
          </a:xfrm>
        </p:spPr>
        <p:txBody>
          <a:bodyPr/>
          <a:lstStyle/>
          <a:p>
            <a:r>
              <a:rPr lang="en-US" altLang="ja-JP" sz="2800" b="1" dirty="0"/>
              <a:t>3</a:t>
            </a:r>
            <a:r>
              <a:rPr lang="ja-JP" altLang="en-US" sz="2800" b="1" dirty="0"/>
              <a:t>．サーベイランス：</a:t>
            </a:r>
            <a:r>
              <a:rPr lang="ja-JP" altLang="en-US" sz="2800" dirty="0"/>
              <a:t>ポリオのサーベイランス（監視）システムは、ポリオの新しい症例を検出し、その発生場所と発生方法を決定するのに役立ちます。環境サーベイランスは、汚水またはその他の環境サンプル中のポリオウイルスの有無を調べるもので、急性弛緩性まひなどの症状がない場合に、ポリオ感染を確認するのに役立ちます。ナイジェリアのボノ州では現在、このシステムが黄色熱の症状がある人を見つけるために使われており、</a:t>
            </a:r>
            <a:r>
              <a:rPr lang="en-US" altLang="ja-JP" sz="2800" dirty="0"/>
              <a:t>2018</a:t>
            </a:r>
            <a:r>
              <a:rPr lang="ja-JP" altLang="en-US" sz="2800" dirty="0"/>
              <a:t>年に起きた黄熱病の発生で</a:t>
            </a:r>
            <a:r>
              <a:rPr lang="en-US" altLang="ja-JP" sz="2800" dirty="0"/>
              <a:t>800</a:t>
            </a:r>
            <a:r>
              <a:rPr lang="ja-JP" altLang="en-US" sz="2800" dirty="0"/>
              <a:t>万人の予防接種が行われた際に大きな力となりました。</a:t>
            </a:r>
          </a:p>
          <a:p>
            <a:endParaRPr kumimoji="1" lang="ja-JP" altLang="en-US" dirty="0"/>
          </a:p>
        </p:txBody>
      </p:sp>
      <p:pic>
        <p:nvPicPr>
          <p:cNvPr id="4" name="Picture 5">
            <a:extLst>
              <a:ext uri="{FF2B5EF4-FFF2-40B4-BE49-F238E27FC236}">
                <a16:creationId xmlns:a16="http://schemas.microsoft.com/office/drawing/2014/main" id="{8AD26D3B-CB65-4623-9C4B-5D87FEAE7E22}"/>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DE0C4376-3D67-4DB9-AAF3-E78B9F31EB42}"/>
              </a:ext>
            </a:extLst>
          </p:cNvPr>
          <p:cNvPicPr>
            <a:picLocks noChangeAspect="1"/>
          </p:cNvPicPr>
          <p:nvPr/>
        </p:nvPicPr>
        <p:blipFill>
          <a:blip r:embed="rId3"/>
          <a:stretch>
            <a:fillRect/>
          </a:stretch>
        </p:blipFill>
        <p:spPr>
          <a:xfrm>
            <a:off x="11236072" y="6076399"/>
            <a:ext cx="692656" cy="700711"/>
          </a:xfrm>
          <a:prstGeom prst="rect">
            <a:avLst/>
          </a:prstGeom>
        </p:spPr>
      </p:pic>
      <p:pic>
        <p:nvPicPr>
          <p:cNvPr id="6" name="図 5">
            <a:extLst>
              <a:ext uri="{FF2B5EF4-FFF2-40B4-BE49-F238E27FC236}">
                <a16:creationId xmlns:a16="http://schemas.microsoft.com/office/drawing/2014/main" id="{0FAB80FF-F040-4E32-AF77-2DAA84E85E00}"/>
              </a:ext>
            </a:extLst>
          </p:cNvPr>
          <p:cNvPicPr>
            <a:picLocks noChangeAspect="1"/>
          </p:cNvPicPr>
          <p:nvPr/>
        </p:nvPicPr>
        <p:blipFill>
          <a:blip r:embed="rId4"/>
          <a:stretch>
            <a:fillRect/>
          </a:stretch>
        </p:blipFill>
        <p:spPr>
          <a:xfrm>
            <a:off x="111967" y="5937479"/>
            <a:ext cx="1063690" cy="839631"/>
          </a:xfrm>
          <a:prstGeom prst="rect">
            <a:avLst/>
          </a:prstGeom>
        </p:spPr>
      </p:pic>
    </p:spTree>
    <p:extLst>
      <p:ext uri="{BB962C8B-B14F-4D97-AF65-F5344CB8AC3E}">
        <p14:creationId xmlns:p14="http://schemas.microsoft.com/office/powerpoint/2010/main" val="18075988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48EAD7-E8D7-4166-90CE-7AACCA63A253}"/>
              </a:ext>
            </a:extLst>
          </p:cNvPr>
          <p:cNvSpPr>
            <a:spLocks noGrp="1"/>
          </p:cNvSpPr>
          <p:nvPr>
            <p:ph type="title"/>
          </p:nvPr>
        </p:nvSpPr>
        <p:spPr>
          <a:xfrm>
            <a:off x="1828800" y="268448"/>
            <a:ext cx="8534400" cy="650612"/>
          </a:xfrm>
        </p:spPr>
        <p:txBody>
          <a:bodyPr/>
          <a:lstStyle/>
          <a:p>
            <a:r>
              <a:rPr lang="ja-JP" altLang="en-US" dirty="0"/>
              <a:t>ポリオプラスプログラムの波及効果</a:t>
            </a:r>
            <a:endParaRPr kumimoji="1" lang="ja-JP" altLang="en-US" dirty="0"/>
          </a:p>
        </p:txBody>
      </p:sp>
      <p:sp>
        <p:nvSpPr>
          <p:cNvPr id="3" name="コンテンツ プレースホルダー 2">
            <a:extLst>
              <a:ext uri="{FF2B5EF4-FFF2-40B4-BE49-F238E27FC236}">
                <a16:creationId xmlns:a16="http://schemas.microsoft.com/office/drawing/2014/main" id="{EE0F939A-563E-4C62-89CA-ED29D2CDD647}"/>
              </a:ext>
            </a:extLst>
          </p:cNvPr>
          <p:cNvSpPr>
            <a:spLocks noGrp="1"/>
          </p:cNvSpPr>
          <p:nvPr>
            <p:ph idx="1"/>
          </p:nvPr>
        </p:nvSpPr>
        <p:spPr>
          <a:xfrm>
            <a:off x="4603490" y="1063305"/>
            <a:ext cx="6778304" cy="5127770"/>
          </a:xfrm>
        </p:spPr>
        <p:txBody>
          <a:bodyPr>
            <a:normAutofit lnSpcReduction="10000"/>
          </a:bodyPr>
          <a:lstStyle/>
          <a:p>
            <a:r>
              <a:rPr lang="en-US" altLang="ja-JP" sz="2800" b="1" dirty="0"/>
              <a:t>4</a:t>
            </a:r>
            <a:r>
              <a:rPr lang="ja-JP" altLang="en-US" sz="2800" b="1" dirty="0"/>
              <a:t>．ウイルス接触の追跡：</a:t>
            </a:r>
            <a:r>
              <a:rPr lang="ja-JP" altLang="en-US" sz="2800" dirty="0"/>
              <a:t>ポリオは伝染病なので、ポリオワーカーは発症者による接触を追跡し、感染の可能性のある人と、その人と接触した人を調べます。このような追跡は、</a:t>
            </a:r>
            <a:r>
              <a:rPr lang="en-US" altLang="ja-JP" sz="2800" dirty="0"/>
              <a:t>2014</a:t>
            </a:r>
            <a:r>
              <a:rPr lang="ja-JP" altLang="en-US" sz="2800" dirty="0"/>
              <a:t>年にナイジェリアで起きたエボラ出血熱の封じ込めにおいて非常に重要な役割を担いました。リベリアの旅行者がエボラと診断されたときは、ナイジェリア当局が旅行者の連絡先をすばやく突き止め、隔離し、病気のさらなるまん延を阻止できました。</a:t>
            </a:r>
            <a:endParaRPr kumimoji="1" lang="ja-JP" altLang="en-US" sz="2800" dirty="0"/>
          </a:p>
        </p:txBody>
      </p:sp>
      <p:pic>
        <p:nvPicPr>
          <p:cNvPr id="4" name="Picture 5">
            <a:extLst>
              <a:ext uri="{FF2B5EF4-FFF2-40B4-BE49-F238E27FC236}">
                <a16:creationId xmlns:a16="http://schemas.microsoft.com/office/drawing/2014/main" id="{352E61EB-E638-442E-AEF9-079CBCDFAA55}"/>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FB73F6D8-645F-494A-8A52-E0303D75E196}"/>
              </a:ext>
            </a:extLst>
          </p:cNvPr>
          <p:cNvPicPr>
            <a:picLocks noChangeAspect="1"/>
          </p:cNvPicPr>
          <p:nvPr/>
        </p:nvPicPr>
        <p:blipFill>
          <a:blip r:embed="rId3"/>
          <a:stretch>
            <a:fillRect/>
          </a:stretch>
        </p:blipFill>
        <p:spPr>
          <a:xfrm>
            <a:off x="11236072" y="6076399"/>
            <a:ext cx="692656" cy="700711"/>
          </a:xfrm>
          <a:prstGeom prst="rect">
            <a:avLst/>
          </a:prstGeom>
        </p:spPr>
      </p:pic>
      <p:pic>
        <p:nvPicPr>
          <p:cNvPr id="7" name="図 6">
            <a:extLst>
              <a:ext uri="{FF2B5EF4-FFF2-40B4-BE49-F238E27FC236}">
                <a16:creationId xmlns:a16="http://schemas.microsoft.com/office/drawing/2014/main" id="{BCCBA560-A0C0-4166-9108-FADE5C2DA353}"/>
              </a:ext>
            </a:extLst>
          </p:cNvPr>
          <p:cNvPicPr>
            <a:picLocks noChangeAspect="1"/>
          </p:cNvPicPr>
          <p:nvPr/>
        </p:nvPicPr>
        <p:blipFill>
          <a:blip r:embed="rId4"/>
          <a:stretch>
            <a:fillRect/>
          </a:stretch>
        </p:blipFill>
        <p:spPr>
          <a:xfrm>
            <a:off x="367876" y="919060"/>
            <a:ext cx="4235614" cy="5376877"/>
          </a:xfrm>
          <a:prstGeom prst="rect">
            <a:avLst/>
          </a:prstGeom>
        </p:spPr>
      </p:pic>
    </p:spTree>
    <p:extLst>
      <p:ext uri="{BB962C8B-B14F-4D97-AF65-F5344CB8AC3E}">
        <p14:creationId xmlns:p14="http://schemas.microsoft.com/office/powerpoint/2010/main" val="12669970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8A7E3-35EB-4174-AB68-3C3BCA2F7F4E}"/>
              </a:ext>
            </a:extLst>
          </p:cNvPr>
          <p:cNvSpPr>
            <a:spLocks noGrp="1"/>
          </p:cNvSpPr>
          <p:nvPr>
            <p:ph type="title"/>
          </p:nvPr>
        </p:nvSpPr>
        <p:spPr>
          <a:xfrm>
            <a:off x="609600" y="0"/>
            <a:ext cx="10972800" cy="620785"/>
          </a:xfrm>
        </p:spPr>
        <p:txBody>
          <a:bodyPr>
            <a:normAutofit fontScale="90000"/>
          </a:bodyPr>
          <a:lstStyle/>
          <a:p>
            <a:pPr algn="ctr"/>
            <a:r>
              <a:rPr lang="ja-JP" altLang="en-US" dirty="0"/>
              <a:t>ポリオプラスプログラムの波及効果</a:t>
            </a:r>
            <a:endParaRPr kumimoji="1" lang="ja-JP" altLang="en-US" sz="3600" dirty="0"/>
          </a:p>
        </p:txBody>
      </p:sp>
      <p:sp>
        <p:nvSpPr>
          <p:cNvPr id="3" name="コンテンツ プレースホルダー 2">
            <a:extLst>
              <a:ext uri="{FF2B5EF4-FFF2-40B4-BE49-F238E27FC236}">
                <a16:creationId xmlns:a16="http://schemas.microsoft.com/office/drawing/2014/main" id="{80B0893B-6855-47B3-B827-C17159D6FFF4}"/>
              </a:ext>
            </a:extLst>
          </p:cNvPr>
          <p:cNvSpPr>
            <a:spLocks noGrp="1"/>
          </p:cNvSpPr>
          <p:nvPr>
            <p:ph idx="1"/>
          </p:nvPr>
        </p:nvSpPr>
        <p:spPr>
          <a:xfrm>
            <a:off x="4292081" y="620785"/>
            <a:ext cx="7290317" cy="5677378"/>
          </a:xfrm>
        </p:spPr>
        <p:txBody>
          <a:bodyPr>
            <a:normAutofit lnSpcReduction="10000"/>
          </a:bodyPr>
          <a:lstStyle/>
          <a:p>
            <a:pPr marL="0" indent="0">
              <a:buNone/>
            </a:pPr>
            <a:endParaRPr lang="ja-JP" altLang="en-US" dirty="0"/>
          </a:p>
          <a:p>
            <a:pPr marL="0" indent="0">
              <a:buNone/>
            </a:pPr>
            <a:r>
              <a:rPr lang="en-US" altLang="ja-JP" sz="2800" b="1" dirty="0"/>
              <a:t>5</a:t>
            </a:r>
            <a:r>
              <a:rPr lang="ja-JP" altLang="en-US" sz="2800" b="1" dirty="0"/>
              <a:t>．緊急オペレーションセンター：</a:t>
            </a:r>
            <a:r>
              <a:rPr lang="ja-JP" altLang="en-US" sz="2800" dirty="0"/>
              <a:t>ポリオの活動で構築されたもう一つの重要なインフラは、緊急オペレーションセンターのネットワークです。これらのセンターは、医療従事者と政府関係者が協力し、より迅速で効果的な緊急対応をするための一元化された場所となります。ナイジェリアのラゴスにあるセンターは元来ポリオ対策のために設置されたもので、エボラ出血熱への迅速な対応でも役立ちました。これにより、エボラ発症の報告は</a:t>
            </a:r>
            <a:r>
              <a:rPr lang="en-US" altLang="ja-JP" sz="2800" dirty="0"/>
              <a:t>19</a:t>
            </a:r>
            <a:r>
              <a:rPr lang="ja-JP" altLang="en-US" sz="2800" dirty="0"/>
              <a:t>件のみとなり、</a:t>
            </a:r>
            <a:r>
              <a:rPr lang="en-US" altLang="ja-JP" sz="2800" dirty="0"/>
              <a:t>3</a:t>
            </a:r>
            <a:r>
              <a:rPr lang="ja-JP" altLang="en-US" sz="2800" dirty="0"/>
              <a:t>カ月以内に事態を収拾することができました。</a:t>
            </a:r>
          </a:p>
          <a:p>
            <a:pPr marL="0" indent="0">
              <a:buNone/>
            </a:pPr>
            <a:endParaRPr kumimoji="1" lang="ja-JP" altLang="en-US" dirty="0"/>
          </a:p>
        </p:txBody>
      </p:sp>
      <p:pic>
        <p:nvPicPr>
          <p:cNvPr id="4" name="Picture 5">
            <a:extLst>
              <a:ext uri="{FF2B5EF4-FFF2-40B4-BE49-F238E27FC236}">
                <a16:creationId xmlns:a16="http://schemas.microsoft.com/office/drawing/2014/main" id="{E8C14BAE-DEBA-4E99-A8FB-6B445295E78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78683" y="8089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5AFF541C-86C3-42C6-8F4C-6060F9691205}"/>
              </a:ext>
            </a:extLst>
          </p:cNvPr>
          <p:cNvPicPr>
            <a:picLocks noChangeAspect="1"/>
          </p:cNvPicPr>
          <p:nvPr/>
        </p:nvPicPr>
        <p:blipFill>
          <a:blip r:embed="rId3"/>
          <a:stretch>
            <a:fillRect/>
          </a:stretch>
        </p:blipFill>
        <p:spPr>
          <a:xfrm>
            <a:off x="11236072" y="6076399"/>
            <a:ext cx="692656" cy="700711"/>
          </a:xfrm>
          <a:prstGeom prst="rect">
            <a:avLst/>
          </a:prstGeom>
        </p:spPr>
      </p:pic>
      <p:pic>
        <p:nvPicPr>
          <p:cNvPr id="6" name="Picture 2" descr="944_EN13-COVER.jpg">
            <a:extLst>
              <a:ext uri="{FF2B5EF4-FFF2-40B4-BE49-F238E27FC236}">
                <a16:creationId xmlns:a16="http://schemas.microsoft.com/office/drawing/2014/main" id="{D5A657E0-DFB8-4D82-AB22-1F82A81DD829}"/>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1299" y="796855"/>
            <a:ext cx="4009930" cy="48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7D713F6A-BE46-4091-B6AC-BD37138167B9}"/>
              </a:ext>
            </a:extLst>
          </p:cNvPr>
          <p:cNvPicPr>
            <a:picLocks noChangeAspect="1"/>
          </p:cNvPicPr>
          <p:nvPr/>
        </p:nvPicPr>
        <p:blipFill>
          <a:blip r:embed="rId5"/>
          <a:stretch>
            <a:fillRect/>
          </a:stretch>
        </p:blipFill>
        <p:spPr>
          <a:xfrm>
            <a:off x="111967" y="5937479"/>
            <a:ext cx="1063690" cy="839631"/>
          </a:xfrm>
          <a:prstGeom prst="rect">
            <a:avLst/>
          </a:prstGeom>
        </p:spPr>
      </p:pic>
    </p:spTree>
    <p:extLst>
      <p:ext uri="{BB962C8B-B14F-4D97-AF65-F5344CB8AC3E}">
        <p14:creationId xmlns:p14="http://schemas.microsoft.com/office/powerpoint/2010/main" val="18929319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1350D79-65DA-48C6-94B2-4CB35BAF2884}"/>
              </a:ext>
            </a:extLst>
          </p:cNvPr>
          <p:cNvPicPr>
            <a:picLocks noChangeAspect="1"/>
          </p:cNvPicPr>
          <p:nvPr/>
        </p:nvPicPr>
        <p:blipFill>
          <a:blip r:embed="rId2"/>
          <a:stretch>
            <a:fillRect/>
          </a:stretch>
        </p:blipFill>
        <p:spPr>
          <a:xfrm>
            <a:off x="668867" y="0"/>
            <a:ext cx="10854265" cy="6857999"/>
          </a:xfrm>
          <a:prstGeom prst="rect">
            <a:avLst/>
          </a:prstGeom>
        </p:spPr>
      </p:pic>
      <p:pic>
        <p:nvPicPr>
          <p:cNvPr id="9" name="図 8">
            <a:extLst>
              <a:ext uri="{FF2B5EF4-FFF2-40B4-BE49-F238E27FC236}">
                <a16:creationId xmlns:a16="http://schemas.microsoft.com/office/drawing/2014/main" id="{9630F8F1-53AA-4B2D-BE08-1DFC4EC4AAD3}"/>
              </a:ext>
            </a:extLst>
          </p:cNvPr>
          <p:cNvPicPr>
            <a:picLocks noChangeAspect="1"/>
          </p:cNvPicPr>
          <p:nvPr/>
        </p:nvPicPr>
        <p:blipFill>
          <a:blip r:embed="rId3"/>
          <a:stretch>
            <a:fillRect/>
          </a:stretch>
        </p:blipFill>
        <p:spPr>
          <a:xfrm>
            <a:off x="10215917" y="237499"/>
            <a:ext cx="1908213" cy="457240"/>
          </a:xfrm>
          <a:prstGeom prst="rect">
            <a:avLst/>
          </a:prstGeom>
        </p:spPr>
      </p:pic>
      <p:sp>
        <p:nvSpPr>
          <p:cNvPr id="2" name="テキスト ボックス 1">
            <a:extLst>
              <a:ext uri="{FF2B5EF4-FFF2-40B4-BE49-F238E27FC236}">
                <a16:creationId xmlns:a16="http://schemas.microsoft.com/office/drawing/2014/main" id="{B281A6B4-732D-468A-BF5E-5DED9DBD8A97}"/>
              </a:ext>
            </a:extLst>
          </p:cNvPr>
          <p:cNvSpPr txBox="1"/>
          <p:nvPr/>
        </p:nvSpPr>
        <p:spPr>
          <a:xfrm>
            <a:off x="3389152" y="5124225"/>
            <a:ext cx="900977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00"/>
                </a:solidFill>
                <a:effectLst/>
                <a:highlight>
                  <a:srgbClr val="000080"/>
                </a:highlight>
                <a:uLnTx/>
                <a:uFillTx/>
                <a:latin typeface="メイリオ" panose="020B0604030504040204" pitchFamily="50" charset="-128"/>
                <a:ea typeface="メイリオ" panose="020B0604030504040204" pitchFamily="50" charset="-128"/>
                <a:cs typeface="+mn-cs"/>
              </a:rPr>
              <a:t>歴史を作るのは、あなたの寄付から！</a:t>
            </a:r>
            <a:endParaRPr kumimoji="1" lang="en-US" altLang="ja-JP" sz="3600" b="0" i="0" u="none" strike="noStrike" kern="1200" cap="none" spc="0" normalizeH="0" baseline="0" noProof="0" dirty="0">
              <a:ln>
                <a:noFill/>
              </a:ln>
              <a:solidFill>
                <a:srgbClr val="FFFF00"/>
              </a:solidFill>
              <a:effectLst/>
              <a:highlight>
                <a:srgbClr val="000080"/>
              </a:highligh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FF00"/>
                </a:solidFill>
                <a:effectLst/>
                <a:highlight>
                  <a:srgbClr val="000080"/>
                </a:highlight>
                <a:uLnTx/>
                <a:uFillTx/>
                <a:latin typeface="メイリオ" panose="020B0604030504040204" pitchFamily="50" charset="-128"/>
                <a:ea typeface="メイリオ" panose="020B0604030504040204" pitchFamily="50" charset="-128"/>
                <a:cs typeface="+mn-cs"/>
              </a:rPr>
              <a:t>歴史を作るカウントダウンに参加しよう！</a:t>
            </a:r>
          </a:p>
        </p:txBody>
      </p:sp>
    </p:spTree>
    <p:extLst>
      <p:ext uri="{BB962C8B-B14F-4D97-AF65-F5344CB8AC3E}">
        <p14:creationId xmlns:p14="http://schemas.microsoft.com/office/powerpoint/2010/main" val="21301201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4444" y="2151808"/>
            <a:ext cx="10922695" cy="1827525"/>
          </a:xfrm>
          <a:solidFill>
            <a:srgbClr val="0000FF"/>
          </a:solidFill>
        </p:spPr>
        <p:txBody>
          <a:bodyPr anchor="ctr">
            <a:normAutofit fontScale="90000"/>
          </a:bodyPr>
          <a:lstStyle/>
          <a:p>
            <a:pPr algn="l"/>
            <a:r>
              <a:rPr lang="ja-JP" altLang="en-US" sz="4400" b="1" dirty="0">
                <a:solidFill>
                  <a:schemeClr val="bg1"/>
                </a:solidFill>
                <a:latin typeface="HG丸ｺﾞｼｯｸM-PRO" panose="020F0600000000000000" pitchFamily="50" charset="-128"/>
                <a:ea typeface="HG丸ｺﾞｼｯｸM-PRO" panose="020F0600000000000000" pitchFamily="50" charset="-128"/>
              </a:rPr>
              <a:t>資金管理については</a:t>
            </a:r>
            <a:r>
              <a:rPr lang="ja-JP" altLang="en-US" sz="4400" b="1" dirty="0">
                <a:solidFill>
                  <a:schemeClr val="bg1"/>
                </a:solidFill>
                <a:latin typeface="AR丸ゴシック体M" panose="020B0609010101010101" pitchFamily="49" charset="-128"/>
                <a:ea typeface="AR丸ゴシック体M" panose="020B0609010101010101" pitchFamily="49" charset="-128"/>
              </a:rPr>
              <a:t>資料</a:t>
            </a:r>
            <a:r>
              <a:rPr lang="ja-JP" altLang="en-US" sz="4400" b="1" dirty="0" smtClean="0">
                <a:solidFill>
                  <a:schemeClr val="bg1"/>
                </a:solidFill>
                <a:latin typeface="AR丸ゴシック体M" panose="020B0609010101010101" pitchFamily="49" charset="-128"/>
                <a:ea typeface="AR丸ゴシック体M" panose="020B0609010101010101" pitchFamily="49" charset="-128"/>
              </a:rPr>
              <a:t>Ｐ</a:t>
            </a:r>
            <a:r>
              <a:rPr lang="en-US" altLang="ja-JP" sz="4400" b="1" dirty="0" smtClean="0">
                <a:solidFill>
                  <a:schemeClr val="bg1"/>
                </a:solidFill>
                <a:latin typeface="AR丸ゴシック体M" panose="020B0609010101010101" pitchFamily="49" charset="-128"/>
                <a:ea typeface="AR丸ゴシック体M" panose="020B0609010101010101" pitchFamily="49" charset="-128"/>
              </a:rPr>
              <a:t>45</a:t>
            </a:r>
            <a:r>
              <a:rPr lang="ja-JP" altLang="en-US" sz="4400" b="1" dirty="0" smtClean="0">
                <a:solidFill>
                  <a:schemeClr val="bg1"/>
                </a:solidFill>
                <a:latin typeface="AR丸ゴシック体M" panose="020B0609010101010101" pitchFamily="49" charset="-128"/>
                <a:ea typeface="AR丸ゴシック体M" panose="020B0609010101010101" pitchFamily="49" charset="-128"/>
              </a:rPr>
              <a:t>～</a:t>
            </a:r>
            <a:r>
              <a:rPr lang="en-US" altLang="ja-JP" sz="4400" b="1" dirty="0" smtClean="0">
                <a:solidFill>
                  <a:schemeClr val="bg1"/>
                </a:solidFill>
                <a:latin typeface="AR丸ゴシック体M" panose="020B0609010101010101" pitchFamily="49" charset="-128"/>
                <a:ea typeface="AR丸ゴシック体M" panose="020B0609010101010101" pitchFamily="49" charset="-128"/>
              </a:rPr>
              <a:t>47</a:t>
            </a:r>
            <a:r>
              <a:rPr lang="ja-JP" altLang="en-US" sz="4400" b="1" dirty="0" smtClean="0">
                <a:solidFill>
                  <a:schemeClr val="bg1"/>
                </a:solidFill>
                <a:latin typeface="AR丸ゴシック体M" panose="020B0609010101010101" pitchFamily="49" charset="-128"/>
                <a:ea typeface="AR丸ゴシック体M" panose="020B0609010101010101" pitchFamily="49" charset="-128"/>
              </a:rPr>
              <a:t>「</a:t>
            </a:r>
            <a:r>
              <a:rPr lang="ja-JP" altLang="ja-JP" sz="4400" b="1" dirty="0">
                <a:solidFill>
                  <a:schemeClr val="bg1"/>
                </a:solidFill>
                <a:latin typeface="AR丸ゴシック体M" panose="020B0609010101010101" pitchFamily="49" charset="-128"/>
                <a:ea typeface="AR丸ゴシック体M" panose="020B0609010101010101" pitchFamily="49" charset="-128"/>
              </a:rPr>
              <a:t>クラブ</a:t>
            </a:r>
            <a:r>
              <a:rPr lang="ja-JP" altLang="ja-JP" sz="4400" b="1" u="wavy" dirty="0">
                <a:solidFill>
                  <a:schemeClr val="bg1"/>
                </a:solidFill>
                <a:latin typeface="AR丸ゴシック体M" panose="020B0609010101010101" pitchFamily="49" charset="-128"/>
                <a:ea typeface="AR丸ゴシック体M" panose="020B0609010101010101" pitchFamily="49" charset="-128"/>
              </a:rPr>
              <a:t>の参加資格認定</a:t>
            </a:r>
            <a:r>
              <a:rPr lang="en-US" altLang="ja-JP" sz="4400" b="1" u="wavy" dirty="0">
                <a:solidFill>
                  <a:schemeClr val="bg1"/>
                </a:solidFill>
                <a:latin typeface="AR丸ゴシック体M" panose="020B0609010101010101" pitchFamily="49" charset="-128"/>
                <a:ea typeface="AR丸ゴシック体M" panose="020B0609010101010101" pitchFamily="49" charset="-128"/>
              </a:rPr>
              <a:t>:</a:t>
            </a:r>
            <a:r>
              <a:rPr lang="ja-JP" altLang="ja-JP" sz="4400" b="1" u="wavy" dirty="0">
                <a:solidFill>
                  <a:schemeClr val="bg1"/>
                </a:solidFill>
                <a:latin typeface="AR丸ゴシック体M" panose="020B0609010101010101" pitchFamily="49" charset="-128"/>
                <a:ea typeface="AR丸ゴシック体M" panose="020B0609010101010101" pitchFamily="49" charset="-128"/>
              </a:rPr>
              <a:t>覚書</a:t>
            </a:r>
            <a:r>
              <a:rPr lang="en-US" altLang="ja-JP" sz="4400" b="1" u="wavy" dirty="0">
                <a:solidFill>
                  <a:schemeClr val="bg1"/>
                </a:solidFill>
                <a:latin typeface="AR丸ゴシック体M" panose="020B0609010101010101" pitchFamily="49" charset="-128"/>
                <a:ea typeface="AR丸ゴシック体M" panose="020B0609010101010101" pitchFamily="49" charset="-128"/>
              </a:rPr>
              <a:t>(</a:t>
            </a:r>
            <a:r>
              <a:rPr lang="en-US" altLang="ja-JP" sz="4400" b="1" dirty="0">
                <a:solidFill>
                  <a:schemeClr val="bg1"/>
                </a:solidFill>
                <a:latin typeface="AR丸ゴシック体M" panose="020B0609010101010101" pitchFamily="49" charset="-128"/>
                <a:ea typeface="AR丸ゴシック体M" panose="020B0609010101010101" pitchFamily="49" charset="-128"/>
              </a:rPr>
              <a:t>MOU)</a:t>
            </a:r>
            <a:r>
              <a:rPr lang="ja-JP" altLang="en-US" sz="4400" b="1" dirty="0">
                <a:solidFill>
                  <a:schemeClr val="bg1"/>
                </a:solidFill>
                <a:latin typeface="AR丸ゴシック体M" panose="020B0609010101010101" pitchFamily="49" charset="-128"/>
                <a:ea typeface="AR丸ゴシック体M" panose="020B0609010101010101" pitchFamily="49" charset="-128"/>
              </a:rPr>
              <a:t>」を参照して下さい</a:t>
            </a:r>
            <a:endParaRPr kumimoji="1" lang="ja-JP" altLang="en-US" sz="4400" b="1" dirty="0">
              <a:solidFill>
                <a:schemeClr val="bg1"/>
              </a:solidFill>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4" y="333215"/>
            <a:ext cx="3410553" cy="1675434"/>
          </a:xfrm>
          <a:prstGeom prst="rect">
            <a:avLst/>
          </a:prstGeom>
        </p:spPr>
      </p:pic>
      <p:sp>
        <p:nvSpPr>
          <p:cNvPr id="7" name="サブタイトル 2"/>
          <p:cNvSpPr>
            <a:spLocks noGrp="1"/>
          </p:cNvSpPr>
          <p:nvPr>
            <p:ph type="subTitle" idx="1"/>
          </p:nvPr>
        </p:nvSpPr>
        <p:spPr>
          <a:xfrm>
            <a:off x="4747365" y="4749800"/>
            <a:ext cx="6709774" cy="1049868"/>
          </a:xfrm>
        </p:spPr>
        <p:txBody>
          <a:bodyPr anchor="ctr">
            <a:normAutofit/>
          </a:bodyPr>
          <a:lstStyle/>
          <a:p>
            <a:r>
              <a:rPr lang="ja-JP" altLang="en-US" sz="2000" dirty="0">
                <a:latin typeface="HG丸ｺﾞｼｯｸM-PRO" panose="020F0600000000000000" pitchFamily="50" charset="-128"/>
                <a:ea typeface="HG丸ｺﾞｼｯｸM-PRO" panose="020F0600000000000000" pitchFamily="50" charset="-128"/>
              </a:rPr>
              <a:t>国際ロータリー第</a:t>
            </a:r>
            <a:r>
              <a:rPr lang="en-US" altLang="ja-JP" sz="2000" dirty="0">
                <a:latin typeface="HG丸ｺﾞｼｯｸM-PRO" panose="020F0600000000000000" pitchFamily="50" charset="-128"/>
                <a:ea typeface="HG丸ｺﾞｼｯｸM-PRO" panose="020F0600000000000000" pitchFamily="50" charset="-128"/>
              </a:rPr>
              <a:t>2630</a:t>
            </a:r>
            <a:r>
              <a:rPr lang="ja-JP" altLang="en-US" sz="2000">
                <a:latin typeface="HG丸ｺﾞｼｯｸM-PRO" panose="020F0600000000000000" pitchFamily="50" charset="-128"/>
                <a:ea typeface="HG丸ｺﾞｼｯｸM-PRO" panose="020F0600000000000000" pitchFamily="50" charset="-128"/>
              </a:rPr>
              <a:t>地区   ロータリー財団部門</a:t>
            </a:r>
            <a:endParaRPr lang="ja-JP" altLang="en-US"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資金管理小委員会委員長  山　田　正　史</a:t>
            </a:r>
          </a:p>
        </p:txBody>
      </p:sp>
    </p:spTree>
    <p:extLst>
      <p:ext uri="{BB962C8B-B14F-4D97-AF65-F5344CB8AC3E}">
        <p14:creationId xmlns:p14="http://schemas.microsoft.com/office/powerpoint/2010/main" val="19826318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838200" y="529712"/>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solidFill>
                  <a:schemeClr val="tx1"/>
                </a:solidFill>
                <a:latin typeface="HG丸ｺﾞｼｯｸM-PRO" panose="020F0600000000000000" pitchFamily="50" charset="-128"/>
                <a:ea typeface="HG丸ｺﾞｼｯｸM-PRO" panose="020F0600000000000000" pitchFamily="50" charset="-128"/>
              </a:rPr>
              <a:t>クラブの参加資格認定：覚書（ＭＯＵ）について</a:t>
            </a:r>
          </a:p>
        </p:txBody>
      </p:sp>
      <p:sp>
        <p:nvSpPr>
          <p:cNvPr id="6" name="タイトル 1"/>
          <p:cNvSpPr txBox="1">
            <a:spLocks/>
          </p:cNvSpPr>
          <p:nvPr/>
        </p:nvSpPr>
        <p:spPr>
          <a:xfrm>
            <a:off x="930275" y="1683775"/>
            <a:ext cx="10071100" cy="5050400"/>
          </a:xfrm>
          <a:prstGeom prst="rect">
            <a:avLst/>
          </a:prstGeom>
        </p:spPr>
        <p:txBody>
          <a:bodyPr vert="horz" lIns="68580" tIns="34290" rIns="68580" bIns="3429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hangingPunct="0">
              <a:lnSpc>
                <a:spcPts val="3525"/>
              </a:lnSpc>
            </a:pPr>
            <a:r>
              <a:rPr lang="ja-JP" altLang="en-US" sz="3400" dirty="0">
                <a:solidFill>
                  <a:srgbClr val="FF0000"/>
                </a:solidFill>
                <a:latin typeface="HG丸ｺﾞｼｯｸM-PRO" panose="020F0600000000000000" pitchFamily="50" charset="-128"/>
                <a:ea typeface="HG丸ｺﾞｼｯｸM-PRO" panose="020F0600000000000000" pitchFamily="50" charset="-128"/>
              </a:rPr>
              <a:t>クラブの覚書（</a:t>
            </a:r>
            <a:r>
              <a:rPr lang="en-US" altLang="ja-JP" sz="3400" dirty="0">
                <a:solidFill>
                  <a:srgbClr val="FF0000"/>
                </a:solidFill>
                <a:latin typeface="HG丸ｺﾞｼｯｸM-PRO" panose="020F0600000000000000" pitchFamily="50" charset="-128"/>
                <a:ea typeface="HG丸ｺﾞｼｯｸM-PRO" panose="020F0600000000000000" pitchFamily="50" charset="-128"/>
              </a:rPr>
              <a:t>MOU)</a:t>
            </a:r>
            <a:r>
              <a:rPr lang="ja-JP" altLang="en-US" sz="3400" dirty="0">
                <a:solidFill>
                  <a:srgbClr val="FF0000"/>
                </a:solidFill>
                <a:latin typeface="HG丸ｺﾞｼｯｸM-PRO" panose="020F0600000000000000" pitchFamily="50" charset="-128"/>
                <a:ea typeface="HG丸ｺﾞｼｯｸM-PRO" panose="020F0600000000000000" pitchFamily="50" charset="-128"/>
              </a:rPr>
              <a:t>の実施に関する指針</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①クラブの参加資格</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②倶楽部役員の責務</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③財務管理計画</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④銀行口座に関する要件</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・口座開設時の注意事項</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・申請年度毎に口座開設する必要性</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⑤補助金資金の使用に関する報告</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⑥書類の保管</a:t>
            </a:r>
          </a:p>
          <a:p>
            <a:pPr hangingPunct="0">
              <a:lnSpc>
                <a:spcPts val="3525"/>
              </a:lnSpc>
            </a:pPr>
            <a:r>
              <a:rPr lang="ja-JP" altLang="en-US" sz="3400" dirty="0">
                <a:latin typeface="HG丸ｺﾞｼｯｸM-PRO" panose="020F0600000000000000" pitchFamily="50" charset="-128"/>
                <a:ea typeface="HG丸ｺﾞｼｯｸM-PRO" panose="020F0600000000000000" pitchFamily="50" charset="-128"/>
              </a:rPr>
              <a:t>　⑦補助金資金の不正に関する報告</a:t>
            </a:r>
            <a:endParaRPr lang="ja-JP" altLang="ja-JP" sz="3400" dirty="0">
              <a:latin typeface="HG丸ｺﾞｼｯｸM-PRO" panose="020F0600000000000000" pitchFamily="50" charset="-128"/>
              <a:ea typeface="HG丸ｺﾞｼｯｸM-PRO" panose="020F0600000000000000" pitchFamily="50" charset="-128"/>
            </a:endParaRPr>
          </a:p>
        </p:txBody>
      </p:sp>
      <p:sp>
        <p:nvSpPr>
          <p:cNvPr id="8" name="タイトル 1"/>
          <p:cNvSpPr txBox="1">
            <a:spLocks/>
          </p:cNvSpPr>
          <p:nvPr/>
        </p:nvSpPr>
        <p:spPr>
          <a:xfrm>
            <a:off x="8597787" y="1375100"/>
            <a:ext cx="2812222" cy="353392"/>
          </a:xfrm>
          <a:prstGeom prst="rect">
            <a:avLst/>
          </a:prstGeom>
        </p:spPr>
        <p:txBody>
          <a:bodyPr vert="horz" lIns="68580" tIns="34290" rIns="68580" bIns="3429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hangingPunct="0"/>
            <a:r>
              <a:rPr lang="ja-JP" altLang="en-US" sz="1350" b="1" dirty="0">
                <a:latin typeface="ＭＳ ゴシック" panose="020B0609070205080204" pitchFamily="49" charset="-128"/>
                <a:ea typeface="ＭＳ ゴシック" panose="020B0609070205080204" pitchFamily="49" charset="-128"/>
              </a:rPr>
              <a:t>クラブの覚書</a:t>
            </a:r>
            <a:r>
              <a:rPr lang="en-US" altLang="ja-JP" sz="1350" b="1" dirty="0">
                <a:latin typeface="ＭＳ ゴシック" panose="020B0609070205080204" pitchFamily="49" charset="-128"/>
                <a:ea typeface="ＭＳ ゴシック" panose="020B0609070205080204" pitchFamily="49" charset="-128"/>
              </a:rPr>
              <a:t>(MOU)(2012</a:t>
            </a:r>
            <a:r>
              <a:rPr lang="ja-JP" altLang="en-US" sz="1350" b="1" dirty="0">
                <a:latin typeface="ＭＳ ゴシック" panose="020B0609070205080204" pitchFamily="49" charset="-128"/>
                <a:ea typeface="ＭＳ ゴシック" panose="020B0609070205080204" pitchFamily="49" charset="-128"/>
              </a:rPr>
              <a:t>年</a:t>
            </a:r>
            <a:r>
              <a:rPr lang="en-US" altLang="ja-JP" sz="1350" b="1" dirty="0">
                <a:latin typeface="ＭＳ ゴシック" panose="020B0609070205080204" pitchFamily="49" charset="-128"/>
                <a:ea typeface="ＭＳ ゴシック" panose="020B0609070205080204" pitchFamily="49" charset="-128"/>
              </a:rPr>
              <a:t>6</a:t>
            </a:r>
            <a:r>
              <a:rPr lang="ja-JP" altLang="en-US" sz="1350" b="1" dirty="0">
                <a:latin typeface="ＭＳ ゴシック" panose="020B0609070205080204" pitchFamily="49" charset="-128"/>
                <a:ea typeface="ＭＳ ゴシック" panose="020B0609070205080204" pitchFamily="49" charset="-128"/>
              </a:rPr>
              <a:t>月</a:t>
            </a:r>
            <a:r>
              <a:rPr lang="en-US" altLang="ja-JP" sz="1350" b="1" dirty="0">
                <a:latin typeface="ＭＳ ゴシック" panose="020B0609070205080204" pitchFamily="49" charset="-128"/>
                <a:ea typeface="ＭＳ ゴシック" panose="020B0609070205080204" pitchFamily="49" charset="-128"/>
              </a:rPr>
              <a:t>)</a:t>
            </a:r>
            <a:endParaRPr lang="ja-JP" altLang="ja-JP" sz="135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5657577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4444" y="2956142"/>
            <a:ext cx="10922695" cy="1139869"/>
          </a:xfrm>
          <a:solidFill>
            <a:srgbClr val="0000FF"/>
          </a:solidFill>
        </p:spPr>
        <p:txBody>
          <a:bodyPr anchor="ctr">
            <a:normAutofit fontScale="90000"/>
          </a:bodyPr>
          <a:lstStyle/>
          <a:p>
            <a:r>
              <a:rPr lang="ja-JP" altLang="en-US" sz="4800" b="1" dirty="0">
                <a:solidFill>
                  <a:schemeClr val="bg1"/>
                </a:solidFill>
                <a:latin typeface="HG丸ｺﾞｼｯｸM-PRO" panose="020F0600000000000000" pitchFamily="50" charset="-128"/>
                <a:ea typeface="HG丸ｺﾞｼｯｸM-PRO" panose="020F0600000000000000" pitchFamily="50" charset="-128"/>
              </a:rPr>
              <a:t>ロータリー平和フェローシップについて</a:t>
            </a:r>
            <a:endParaRPr kumimoji="1" lang="ja-JP" altLang="en-US" sz="4800" b="1" dirty="0">
              <a:solidFill>
                <a:schemeClr val="bg1"/>
              </a:solidFill>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4" y="1002082"/>
            <a:ext cx="3410553" cy="1675434"/>
          </a:xfrm>
          <a:prstGeom prst="rect">
            <a:avLst/>
          </a:prstGeom>
        </p:spPr>
      </p:pic>
      <p:sp>
        <p:nvSpPr>
          <p:cNvPr id="7" name="サブタイトル 2"/>
          <p:cNvSpPr>
            <a:spLocks noGrp="1"/>
          </p:cNvSpPr>
          <p:nvPr>
            <p:ph type="subTitle" idx="1"/>
          </p:nvPr>
        </p:nvSpPr>
        <p:spPr>
          <a:xfrm>
            <a:off x="2963333" y="4759890"/>
            <a:ext cx="8017818" cy="1224419"/>
          </a:xfrm>
        </p:spPr>
        <p:txBody>
          <a:bodyPr anchor="ctr">
            <a:normAutofit/>
          </a:bodyPr>
          <a:lstStyle/>
          <a:p>
            <a:r>
              <a:rPr kumimoji="1" lang="ja-JP" altLang="en-US" sz="2000" dirty="0">
                <a:latin typeface="HG丸ｺﾞｼｯｸM-PRO" panose="020F0600000000000000" pitchFamily="50" charset="-128"/>
                <a:ea typeface="HG丸ｺﾞｼｯｸM-PRO" panose="020F0600000000000000" pitchFamily="50" charset="-128"/>
              </a:rPr>
              <a:t>国際ロータリー第</a:t>
            </a:r>
            <a:r>
              <a:rPr kumimoji="1" lang="en-US" altLang="ja-JP" sz="2000" dirty="0">
                <a:latin typeface="HG丸ｺﾞｼｯｸM-PRO" panose="020F0600000000000000" pitchFamily="50" charset="-128"/>
                <a:ea typeface="HG丸ｺﾞｼｯｸM-PRO" panose="020F0600000000000000" pitchFamily="50" charset="-128"/>
              </a:rPr>
              <a:t>2630</a:t>
            </a:r>
            <a:r>
              <a:rPr kumimoji="1" lang="ja-JP" altLang="en-US" sz="2000" dirty="0">
                <a:latin typeface="HG丸ｺﾞｼｯｸM-PRO" panose="020F0600000000000000" pitchFamily="50" charset="-128"/>
                <a:ea typeface="HG丸ｺﾞｼｯｸM-PRO" panose="020F0600000000000000" pitchFamily="50" charset="-128"/>
              </a:rPr>
              <a:t>地区   ロータリー財団部門</a:t>
            </a:r>
            <a:endParaRPr kumimoji="1"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ロータリー平和フェローシップ小委員会委員長  本　弘　路　可</a:t>
            </a:r>
            <a:endParaRPr kumimoji="1" lang="ja-JP" altLang="en-US" sz="2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177862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38200" y="1887621"/>
            <a:ext cx="10515600" cy="4351338"/>
          </a:xfrm>
        </p:spPr>
        <p:txBody>
          <a:bodyPr/>
          <a:lstStyle/>
          <a:p>
            <a:pPr marL="0" indent="0">
              <a:buNone/>
            </a:pPr>
            <a:endParaRPr lang="en-US" altLang="ja-JP" sz="3200" dirty="0">
              <a:solidFill>
                <a:srgbClr val="003399"/>
              </a:solidFill>
              <a:latin typeface="ＭＳ Ｐゴシック" panose="020B0600070205080204" pitchFamily="50" charset="-128"/>
            </a:endParaRPr>
          </a:p>
          <a:p>
            <a:pPr marL="0" indent="0">
              <a:buNone/>
            </a:pPr>
            <a:r>
              <a:rPr lang="ja-JP" altLang="en-US" sz="3200" dirty="0">
                <a:solidFill>
                  <a:srgbClr val="003399"/>
                </a:solidFill>
                <a:latin typeface="ＭＳ Ｐゴシック" panose="020B0600070205080204" pitchFamily="50" charset="-128"/>
              </a:rPr>
              <a:t>　　　　</a:t>
            </a:r>
            <a:r>
              <a:rPr lang="ja-JP" altLang="en-US" sz="4400" dirty="0">
                <a:solidFill>
                  <a:srgbClr val="003399"/>
                </a:solidFill>
                <a:latin typeface="ＭＳ Ｐゴシック" panose="020B0600070205080204" pitchFamily="50" charset="-128"/>
              </a:rPr>
              <a:t>優先事項</a:t>
            </a:r>
            <a:endParaRPr kumimoji="1" lang="ja-JP" altLang="en-US" sz="4400" dirty="0"/>
          </a:p>
        </p:txBody>
      </p:sp>
      <p:grpSp>
        <p:nvGrpSpPr>
          <p:cNvPr id="4" name="Group 11"/>
          <p:cNvGrpSpPr>
            <a:grpSpLocks/>
          </p:cNvGrpSpPr>
          <p:nvPr/>
        </p:nvGrpSpPr>
        <p:grpSpPr bwMode="auto">
          <a:xfrm>
            <a:off x="2359190" y="1788590"/>
            <a:ext cx="6927617" cy="4597944"/>
            <a:chOff x="137" y="96"/>
            <a:chExt cx="5263" cy="3978"/>
          </a:xfrm>
        </p:grpSpPr>
        <p:sp>
          <p:nvSpPr>
            <p:cNvPr id="5" name="Rounded Rectangle 7"/>
            <p:cNvSpPr>
              <a:spLocks noChangeArrowheads="1"/>
            </p:cNvSpPr>
            <p:nvPr/>
          </p:nvSpPr>
          <p:spPr bwMode="auto">
            <a:xfrm>
              <a:off x="137" y="1488"/>
              <a:ext cx="1722" cy="1200"/>
            </a:xfrm>
            <a:prstGeom prst="roundRect">
              <a:avLst>
                <a:gd name="adj" fmla="val 16667"/>
              </a:avLst>
            </a:prstGeom>
            <a:gradFill rotWithShape="1">
              <a:gsLst>
                <a:gs pos="0">
                  <a:srgbClr val="81A6D2"/>
                </a:gs>
                <a:gs pos="100000">
                  <a:srgbClr val="0C53A8"/>
                </a:gs>
              </a:gsLst>
              <a:lin ang="5400000" scaled="1"/>
            </a:gradFill>
            <a:ln>
              <a:noFill/>
            </a:ln>
            <a:effectLst>
              <a:outerShdw dist="20000" dir="5400000" rotWithShape="0">
                <a:srgbClr val="000000">
                  <a:alpha val="37999"/>
                </a:srgbClr>
              </a:outerShdw>
            </a:effectLst>
            <a:extLst>
              <a:ext uri="{91240B29-F687-4f45-9708-019B960494DF}">
                <a14:hiddenLine xmlns:a14="http://schemas.microsoft.com/office/drawing/2010/main" xmlns="" w="9525" algn="ctr">
                  <a:solidFill>
                    <a:srgbClr val="CC9900"/>
                  </a:solidFill>
                  <a:round/>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C000"/>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ロータリーの公共イメージの向上</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Rounded Rectangle 7"/>
            <p:cNvSpPr>
              <a:spLocks noChangeArrowheads="1"/>
            </p:cNvSpPr>
            <p:nvPr/>
          </p:nvSpPr>
          <p:spPr bwMode="auto">
            <a:xfrm>
              <a:off x="1859" y="96"/>
              <a:ext cx="1933" cy="1200"/>
            </a:xfrm>
            <a:prstGeom prst="roundRect">
              <a:avLst>
                <a:gd name="adj" fmla="val 16667"/>
              </a:avLst>
            </a:prstGeom>
            <a:gradFill rotWithShape="1">
              <a:gsLst>
                <a:gs pos="0">
                  <a:srgbClr val="94CF84"/>
                </a:gs>
                <a:gs pos="100000">
                  <a:srgbClr val="31A212"/>
                </a:gs>
              </a:gsLst>
              <a:lin ang="5400000" scaled="1"/>
            </a:gradFill>
            <a:ln>
              <a:noFill/>
            </a:ln>
            <a:effectLst>
              <a:outerShdw dist="20000" dir="5400000" rotWithShape="0">
                <a:srgbClr val="000000">
                  <a:alpha val="37999"/>
                </a:srgbClr>
              </a:outerShdw>
            </a:effectLst>
            <a:extLst>
              <a:ext uri="{91240B29-F687-4f45-9708-019B960494DF}">
                <a14:hiddenLine xmlns:a14="http://schemas.microsoft.com/office/drawing/2010/main" xmlns="" w="9525" algn="ctr">
                  <a:solidFill>
                    <a:srgbClr val="CC9900"/>
                  </a:solidFill>
                  <a:round/>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財団プログラムとその手続きを簡素化</a:t>
              </a:r>
              <a:endParaRPr kumimoji="1" lang="en-US" altLang="ja-JP" sz="20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補助金の事務処理を簡素化</a:t>
              </a:r>
            </a:p>
          </p:txBody>
        </p:sp>
        <p:sp>
          <p:nvSpPr>
            <p:cNvPr id="7" name="Rounded Rectangle 7"/>
            <p:cNvSpPr>
              <a:spLocks noChangeArrowheads="1"/>
            </p:cNvSpPr>
            <p:nvPr/>
          </p:nvSpPr>
          <p:spPr bwMode="auto">
            <a:xfrm>
              <a:off x="3816" y="1477"/>
              <a:ext cx="1584" cy="1200"/>
            </a:xfrm>
            <a:prstGeom prst="roundRect">
              <a:avLst>
                <a:gd name="adj" fmla="val 16667"/>
              </a:avLst>
            </a:prstGeom>
            <a:gradFill rotWithShape="1">
              <a:gsLst>
                <a:gs pos="0">
                  <a:srgbClr val="CD86C3"/>
                </a:gs>
                <a:gs pos="100000">
                  <a:srgbClr val="9E168B"/>
                </a:gs>
              </a:gsLst>
              <a:lin ang="5400000" scaled="1"/>
            </a:gradFill>
            <a:ln>
              <a:noFill/>
            </a:ln>
            <a:effectLst>
              <a:outerShdw dist="20000" dir="5400000" rotWithShape="0">
                <a:srgbClr val="000000">
                  <a:alpha val="37999"/>
                </a:srgbClr>
              </a:outerShdw>
            </a:effectLst>
            <a:extLst>
              <a:ext uri="{91240B29-F687-4f45-9708-019B960494DF}">
                <a14:hiddenLine xmlns:a14="http://schemas.microsoft.com/office/drawing/2010/main" xmlns="" w="9525" algn="ctr">
                  <a:solidFill>
                    <a:srgbClr val="CC9900"/>
                  </a:solidFill>
                  <a:round/>
                  <a:headEnd/>
                  <a:tailEnd/>
                </a14:hiddenLine>
              </a:ext>
            </a:extLst>
          </p:spPr>
          <p:txBody>
            <a:bodyPr tIns="320040" bIns="32004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ヒラギノ角ゴ Pro W3" pitchFamily="1" charset="-128"/>
                  <a:cs typeface="Arial" panose="020B0604020202020204" pitchFamily="34" charset="0"/>
                </a:rPr>
                <a:t> </a:t>
              </a:r>
              <a:r>
                <a:rPr kumimoji="1" lang="ja-JP" altLang="en-US" sz="20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的を絞った</a:t>
              </a: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
              </a:r>
              <a:b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奉仕活動</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Century Gothic" panose="020B0502020202020204" pitchFamily="34" charset="0"/>
                  <a:ea typeface="ヒラギノ角ゴ Pro W3" pitchFamily="1" charset="-128"/>
                  <a:cs typeface="Arial" panose="020B0604020202020204" pitchFamily="34" charset="0"/>
                </a:rPr>
                <a:t>ロータリアンの活動</a:t>
              </a:r>
            </a:p>
          </p:txBody>
        </p:sp>
        <p:sp>
          <p:nvSpPr>
            <p:cNvPr id="8" name="Rounded Rectangle 7"/>
            <p:cNvSpPr>
              <a:spLocks noChangeArrowheads="1"/>
            </p:cNvSpPr>
            <p:nvPr/>
          </p:nvSpPr>
          <p:spPr bwMode="auto">
            <a:xfrm>
              <a:off x="3309" y="2874"/>
              <a:ext cx="1917" cy="1200"/>
            </a:xfrm>
            <a:prstGeom prst="roundRect">
              <a:avLst>
                <a:gd name="adj" fmla="val 16667"/>
              </a:avLst>
            </a:prstGeom>
            <a:gradFill rotWithShape="1">
              <a:gsLst>
                <a:gs pos="0">
                  <a:srgbClr val="7CD4D8"/>
                </a:gs>
                <a:gs pos="100000">
                  <a:srgbClr val="01ABB3"/>
                </a:gs>
              </a:gsLst>
              <a:lin ang="5400000" scaled="1"/>
            </a:gradFill>
            <a:ln>
              <a:noFill/>
            </a:ln>
            <a:effectLst>
              <a:outerShdw dist="20000" dir="5400000" rotWithShape="0">
                <a:srgbClr val="000000">
                  <a:alpha val="37999"/>
                </a:srgbClr>
              </a:outerShdw>
            </a:effectLst>
            <a:extLst>
              <a:ext uri="{91240B29-F687-4f45-9708-019B960494DF}">
                <a14:hiddenLine xmlns:a14="http://schemas.microsoft.com/office/drawing/2010/main" xmlns="" w="9525" algn="ctr">
                  <a:solidFill>
                    <a:srgbClr val="CC9900"/>
                  </a:solidFill>
                  <a:round/>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地元・海外両方の奉仕活動の支援</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Century Gothic" panose="020B0502020202020204" pitchFamily="34" charset="0"/>
                <a:ea typeface="ヒラギノ角ゴ Pro W3" pitchFamily="1" charset="-128"/>
                <a:cs typeface="Arial" panose="020B0604020202020204" pitchFamily="34" charset="0"/>
              </a:endParaRPr>
            </a:p>
          </p:txBody>
        </p:sp>
        <p:sp>
          <p:nvSpPr>
            <p:cNvPr id="9" name="Rounded Rectangle 7"/>
            <p:cNvSpPr>
              <a:spLocks noChangeArrowheads="1"/>
            </p:cNvSpPr>
            <p:nvPr/>
          </p:nvSpPr>
          <p:spPr bwMode="auto">
            <a:xfrm>
              <a:off x="662" y="2853"/>
              <a:ext cx="1719" cy="1200"/>
            </a:xfrm>
            <a:prstGeom prst="roundRect">
              <a:avLst>
                <a:gd name="adj" fmla="val 16667"/>
              </a:avLst>
            </a:prstGeom>
            <a:gradFill rotWithShape="1">
              <a:gsLst>
                <a:gs pos="0">
                  <a:srgbClr val="D87B7B"/>
                </a:gs>
                <a:gs pos="100000">
                  <a:srgbClr val="B40000"/>
                </a:gs>
              </a:gsLst>
              <a:lin ang="5400000" scaled="1"/>
            </a:gradFill>
            <a:ln>
              <a:noFill/>
            </a:ln>
            <a:effectLst>
              <a:outerShdw dist="20000" dir="5400000" rotWithShape="0">
                <a:srgbClr val="000000">
                  <a:alpha val="37999"/>
                </a:srgbClr>
              </a:outerShdw>
            </a:effectLst>
            <a:extLst>
              <a:ext uri="{91240B29-F687-4f45-9708-019B960494DF}">
                <a14:hiddenLine xmlns:a14="http://schemas.microsoft.com/office/drawing/2010/main" xmlns="" w="9525" algn="ctr">
                  <a:solidFill>
                    <a:srgbClr val="CC9900"/>
                  </a:solidFill>
                  <a:round/>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anose="020B0600070205080204" pitchFamily="50" charset="-128"/>
                  <a:cs typeface="Arial" panose="020B0604020202020204" pitchFamily="34" charset="0"/>
                </a:rPr>
                <a:t>地区の決定権を広げる</a:t>
              </a:r>
              <a:endParaRPr kumimoji="1" lang="en-US" altLang="ja-JP" sz="20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2060"/>
                  </a:solidFill>
                  <a:effectLst/>
                  <a:uLnTx/>
                  <a:uFillTx/>
                  <a:latin typeface="Century Gothic" panose="020B0502020202020204" pitchFamily="34" charset="0"/>
                  <a:ea typeface="ＭＳ Ｐゴシック" panose="020B0600070205080204" pitchFamily="50" charset="-128"/>
                  <a:cs typeface="Arial" panose="020B0604020202020204" pitchFamily="34" charset="0"/>
                </a:rPr>
                <a:t>DDF</a:t>
              </a:r>
              <a:r>
                <a:rPr kumimoji="1" lang="ja-JP" altLang="en-US" sz="1400" b="1" i="0" u="none" strike="noStrike" kern="1200" cap="none" spc="0" normalizeH="0" baseline="0" noProof="0" dirty="0">
                  <a:ln>
                    <a:noFill/>
                  </a:ln>
                  <a:solidFill>
                    <a:srgbClr val="002060"/>
                  </a:solidFill>
                  <a:effectLst/>
                  <a:uLnTx/>
                  <a:uFillTx/>
                  <a:latin typeface="Century Gothic" panose="020B0502020202020204" pitchFamily="34" charset="0"/>
                  <a:ea typeface="ＭＳ Ｐゴシック" panose="020B0600070205080204" pitchFamily="50" charset="-128"/>
                  <a:cs typeface="Arial" panose="020B0604020202020204" pitchFamily="34" charset="0"/>
                </a:rPr>
                <a:t>の使用に関する決定</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white"/>
                </a:solidFill>
                <a:effectLst/>
                <a:uLnTx/>
                <a:uFillTx/>
                <a:latin typeface="Century Gothic" panose="020B0502020202020204" pitchFamily="34" charset="0"/>
                <a:ea typeface="ヒラギノ角ゴ Pro W3" pitchFamily="1" charset="-128"/>
                <a:cs typeface="Arial" panose="020B0604020202020204" pitchFamily="34" charset="0"/>
              </a:endParaRPr>
            </a:p>
          </p:txBody>
        </p:sp>
        <p:grpSp>
          <p:nvGrpSpPr>
            <p:cNvPr id="10" name="Group 17"/>
            <p:cNvGrpSpPr>
              <a:grpSpLocks/>
            </p:cNvGrpSpPr>
            <p:nvPr/>
          </p:nvGrpSpPr>
          <p:grpSpPr bwMode="auto">
            <a:xfrm>
              <a:off x="1757" y="1106"/>
              <a:ext cx="2163" cy="2142"/>
              <a:chOff x="2861" y="674"/>
              <a:chExt cx="2163" cy="2142"/>
            </a:xfrm>
          </p:grpSpPr>
          <p:sp>
            <p:nvSpPr>
              <p:cNvPr id="11" name="Oval 18"/>
              <p:cNvSpPr>
                <a:spLocks noChangeArrowheads="1"/>
              </p:cNvSpPr>
              <p:nvPr/>
            </p:nvSpPr>
            <p:spPr bwMode="auto">
              <a:xfrm>
                <a:off x="2861" y="674"/>
                <a:ext cx="2163" cy="2142"/>
              </a:xfrm>
              <a:prstGeom prst="ellipse">
                <a:avLst/>
              </a:prstGeom>
              <a:gradFill rotWithShape="1">
                <a:gsLst>
                  <a:gs pos="0">
                    <a:srgbClr val="FFE682"/>
                  </a:gs>
                  <a:gs pos="100000">
                    <a:srgbClr val="FFCC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TextBox 3"/>
              <p:cNvSpPr txBox="1">
                <a:spLocks noChangeArrowheads="1"/>
              </p:cNvSpPr>
              <p:nvPr/>
            </p:nvSpPr>
            <p:spPr bwMode="auto">
              <a:xfrm>
                <a:off x="3072" y="1488"/>
                <a:ext cx="1824"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C00000"/>
                    </a:solidFill>
                    <a:effectLst/>
                    <a:uLnTx/>
                    <a:uFillTx/>
                    <a:latin typeface="HG明朝E" panose="02020909000000000000" pitchFamily="17" charset="-128"/>
                    <a:ea typeface="HG明朝E" panose="02020909000000000000" pitchFamily="17" charset="-128"/>
                    <a:cs typeface="Arial" panose="020B0604020202020204" pitchFamily="34" charset="0"/>
                  </a:rPr>
                  <a:t>ロータリー財団の新しい補助金</a:t>
                </a:r>
              </a:p>
            </p:txBody>
          </p:sp>
        </p:grpSp>
      </p:grpSp>
      <p:sp>
        <p:nvSpPr>
          <p:cNvPr id="14" name="角丸四角形 13"/>
          <p:cNvSpPr/>
          <p:nvPr/>
        </p:nvSpPr>
        <p:spPr>
          <a:xfrm>
            <a:off x="838200" y="453800"/>
            <a:ext cx="10477500" cy="817562"/>
          </a:xfrm>
          <a:prstGeom prst="roundRect">
            <a:avLst/>
          </a:prstGeom>
          <a:solidFill>
            <a:srgbClr val="0DF3BC"/>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補助金のあらまし</a:t>
            </a:r>
            <a:r>
              <a:rPr kumimoji="1" lang="ja-JP" altLang="en-US" sz="24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（未来の夢計画）</a:t>
            </a:r>
            <a:r>
              <a:rPr kumimoji="1" lang="en-US" altLang="ja-JP" sz="24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2013-14</a:t>
            </a:r>
            <a:r>
              <a:rPr kumimoji="1" lang="ja-JP" altLang="en-US" sz="2400" b="0" i="0" u="none" strike="noStrike" kern="1200" cap="none" spc="0" normalizeH="0" baseline="0" noProof="0" dirty="0">
                <a:ln>
                  <a:noFill/>
                </a:ln>
                <a:solidFill>
                  <a:srgbClr val="0070C0"/>
                </a:solidFill>
                <a:effectLst/>
                <a:uLnTx/>
                <a:uFillTx/>
                <a:latin typeface="HG丸ｺﾞｼｯｸM-PRO" panose="020F0600000000000000" pitchFamily="50" charset="-128"/>
                <a:ea typeface="HG丸ｺﾞｼｯｸM-PRO" panose="020F0600000000000000" pitchFamily="50" charset="-128"/>
                <a:cs typeface="+mn-cs"/>
              </a:rPr>
              <a:t>年スタート</a:t>
            </a:r>
          </a:p>
        </p:txBody>
      </p:sp>
      <p:sp>
        <p:nvSpPr>
          <p:cNvPr id="15" name="テキスト ボックス 14"/>
          <p:cNvSpPr txBox="1"/>
          <p:nvPr/>
        </p:nvSpPr>
        <p:spPr>
          <a:xfrm>
            <a:off x="1155032" y="1472665"/>
            <a:ext cx="34708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①補助金制度とは</a:t>
            </a:r>
          </a:p>
        </p:txBody>
      </p:sp>
    </p:spTree>
    <p:extLst>
      <p:ext uri="{BB962C8B-B14F-4D97-AF65-F5344CB8AC3E}">
        <p14:creationId xmlns:p14="http://schemas.microsoft.com/office/powerpoint/2010/main" val="7063017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541867" y="1633008"/>
            <a:ext cx="11116733" cy="5088467"/>
          </a:xfrm>
        </p:spPr>
        <p:txBody>
          <a:bodyPr anchor="ctr">
            <a:normAutofit/>
          </a:bodyPr>
          <a:lstStyle/>
          <a:p>
            <a:pPr marL="0" indent="0" algn="just">
              <a:lnSpc>
                <a:spcPts val="1100"/>
              </a:lnSpc>
              <a:spcBef>
                <a:spcPts val="0"/>
              </a:spcBef>
              <a:buNone/>
            </a:pPr>
            <a:r>
              <a:rPr lang="en-US" altLang="ja-JP" sz="3500" b="1" dirty="0">
                <a:solidFill>
                  <a:srgbClr val="FF0000"/>
                </a:solidFill>
                <a:latin typeface="HG丸ｺﾞｼｯｸM-PRO" panose="020F0600000000000000" pitchFamily="50" charset="-128"/>
                <a:ea typeface="HG丸ｺﾞｼｯｸM-PRO" panose="020F0600000000000000" pitchFamily="50" charset="-128"/>
              </a:rPr>
              <a:t>fellowship</a:t>
            </a:r>
            <a:r>
              <a:rPr lang="ja-JP" altLang="en-US" sz="3500" b="1" dirty="0">
                <a:solidFill>
                  <a:srgbClr val="FF0000"/>
                </a:solidFill>
                <a:latin typeface="HG丸ｺﾞｼｯｸM-PRO" panose="020F0600000000000000" pitchFamily="50" charset="-128"/>
                <a:ea typeface="HG丸ｺﾞｼｯｸM-PRO" panose="020F0600000000000000" pitchFamily="50" charset="-128"/>
              </a:rPr>
              <a:t>＝特別研究員奨学金　</a:t>
            </a:r>
            <a:r>
              <a:rPr lang="en-US" altLang="ja-JP" sz="3500" b="1" dirty="0">
                <a:solidFill>
                  <a:srgbClr val="FF0000"/>
                </a:solidFill>
                <a:latin typeface="HG丸ｺﾞｼｯｸM-PRO" panose="020F0600000000000000" pitchFamily="50" charset="-128"/>
                <a:ea typeface="HG丸ｺﾞｼｯｸM-PRO" panose="020F0600000000000000" pitchFamily="50" charset="-128"/>
              </a:rPr>
              <a:t>fellow</a:t>
            </a:r>
            <a:r>
              <a:rPr lang="ja-JP" altLang="en-US" sz="3500" b="1" dirty="0">
                <a:solidFill>
                  <a:srgbClr val="FF0000"/>
                </a:solidFill>
                <a:latin typeface="HG丸ｺﾞｼｯｸM-PRO" panose="020F0600000000000000" pitchFamily="50" charset="-128"/>
                <a:ea typeface="HG丸ｺﾞｼｯｸM-PRO" panose="020F0600000000000000" pitchFamily="50" charset="-128"/>
              </a:rPr>
              <a:t>＝特別研究員</a:t>
            </a:r>
            <a:endParaRPr lang="en-US" altLang="ja-JP" sz="3500" b="1" dirty="0">
              <a:solidFill>
                <a:srgbClr val="FF0000"/>
              </a:solidFill>
              <a:latin typeface="HG丸ｺﾞｼｯｸM-PRO" panose="020F0600000000000000" pitchFamily="50" charset="-128"/>
              <a:ea typeface="HG丸ｺﾞｼｯｸM-PRO" panose="020F0600000000000000" pitchFamily="50" charset="-128"/>
            </a:endParaRPr>
          </a:p>
          <a:p>
            <a:pPr marL="0" indent="0" algn="just">
              <a:lnSpc>
                <a:spcPts val="1100"/>
              </a:lnSpc>
              <a:spcBef>
                <a:spcPts val="0"/>
              </a:spcBef>
              <a:buNone/>
            </a:pPr>
            <a:endParaRPr lang="ja-JP" altLang="en-US" sz="3500" b="1" dirty="0">
              <a:solidFill>
                <a:srgbClr val="FF0000"/>
              </a:solidFill>
              <a:latin typeface="HG丸ｺﾞｼｯｸM-PRO" panose="020F0600000000000000" pitchFamily="50" charset="-128"/>
              <a:ea typeface="HG丸ｺﾞｼｯｸM-PRO" panose="020F0600000000000000" pitchFamily="50" charset="-128"/>
            </a:endParaRPr>
          </a:p>
          <a:p>
            <a:pPr marL="0" indent="0" algn="just">
              <a:lnSpc>
                <a:spcPct val="100000"/>
              </a:lnSpc>
              <a:buNone/>
            </a:pPr>
            <a:r>
              <a:rPr lang="ja-JP" altLang="en-US" sz="3100" dirty="0">
                <a:latin typeface="HG丸ｺﾞｼｯｸM-PRO" panose="020F0600000000000000" pitchFamily="50" charset="-128"/>
                <a:ea typeface="HG丸ｺﾞｼｯｸM-PRO" panose="020F0600000000000000" pitchFamily="50" charset="-128"/>
              </a:rPr>
              <a:t>ロータリー平和フェローシップは、国際ロータリーの最も新しい奨学金プログラムで、国際ロータリーが世界平和の実現と紛争の解決に寄与できる人材育成を行うことを目的とし、世界</a:t>
            </a:r>
            <a:r>
              <a:rPr lang="en-US" altLang="ja-JP" sz="3100" dirty="0">
                <a:latin typeface="HG丸ｺﾞｼｯｸM-PRO" panose="020F0600000000000000" pitchFamily="50" charset="-128"/>
                <a:ea typeface="HG丸ｺﾞｼｯｸM-PRO" panose="020F0600000000000000" pitchFamily="50" charset="-128"/>
              </a:rPr>
              <a:t>6</a:t>
            </a:r>
            <a:r>
              <a:rPr lang="ja-JP" altLang="en-US" sz="3100" dirty="0">
                <a:latin typeface="HG丸ｺﾞｼｯｸM-PRO" panose="020F0600000000000000" pitchFamily="50" charset="-128"/>
                <a:ea typeface="HG丸ｺﾞｼｯｸM-PRO" panose="020F0600000000000000" pitchFamily="50" charset="-128"/>
              </a:rPr>
              <a:t>か国の</a:t>
            </a:r>
            <a:r>
              <a:rPr lang="en-US" altLang="ja-JP" sz="3100" dirty="0">
                <a:latin typeface="HG丸ｺﾞｼｯｸM-PRO" panose="020F0600000000000000" pitchFamily="50" charset="-128"/>
                <a:ea typeface="HG丸ｺﾞｼｯｸM-PRO" panose="020F0600000000000000" pitchFamily="50" charset="-128"/>
              </a:rPr>
              <a:t>7</a:t>
            </a:r>
            <a:r>
              <a:rPr lang="ja-JP" altLang="en-US" sz="3100" dirty="0">
                <a:latin typeface="HG丸ｺﾞｼｯｸM-PRO" panose="020F0600000000000000" pitchFamily="50" charset="-128"/>
                <a:ea typeface="HG丸ｺﾞｼｯｸM-PRO" panose="020F0600000000000000" pitchFamily="50" charset="-128"/>
              </a:rPr>
              <a:t>大学と提携。関連分野での</a:t>
            </a:r>
            <a:r>
              <a:rPr lang="en-US" altLang="ja-JP" sz="3100" dirty="0">
                <a:latin typeface="HG丸ｺﾞｼｯｸM-PRO" panose="020F0600000000000000" pitchFamily="50" charset="-128"/>
                <a:ea typeface="HG丸ｺﾞｼｯｸM-PRO" panose="020F0600000000000000" pitchFamily="50" charset="-128"/>
              </a:rPr>
              <a:t>3</a:t>
            </a:r>
            <a:r>
              <a:rPr lang="ja-JP" altLang="en-US" sz="3100" dirty="0">
                <a:latin typeface="HG丸ｺﾞｼｯｸM-PRO" panose="020F0600000000000000" pitchFamily="50" charset="-128"/>
                <a:ea typeface="HG丸ｺﾞｼｯｸM-PRO" panose="020F0600000000000000" pitchFamily="50" charset="-128"/>
              </a:rPr>
              <a:t>年間のフルタイム勤務経験のある選出された学生（平和フェロー呼ばれる）が、さらに修士課程等で平和と紛争解決の学位を修めるプログラムです。</a:t>
            </a:r>
          </a:p>
          <a:p>
            <a:pPr marL="0" indent="0" algn="just">
              <a:lnSpc>
                <a:spcPct val="100000"/>
              </a:lnSpc>
              <a:buNone/>
            </a:pPr>
            <a:r>
              <a:rPr lang="ja-JP" altLang="en-US" sz="3100" dirty="0">
                <a:latin typeface="HG丸ｺﾞｼｯｸM-PRO" panose="020F0600000000000000" pitchFamily="50" charset="-128"/>
                <a:ea typeface="HG丸ｺﾞｼｯｸM-PRO" panose="020F0600000000000000" pitchFamily="50" charset="-128"/>
              </a:rPr>
              <a:t>日本では、国際基督教大学がロータリー平和センターの指定を受けて、</a:t>
            </a:r>
            <a:r>
              <a:rPr lang="en-US" altLang="ja-JP" sz="3100" dirty="0">
                <a:latin typeface="HG丸ｺﾞｼｯｸM-PRO" panose="020F0600000000000000" pitchFamily="50" charset="-128"/>
                <a:ea typeface="HG丸ｺﾞｼｯｸM-PRO" panose="020F0600000000000000" pitchFamily="50" charset="-128"/>
              </a:rPr>
              <a:t>2004</a:t>
            </a:r>
            <a:r>
              <a:rPr lang="ja-JP" altLang="en-US" sz="3100" dirty="0">
                <a:latin typeface="HG丸ｺﾞｼｯｸM-PRO" panose="020F0600000000000000" pitchFamily="50" charset="-128"/>
                <a:ea typeface="HG丸ｺﾞｼｯｸM-PRO" panose="020F0600000000000000" pitchFamily="50" charset="-128"/>
              </a:rPr>
              <a:t>年よりフェローを受け入れています。</a:t>
            </a:r>
            <a:endParaRPr lang="en-US" altLang="ja-JP" sz="3100" dirty="0">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745066" y="436997"/>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a:solidFill>
                  <a:schemeClr val="tx1"/>
                </a:solidFill>
                <a:latin typeface="HG丸ｺﾞｼｯｸM-PRO" panose="020F0600000000000000" pitchFamily="50" charset="-128"/>
                <a:ea typeface="HG丸ｺﾞｼｯｸM-PRO" panose="020F0600000000000000" pitchFamily="50" charset="-128"/>
              </a:rPr>
              <a:t>ロータリー平和フェローシップとは　奨学金</a:t>
            </a:r>
            <a:endParaRPr kumimoji="1" lang="ja-JP" altLang="en-US" sz="3000" b="1"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412007469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712199" y="190082"/>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a:solidFill>
                  <a:schemeClr val="tx1"/>
                </a:solidFill>
                <a:latin typeface="HG丸ｺﾞｼｯｸM-PRO" panose="020F0600000000000000" pitchFamily="50" charset="-128"/>
                <a:ea typeface="HG丸ｺﾞｼｯｸM-PRO" panose="020F0600000000000000" pitchFamily="50" charset="-128"/>
              </a:rPr>
              <a:t>ロータリー平和センター　</a:t>
            </a:r>
            <a:r>
              <a:rPr lang="en-US" altLang="ja-JP" sz="3000" b="1" dirty="0">
                <a:solidFill>
                  <a:schemeClr val="tx1"/>
                </a:solidFill>
                <a:latin typeface="HG丸ｺﾞｼｯｸM-PRO" panose="020F0600000000000000" pitchFamily="50" charset="-128"/>
                <a:ea typeface="HG丸ｺﾞｼｯｸM-PRO" panose="020F0600000000000000" pitchFamily="50" charset="-128"/>
              </a:rPr>
              <a:t>7</a:t>
            </a:r>
            <a:r>
              <a:rPr lang="ja-JP" altLang="en-US" sz="3000" b="1" dirty="0" err="1">
                <a:solidFill>
                  <a:schemeClr val="tx1"/>
                </a:solidFill>
                <a:latin typeface="HG丸ｺﾞｼｯｸM-PRO" panose="020F0600000000000000" pitchFamily="50" charset="-128"/>
                <a:ea typeface="HG丸ｺﾞｼｯｸM-PRO" panose="020F0600000000000000" pitchFamily="50" charset="-128"/>
              </a:rPr>
              <a:t>つの</a:t>
            </a:r>
            <a:r>
              <a:rPr lang="ja-JP" altLang="en-US" sz="3000" b="1" dirty="0">
                <a:solidFill>
                  <a:schemeClr val="tx1"/>
                </a:solidFill>
                <a:latin typeface="HG丸ｺﾞｼｯｸM-PRO" panose="020F0600000000000000" pitchFamily="50" charset="-128"/>
                <a:ea typeface="HG丸ｺﾞｼｯｸM-PRO" panose="020F0600000000000000" pitchFamily="50" charset="-128"/>
              </a:rPr>
              <a:t>提携大学 </a:t>
            </a:r>
            <a:r>
              <a:rPr lang="en-US" altLang="ja-JP" sz="3000" b="1" dirty="0">
                <a:solidFill>
                  <a:schemeClr val="tx1"/>
                </a:solidFill>
                <a:latin typeface="HG丸ｺﾞｼｯｸM-PRO" panose="020F0600000000000000" pitchFamily="50" charset="-128"/>
                <a:ea typeface="HG丸ｺﾞｼｯｸM-PRO" panose="020F0600000000000000" pitchFamily="50" charset="-128"/>
              </a:rPr>
              <a:t>6</a:t>
            </a:r>
            <a:r>
              <a:rPr lang="ja-JP" altLang="en-US" sz="3000" b="1" dirty="0">
                <a:solidFill>
                  <a:schemeClr val="tx1"/>
                </a:solidFill>
                <a:latin typeface="HG丸ｺﾞｼｯｸM-PRO" panose="020F0600000000000000" pitchFamily="50" charset="-128"/>
                <a:ea typeface="HG丸ｺﾞｼｯｸM-PRO" panose="020F0600000000000000" pitchFamily="50" charset="-128"/>
              </a:rPr>
              <a:t>センター　　　　　　　　　</a:t>
            </a:r>
            <a:endParaRPr kumimoji="1" lang="ja-JP" altLang="en-US" sz="2000" dirty="0">
              <a:ln w="0"/>
              <a:solidFill>
                <a:schemeClr val="tx1"/>
              </a:solidFill>
              <a:effectLst>
                <a:outerShdw blurRad="38100" dist="19050" dir="2700000" algn="tl" rotWithShape="0">
                  <a:schemeClr val="dk1">
                    <a:alpha val="40000"/>
                  </a:schemeClr>
                </a:outerShdw>
              </a:effectLst>
            </a:endParaRP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b="3242"/>
          <a:stretch>
            <a:fillRect/>
          </a:stretch>
        </p:blipFill>
        <p:spPr bwMode="auto">
          <a:xfrm>
            <a:off x="429977" y="1439854"/>
            <a:ext cx="7317715" cy="48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コンテンツ プレースホルダー 1"/>
          <p:cNvSpPr>
            <a:spLocks noGrp="1"/>
          </p:cNvSpPr>
          <p:nvPr>
            <p:ph idx="1"/>
          </p:nvPr>
        </p:nvSpPr>
        <p:spPr>
          <a:xfrm>
            <a:off x="7385755" y="1490131"/>
            <a:ext cx="4385733" cy="5004439"/>
          </a:xfrm>
        </p:spPr>
        <p:txBody>
          <a:bodyPr>
            <a:normAutofit/>
          </a:bodyPr>
          <a:lstStyle/>
          <a:p>
            <a:pPr marL="0" indent="0">
              <a:buNone/>
            </a:pPr>
            <a:r>
              <a:rPr lang="ja-JP" altLang="en-US" sz="2400" b="1" dirty="0">
                <a:latin typeface="AR P丸ゴシック体M" panose="020B0600010101010101" pitchFamily="50" charset="-128"/>
                <a:ea typeface="AR P丸ゴシック体M" panose="020B0600010101010101" pitchFamily="50" charset="-128"/>
              </a:rPr>
              <a:t>世界各地に６つの平和センター</a:t>
            </a:r>
            <a:endParaRPr lang="en-US" altLang="ja-JP" sz="2400" b="1" dirty="0">
              <a:latin typeface="AR P丸ゴシック体M" panose="020B0600010101010101" pitchFamily="50" charset="-128"/>
              <a:ea typeface="AR P丸ゴシック体M" panose="020B0600010101010101" pitchFamily="50" charset="-128"/>
            </a:endParaRPr>
          </a:p>
          <a:p>
            <a:r>
              <a:rPr lang="ja-JP" altLang="en-US" sz="2400" b="1" dirty="0">
                <a:latin typeface="AR P丸ゴシック体M" panose="020B0600010101010101" pitchFamily="50" charset="-128"/>
                <a:ea typeface="AR P丸ゴシック体M" panose="020B0600010101010101" pitchFamily="50" charset="-128"/>
              </a:rPr>
              <a:t>日本の国際基督教大学</a:t>
            </a:r>
          </a:p>
          <a:p>
            <a:r>
              <a:rPr lang="ja-JP" altLang="en-US" sz="2400" b="1" dirty="0">
                <a:latin typeface="AR P丸ゴシック体M" panose="020B0600010101010101" pitchFamily="50" charset="-128"/>
                <a:ea typeface="AR P丸ゴシック体M" panose="020B0600010101010101" pitchFamily="50" charset="-128"/>
              </a:rPr>
              <a:t>オーストラリアのクイーンズランド大学</a:t>
            </a:r>
          </a:p>
          <a:p>
            <a:r>
              <a:rPr lang="ja-JP" altLang="en-US" sz="2400" b="1" dirty="0">
                <a:latin typeface="AR P丸ゴシック体M" panose="020B0600010101010101" pitchFamily="50" charset="-128"/>
                <a:ea typeface="AR P丸ゴシック体M" panose="020B0600010101010101" pitchFamily="50" charset="-128"/>
              </a:rPr>
              <a:t>タイのチュラロンコーン大学</a:t>
            </a:r>
          </a:p>
          <a:p>
            <a:r>
              <a:rPr lang="ja-JP" altLang="en-US" sz="2400" b="1" dirty="0">
                <a:latin typeface="AR P丸ゴシック体M" panose="020B0600010101010101" pitchFamily="50" charset="-128"/>
                <a:ea typeface="AR P丸ゴシック体M" panose="020B0600010101010101" pitchFamily="50" charset="-128"/>
              </a:rPr>
              <a:t>スウェーデンのウプサラ大学</a:t>
            </a:r>
          </a:p>
          <a:p>
            <a:r>
              <a:rPr lang="ja-JP" altLang="en-US" sz="2400" b="1" dirty="0">
                <a:latin typeface="AR P丸ゴシック体M" panose="020B0600010101010101" pitchFamily="50" charset="-128"/>
                <a:ea typeface="AR P丸ゴシック体M" panose="020B0600010101010101" pitchFamily="50" charset="-128"/>
              </a:rPr>
              <a:t>イギリスのブラッドフォード大学</a:t>
            </a:r>
          </a:p>
          <a:p>
            <a:r>
              <a:rPr lang="ja-JP" altLang="en-US" sz="2400" b="1" dirty="0">
                <a:latin typeface="AR P丸ゴシック体M" panose="020B0600010101010101" pitchFamily="50" charset="-128"/>
                <a:ea typeface="AR P丸ゴシック体M" panose="020B0600010101010101" pitchFamily="50" charset="-128"/>
              </a:rPr>
              <a:t>アメリカのデューク大学とノースカロライナ大学チャペルヒル校</a:t>
            </a:r>
            <a:endParaRPr kumimoji="1" lang="ja-JP" altLang="en-US" sz="2400" b="1" dirty="0">
              <a:latin typeface="AR P丸ゴシック体M" panose="020B0600010101010101" pitchFamily="50" charset="-128"/>
              <a:ea typeface="AR P丸ゴシック体M" panose="020B0600010101010101" pitchFamily="50" charset="-128"/>
            </a:endParaRPr>
          </a:p>
        </p:txBody>
      </p:sp>
      <p:sp>
        <p:nvSpPr>
          <p:cNvPr id="3" name="正方形/長方形 2"/>
          <p:cNvSpPr/>
          <p:nvPr/>
        </p:nvSpPr>
        <p:spPr>
          <a:xfrm>
            <a:off x="1857157" y="6263738"/>
            <a:ext cx="6008376" cy="461665"/>
          </a:xfrm>
          <a:prstGeom prst="rect">
            <a:avLst/>
          </a:prstGeom>
        </p:spPr>
        <p:txBody>
          <a:bodyPr wrap="none">
            <a:spAutoFit/>
          </a:bodyPr>
          <a:lstStyle/>
          <a:p>
            <a:r>
              <a:rPr lang="en-US" altLang="ja-JP" sz="2400" dirty="0">
                <a:latin typeface="AR P丸ゴシック体M" panose="020B0600010101010101" pitchFamily="50" charset="-128"/>
                <a:ea typeface="AR P丸ゴシック体M" panose="020B0600010101010101" pitchFamily="50" charset="-128"/>
              </a:rPr>
              <a:t>※</a:t>
            </a:r>
            <a:r>
              <a:rPr lang="ja-JP" altLang="en-US" sz="2400" dirty="0">
                <a:latin typeface="AR P丸ゴシック体M" panose="020B0600010101010101" pitchFamily="50" charset="-128"/>
                <a:ea typeface="AR P丸ゴシック体M" panose="020B0600010101010101" pitchFamily="50" charset="-128"/>
              </a:rPr>
              <a:t>海外留学が前提：日本人の</a:t>
            </a:r>
            <a:r>
              <a:rPr lang="en-US" altLang="ja-JP" sz="2400" dirty="0">
                <a:latin typeface="AR P丸ゴシック体M" panose="020B0600010101010101" pitchFamily="50" charset="-128"/>
                <a:ea typeface="AR P丸ゴシック体M" panose="020B0600010101010101" pitchFamily="50" charset="-128"/>
              </a:rPr>
              <a:t>ICU</a:t>
            </a:r>
            <a:r>
              <a:rPr lang="ja-JP" altLang="en-US" sz="2400" dirty="0">
                <a:latin typeface="AR P丸ゴシック体M" panose="020B0600010101010101" pitchFamily="50" charset="-128"/>
                <a:ea typeface="AR P丸ゴシック体M" panose="020B0600010101010101" pitchFamily="50" charset="-128"/>
              </a:rPr>
              <a:t>入学は不可</a:t>
            </a:r>
          </a:p>
        </p:txBody>
      </p:sp>
    </p:spTree>
    <p:extLst>
      <p:ext uri="{BB962C8B-B14F-4D97-AF65-F5344CB8AC3E}">
        <p14:creationId xmlns:p14="http://schemas.microsoft.com/office/powerpoint/2010/main" val="32921318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38199" y="1651000"/>
            <a:ext cx="10625667" cy="5121275"/>
          </a:xfrm>
        </p:spPr>
        <p:txBody>
          <a:bodyPr anchor="ctr">
            <a:normAutofit fontScale="92500"/>
          </a:bodyPr>
          <a:lstStyle/>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毎年最高</a:t>
            </a:r>
            <a:r>
              <a:rPr lang="en-US" altLang="ja-JP" sz="3200" dirty="0">
                <a:latin typeface="AR P丸ゴシック体M" panose="020B0600010101010101" pitchFamily="50" charset="-128"/>
                <a:ea typeface="AR P丸ゴシック体M" panose="020B0600010101010101" pitchFamily="50" charset="-128"/>
              </a:rPr>
              <a:t>100</a:t>
            </a:r>
            <a:r>
              <a:rPr lang="ja-JP" altLang="en-US" sz="3200" dirty="0">
                <a:latin typeface="AR P丸ゴシック体M" panose="020B0600010101010101" pitchFamily="50" charset="-128"/>
                <a:ea typeface="AR P丸ゴシック体M" panose="020B0600010101010101" pitchFamily="50" charset="-128"/>
              </a:rPr>
              <a:t>名の平和フェローが選出 </a:t>
            </a:r>
          </a:p>
          <a:p>
            <a:pPr marL="0" indent="0" algn="just">
              <a:lnSpc>
                <a:spcPct val="100000"/>
              </a:lnSpc>
              <a:spcBef>
                <a:spcPts val="0"/>
              </a:spcBef>
              <a:buNone/>
            </a:pPr>
            <a:endParaRPr lang="ja-JP" altLang="en-US" sz="3200" dirty="0">
              <a:latin typeface="AR P丸ゴシック体M" panose="020B0600010101010101" pitchFamily="50" charset="-128"/>
              <a:ea typeface="AR P丸ゴシック体M" panose="020B0600010101010101" pitchFamily="50" charset="-128"/>
            </a:endParaRPr>
          </a:p>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修士号プログラム　</a:t>
            </a:r>
            <a:r>
              <a:rPr lang="en-US" altLang="ja-JP" sz="3200" dirty="0">
                <a:latin typeface="AR P丸ゴシック体M" panose="020B0600010101010101" pitchFamily="50" charset="-128"/>
                <a:ea typeface="AR P丸ゴシック体M" panose="020B0600010101010101" pitchFamily="50" charset="-128"/>
              </a:rPr>
              <a:t>75,000</a:t>
            </a:r>
            <a:r>
              <a:rPr lang="ja-JP" altLang="en-US" sz="3200" dirty="0">
                <a:latin typeface="AR P丸ゴシック体M" panose="020B0600010101010101" pitchFamily="50" charset="-128"/>
                <a:ea typeface="AR P丸ゴシック体M" panose="020B0600010101010101" pitchFamily="50" charset="-128"/>
              </a:rPr>
              <a:t>＄</a:t>
            </a:r>
          </a:p>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 若いプロフェッショナルが対象</a:t>
            </a:r>
          </a:p>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 毎年、最高</a:t>
            </a:r>
            <a:r>
              <a:rPr lang="en-US" altLang="ja-JP" sz="3200" dirty="0">
                <a:latin typeface="AR P丸ゴシック体M" panose="020B0600010101010101" pitchFamily="50" charset="-128"/>
                <a:ea typeface="AR P丸ゴシック体M" panose="020B0600010101010101" pitchFamily="50" charset="-128"/>
              </a:rPr>
              <a:t>50</a:t>
            </a:r>
            <a:r>
              <a:rPr lang="ja-JP" altLang="en-US" sz="3200" dirty="0">
                <a:latin typeface="AR P丸ゴシック体M" panose="020B0600010101010101" pitchFamily="50" charset="-128"/>
                <a:ea typeface="AR P丸ゴシック体M" panose="020B0600010101010101" pitchFamily="50" charset="-128"/>
              </a:rPr>
              <a:t>名（各センターで</a:t>
            </a:r>
            <a:r>
              <a:rPr lang="en-US" altLang="ja-JP" sz="3200" dirty="0">
                <a:latin typeface="AR P丸ゴシック体M" panose="020B0600010101010101" pitchFamily="50" charset="-128"/>
                <a:ea typeface="AR P丸ゴシック体M" panose="020B0600010101010101" pitchFamily="50" charset="-128"/>
              </a:rPr>
              <a:t>10</a:t>
            </a:r>
            <a:r>
              <a:rPr lang="ja-JP" altLang="en-US" sz="3200" dirty="0">
                <a:latin typeface="AR P丸ゴシック体M" panose="020B0600010101010101" pitchFamily="50" charset="-128"/>
                <a:ea typeface="AR P丸ゴシック体M" panose="020B0600010101010101" pitchFamily="50" charset="-128"/>
              </a:rPr>
              <a:t>名ずつ）</a:t>
            </a:r>
          </a:p>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 </a:t>
            </a:r>
            <a:r>
              <a:rPr lang="en-US" altLang="ja-JP" sz="3200" dirty="0">
                <a:latin typeface="AR P丸ゴシック体M" panose="020B0600010101010101" pitchFamily="50" charset="-128"/>
                <a:ea typeface="AR P丸ゴシック体M" panose="020B0600010101010101" pitchFamily="50" charset="-128"/>
              </a:rPr>
              <a:t>15</a:t>
            </a:r>
            <a:r>
              <a:rPr lang="ja-JP" altLang="en-US" sz="3200" dirty="0">
                <a:latin typeface="AR P丸ゴシック体M" panose="020B0600010101010101" pitchFamily="50" charset="-128"/>
                <a:ea typeface="AR P丸ゴシック体M" panose="020B0600010101010101" pitchFamily="50" charset="-128"/>
              </a:rPr>
              <a:t>～</a:t>
            </a:r>
            <a:r>
              <a:rPr lang="en-US" altLang="ja-JP" sz="3200" dirty="0">
                <a:latin typeface="AR P丸ゴシック体M" panose="020B0600010101010101" pitchFamily="50" charset="-128"/>
                <a:ea typeface="AR P丸ゴシック体M" panose="020B0600010101010101" pitchFamily="50" charset="-128"/>
              </a:rPr>
              <a:t>24</a:t>
            </a:r>
            <a:r>
              <a:rPr lang="ja-JP" altLang="en-US" sz="3200" dirty="0">
                <a:latin typeface="AR P丸ゴシック体M" panose="020B0600010101010101" pitchFamily="50" charset="-128"/>
                <a:ea typeface="AR P丸ゴシック体M" panose="020B0600010101010101" pitchFamily="50" charset="-128"/>
              </a:rPr>
              <a:t>カ月間</a:t>
            </a:r>
          </a:p>
          <a:p>
            <a:pPr marL="0" indent="0" algn="just">
              <a:lnSpc>
                <a:spcPct val="100000"/>
              </a:lnSpc>
              <a:spcBef>
                <a:spcPts val="0"/>
              </a:spcBef>
              <a:buNone/>
            </a:pPr>
            <a:endParaRPr lang="ja-JP" altLang="en-US" sz="3200" dirty="0">
              <a:latin typeface="AR P丸ゴシック体M" panose="020B0600010101010101" pitchFamily="50" charset="-128"/>
              <a:ea typeface="AR P丸ゴシック体M" panose="020B0600010101010101" pitchFamily="50" charset="-128"/>
            </a:endParaRPr>
          </a:p>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専門修了証プログラム　</a:t>
            </a:r>
            <a:r>
              <a:rPr lang="en-US" altLang="ja-JP" sz="3200" dirty="0">
                <a:latin typeface="AR P丸ゴシック体M" panose="020B0600010101010101" pitchFamily="50" charset="-128"/>
                <a:ea typeface="AR P丸ゴシック体M" panose="020B0600010101010101" pitchFamily="50" charset="-128"/>
              </a:rPr>
              <a:t>11,000</a:t>
            </a:r>
            <a:r>
              <a:rPr lang="ja-JP" altLang="en-US" sz="3200" dirty="0">
                <a:latin typeface="AR P丸ゴシック体M" panose="020B0600010101010101" pitchFamily="50" charset="-128"/>
                <a:ea typeface="AR P丸ゴシック体M" panose="020B0600010101010101" pitchFamily="50" charset="-128"/>
              </a:rPr>
              <a:t>＄ </a:t>
            </a:r>
          </a:p>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 経験豊かなプロフェッショナルが対象：即戦力</a:t>
            </a:r>
          </a:p>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 毎年、最高</a:t>
            </a:r>
            <a:r>
              <a:rPr lang="en-US" altLang="ja-JP" sz="3200" dirty="0">
                <a:latin typeface="AR P丸ゴシック体M" panose="020B0600010101010101" pitchFamily="50" charset="-128"/>
                <a:ea typeface="AR P丸ゴシック体M" panose="020B0600010101010101" pitchFamily="50" charset="-128"/>
              </a:rPr>
              <a:t>50</a:t>
            </a:r>
            <a:r>
              <a:rPr lang="ja-JP" altLang="en-US" sz="3200" dirty="0">
                <a:latin typeface="AR P丸ゴシック体M" panose="020B0600010101010101" pitchFamily="50" charset="-128"/>
                <a:ea typeface="AR P丸ゴシック体M" panose="020B0600010101010101" pitchFamily="50" charset="-128"/>
              </a:rPr>
              <a:t>名（年</a:t>
            </a:r>
            <a:r>
              <a:rPr lang="en-US" altLang="ja-JP" sz="3200" dirty="0">
                <a:latin typeface="AR P丸ゴシック体M" panose="020B0600010101010101" pitchFamily="50" charset="-128"/>
                <a:ea typeface="AR P丸ゴシック体M" panose="020B0600010101010101" pitchFamily="50" charset="-128"/>
              </a:rPr>
              <a:t>2</a:t>
            </a:r>
            <a:r>
              <a:rPr lang="ja-JP" altLang="en-US" sz="3200" dirty="0">
                <a:latin typeface="AR P丸ゴシック体M" panose="020B0600010101010101" pitchFamily="50" charset="-128"/>
                <a:ea typeface="AR P丸ゴシック体M" panose="020B0600010101010101" pitchFamily="50" charset="-128"/>
              </a:rPr>
              <a:t>回のセッションで、それぞれ</a:t>
            </a:r>
            <a:r>
              <a:rPr lang="en-US" altLang="ja-JP" sz="3200" dirty="0">
                <a:latin typeface="AR P丸ゴシック体M" panose="020B0600010101010101" pitchFamily="50" charset="-128"/>
                <a:ea typeface="AR P丸ゴシック体M" panose="020B0600010101010101" pitchFamily="50" charset="-128"/>
              </a:rPr>
              <a:t>25</a:t>
            </a:r>
            <a:r>
              <a:rPr lang="ja-JP" altLang="en-US" sz="3200" dirty="0">
                <a:latin typeface="AR P丸ゴシック体M" panose="020B0600010101010101" pitchFamily="50" charset="-128"/>
                <a:ea typeface="AR P丸ゴシック体M" panose="020B0600010101010101" pitchFamily="50" charset="-128"/>
              </a:rPr>
              <a:t>名ずつ）</a:t>
            </a:r>
          </a:p>
          <a:p>
            <a:pPr marL="0" indent="0" algn="just">
              <a:lnSpc>
                <a:spcPct val="100000"/>
              </a:lnSpc>
              <a:spcBef>
                <a:spcPts val="0"/>
              </a:spcBef>
              <a:buNone/>
            </a:pPr>
            <a:r>
              <a:rPr lang="ja-JP" altLang="en-US" sz="3200" dirty="0">
                <a:latin typeface="AR P丸ゴシック体M" panose="020B0600010101010101" pitchFamily="50" charset="-128"/>
                <a:ea typeface="AR P丸ゴシック体M" panose="020B0600010101010101" pitchFamily="50" charset="-128"/>
              </a:rPr>
              <a:t> </a:t>
            </a:r>
            <a:r>
              <a:rPr lang="en-US" altLang="ja-JP" sz="3200" dirty="0">
                <a:latin typeface="AR P丸ゴシック体M" panose="020B0600010101010101" pitchFamily="50" charset="-128"/>
                <a:ea typeface="AR P丸ゴシック体M" panose="020B0600010101010101" pitchFamily="50" charset="-128"/>
              </a:rPr>
              <a:t>3</a:t>
            </a:r>
            <a:r>
              <a:rPr lang="ja-JP" altLang="en-US" sz="3200" dirty="0">
                <a:latin typeface="AR P丸ゴシック体M" panose="020B0600010101010101" pitchFamily="50" charset="-128"/>
                <a:ea typeface="AR P丸ゴシック体M" panose="020B0600010101010101" pitchFamily="50" charset="-128"/>
              </a:rPr>
              <a:t>カ月間 ＊</a:t>
            </a:r>
            <a:r>
              <a:rPr lang="ja-JP" altLang="en-US" sz="3200" b="1" dirty="0">
                <a:latin typeface="AR P丸ゴシック体M" panose="020B0600010101010101" pitchFamily="50" charset="-128"/>
                <a:ea typeface="AR P丸ゴシック体M" panose="020B0600010101010101" pitchFamily="50" charset="-128"/>
              </a:rPr>
              <a:t>タイのチュラロンコーン大学のみ</a:t>
            </a:r>
            <a:endParaRPr lang="ja-JP" altLang="en-US" dirty="0">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745066" y="596387"/>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a:solidFill>
                  <a:schemeClr val="tx1"/>
                </a:solidFill>
                <a:latin typeface="HG丸ｺﾞｼｯｸM-PRO" panose="020F0600000000000000" pitchFamily="50" charset="-128"/>
                <a:ea typeface="HG丸ｺﾞｼｯｸM-PRO" panose="020F0600000000000000" pitchFamily="50" charset="-128"/>
              </a:rPr>
              <a:t>修士号プログラム ＆ 専門修了証プログラム</a:t>
            </a:r>
            <a:endParaRPr kumimoji="1" lang="ja-JP" altLang="en-US" sz="3000" b="1"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15405808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38199" y="1651000"/>
            <a:ext cx="10625667" cy="5121275"/>
          </a:xfrm>
        </p:spPr>
        <p:txBody>
          <a:bodyPr anchor="t" anchorCtr="0">
            <a:normAutofit/>
          </a:bodyPr>
          <a:lstStyle/>
          <a:p>
            <a:pPr marL="0" indent="0" algn="just">
              <a:lnSpc>
                <a:spcPct val="150000"/>
              </a:lnSpc>
              <a:spcBef>
                <a:spcPts val="0"/>
              </a:spcBef>
              <a:buNone/>
            </a:pPr>
            <a:r>
              <a:rPr lang="ja-JP" altLang="en-US" dirty="0">
                <a:latin typeface="AR丸ゴシック体M" panose="020B0609010101010101" pitchFamily="49" charset="-128"/>
                <a:ea typeface="AR丸ゴシック体M" panose="020B0609010101010101" pitchFamily="49" charset="-128"/>
              </a:rPr>
              <a:t>◆</a:t>
            </a:r>
            <a:r>
              <a:rPr lang="ja-JP" altLang="en-US" sz="4800" dirty="0" smtClean="0">
                <a:latin typeface="AR丸ゴシック体M" panose="020B0609010101010101" pitchFamily="49" charset="-128"/>
                <a:ea typeface="AR丸ゴシック体M" panose="020B0609010101010101" pitchFamily="49" charset="-128"/>
              </a:rPr>
              <a:t>杉山恵奈</a:t>
            </a:r>
            <a:r>
              <a:rPr lang="ja-JP" altLang="en-US" sz="4800" dirty="0">
                <a:latin typeface="AR丸ゴシック体M" panose="020B0609010101010101" pitchFamily="49" charset="-128"/>
                <a:ea typeface="AR丸ゴシック体M" panose="020B0609010101010101" pitchFamily="49" charset="-128"/>
              </a:rPr>
              <a:t>さん　１期生</a:t>
            </a:r>
            <a:endParaRPr lang="en-US" altLang="ja-JP" sz="4800" dirty="0">
              <a:latin typeface="AR丸ゴシック体M" panose="020B0609010101010101" pitchFamily="49" charset="-128"/>
              <a:ea typeface="AR丸ゴシック体M" panose="020B0609010101010101" pitchFamily="49" charset="-128"/>
            </a:endParaRPr>
          </a:p>
          <a:p>
            <a:pPr marL="0" indent="0" algn="just">
              <a:lnSpc>
                <a:spcPct val="150000"/>
              </a:lnSpc>
              <a:spcBef>
                <a:spcPts val="0"/>
              </a:spcBef>
              <a:buNone/>
            </a:pPr>
            <a:r>
              <a:rPr lang="ja-JP" altLang="en-US" dirty="0">
                <a:solidFill>
                  <a:prstClr val="black"/>
                </a:solidFill>
                <a:latin typeface="AR丸ゴシック体M" panose="020B0609010101010101" pitchFamily="49" charset="-128"/>
                <a:ea typeface="AR丸ゴシック体M" panose="020B0609010101010101" pitchFamily="49" charset="-128"/>
              </a:rPr>
              <a:t>◆</a:t>
            </a:r>
            <a:r>
              <a:rPr lang="en-US" altLang="ja-JP" sz="4800" dirty="0">
                <a:latin typeface="AR丸ゴシック体M" panose="020B0609010101010101" pitchFamily="49" charset="-128"/>
                <a:ea typeface="AR丸ゴシック体M" panose="020B0609010101010101" pitchFamily="49" charset="-128"/>
              </a:rPr>
              <a:t>2002</a:t>
            </a:r>
            <a:r>
              <a:rPr lang="ja-JP" altLang="en-US" sz="4800" dirty="0">
                <a:latin typeface="AR丸ゴシック体M" panose="020B0609010101010101" pitchFamily="49" charset="-128"/>
                <a:ea typeface="AR丸ゴシック体M" panose="020B0609010101010101" pitchFamily="49" charset="-128"/>
              </a:rPr>
              <a:t>年各務原ＲＣより推薦</a:t>
            </a:r>
          </a:p>
          <a:p>
            <a:pPr marL="0" indent="0" algn="just">
              <a:lnSpc>
                <a:spcPct val="150000"/>
              </a:lnSpc>
              <a:spcBef>
                <a:spcPts val="0"/>
              </a:spcBef>
              <a:buNone/>
            </a:pPr>
            <a:r>
              <a:rPr lang="ja-JP" altLang="en-US" dirty="0">
                <a:solidFill>
                  <a:prstClr val="black"/>
                </a:solidFill>
                <a:latin typeface="AR丸ゴシック体M" panose="020B0609010101010101" pitchFamily="49" charset="-128"/>
                <a:ea typeface="AR丸ゴシック体M" panose="020B0609010101010101" pitchFamily="49" charset="-128"/>
              </a:rPr>
              <a:t>◆</a:t>
            </a:r>
            <a:r>
              <a:rPr lang="ja-JP" altLang="en-US" sz="4800" dirty="0">
                <a:latin typeface="AR丸ゴシック体M" panose="020B0609010101010101" pitchFamily="49" charset="-128"/>
                <a:ea typeface="AR丸ゴシック体M" panose="020B0609010101010101" pitchFamily="49" charset="-128"/>
              </a:rPr>
              <a:t>ノースカロライナ大学へ留学</a:t>
            </a:r>
            <a:endParaRPr lang="en-US" altLang="ja-JP" sz="4800" dirty="0">
              <a:latin typeface="AR丸ゴシック体M" panose="020B0609010101010101" pitchFamily="49" charset="-128"/>
              <a:ea typeface="AR丸ゴシック体M" panose="020B0609010101010101" pitchFamily="49" charset="-128"/>
            </a:endParaRPr>
          </a:p>
          <a:p>
            <a:pPr marL="0" indent="0" algn="just">
              <a:lnSpc>
                <a:spcPct val="150000"/>
              </a:lnSpc>
              <a:spcBef>
                <a:spcPts val="0"/>
              </a:spcBef>
              <a:buNone/>
            </a:pPr>
            <a:r>
              <a:rPr lang="ja-JP" altLang="en-US" dirty="0">
                <a:solidFill>
                  <a:prstClr val="black"/>
                </a:solidFill>
                <a:latin typeface="AR丸ゴシック体M" panose="020B0609010101010101" pitchFamily="49" charset="-128"/>
                <a:ea typeface="AR丸ゴシック体M" panose="020B0609010101010101" pitchFamily="49" charset="-128"/>
              </a:rPr>
              <a:t>◆</a:t>
            </a:r>
            <a:r>
              <a:rPr lang="ja-JP" altLang="en-US" sz="4800" dirty="0">
                <a:latin typeface="AR丸ゴシック体M" panose="020B0609010101010101" pitchFamily="49" charset="-128"/>
                <a:ea typeface="AR丸ゴシック体M" panose="020B0609010101010101" pitchFamily="49" charset="-128"/>
              </a:rPr>
              <a:t>現在日本財団に勤務</a:t>
            </a:r>
          </a:p>
        </p:txBody>
      </p:sp>
      <p:sp>
        <p:nvSpPr>
          <p:cNvPr id="7" name="角丸四角形 6"/>
          <p:cNvSpPr/>
          <p:nvPr/>
        </p:nvSpPr>
        <p:spPr>
          <a:xfrm>
            <a:off x="745066" y="596387"/>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a:solidFill>
                  <a:schemeClr val="tx1"/>
                </a:solidFill>
                <a:latin typeface="HG丸ｺﾞｼｯｸM-PRO" panose="020F0600000000000000" pitchFamily="50" charset="-128"/>
                <a:ea typeface="HG丸ｺﾞｼｯｸM-PRO" panose="020F0600000000000000" pitchFamily="50" charset="-128"/>
              </a:rPr>
              <a:t>当地区のからの奨学生</a:t>
            </a:r>
            <a:endParaRPr lang="en-US" altLang="ja-JP" sz="3000" b="1"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53624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38200" y="1441775"/>
            <a:ext cx="10428934" cy="5330500"/>
          </a:xfrm>
        </p:spPr>
        <p:txBody>
          <a:bodyPr anchor="ctr">
            <a:normAutofit/>
          </a:bodyPr>
          <a:lstStyle/>
          <a:p>
            <a:pPr marL="0" indent="0" algn="just">
              <a:lnSpc>
                <a:spcPct val="100000"/>
              </a:lnSpc>
              <a:spcBef>
                <a:spcPts val="0"/>
              </a:spcBef>
              <a:buNone/>
            </a:pPr>
            <a:r>
              <a:rPr lang="zh-TW" altLang="en-US" dirty="0">
                <a:latin typeface="HG丸ｺﾞｼｯｸM-PRO" panose="020F0600000000000000" pitchFamily="50" charset="-128"/>
                <a:ea typeface="HG丸ｺﾞｼｯｸM-PRO" panose="020F0600000000000000" pitchFamily="50" charset="-128"/>
              </a:rPr>
              <a:t>国際財団活動資金（</a:t>
            </a:r>
            <a:r>
              <a:rPr lang="en-US" altLang="zh-TW" dirty="0">
                <a:latin typeface="HG丸ｺﾞｼｯｸM-PRO" panose="020F0600000000000000" pitchFamily="50" charset="-128"/>
                <a:ea typeface="HG丸ｺﾞｼｯｸM-PRO" panose="020F0600000000000000" pitchFamily="50" charset="-128"/>
              </a:rPr>
              <a:t>WF</a:t>
            </a:r>
            <a:r>
              <a:rPr lang="zh-TW" altLang="en-US" dirty="0">
                <a:latin typeface="HG丸ｺﾞｼｯｸM-PRO" panose="020F0600000000000000" pitchFamily="50" charset="-128"/>
                <a:ea typeface="HG丸ｺﾞｼｯｸM-PRO" panose="020F0600000000000000" pitchFamily="50" charset="-128"/>
              </a:rPr>
              <a:t>）</a:t>
            </a:r>
            <a:endParaRPr lang="en-US" altLang="zh-TW" dirty="0">
              <a:latin typeface="HG丸ｺﾞｼｯｸM-PRO" panose="020F0600000000000000" pitchFamily="50" charset="-128"/>
              <a:ea typeface="HG丸ｺﾞｼｯｸM-PRO" panose="020F0600000000000000" pitchFamily="50" charset="-128"/>
            </a:endParaRPr>
          </a:p>
          <a:p>
            <a:pPr marL="0" indent="0" algn="just">
              <a:lnSpc>
                <a:spcPct val="100000"/>
              </a:lnSpc>
              <a:spcBef>
                <a:spcPts val="0"/>
              </a:spcBef>
              <a:buNone/>
            </a:pPr>
            <a:r>
              <a:rPr lang="ja-JP" altLang="en-US" dirty="0">
                <a:latin typeface="HG丸ｺﾞｼｯｸM-PRO" panose="020F0600000000000000" pitchFamily="50" charset="-128"/>
                <a:ea typeface="HG丸ｺﾞｼｯｸM-PRO" panose="020F0600000000000000" pitchFamily="50" charset="-128"/>
              </a:rPr>
              <a:t>　ロータリー平和センタープログラムに使用</a:t>
            </a:r>
            <a:endParaRPr lang="en-US" altLang="zh-TW" dirty="0">
              <a:latin typeface="HG丸ｺﾞｼｯｸM-PRO" panose="020F0600000000000000" pitchFamily="50" charset="-128"/>
              <a:ea typeface="HG丸ｺﾞｼｯｸM-PRO" panose="020F0600000000000000" pitchFamily="50" charset="-128"/>
            </a:endParaRPr>
          </a:p>
          <a:p>
            <a:pPr marL="0" indent="0" algn="just">
              <a:lnSpc>
                <a:spcPct val="100000"/>
              </a:lnSpc>
              <a:spcBef>
                <a:spcPts val="0"/>
              </a:spcBef>
              <a:buNone/>
            </a:pPr>
            <a:endParaRPr lang="en-US" altLang="zh-TW" dirty="0">
              <a:latin typeface="HG丸ｺﾞｼｯｸM-PRO" panose="020F0600000000000000" pitchFamily="50" charset="-128"/>
              <a:ea typeface="HG丸ｺﾞｼｯｸM-PRO" panose="020F0600000000000000" pitchFamily="50" charset="-128"/>
            </a:endParaRPr>
          </a:p>
          <a:p>
            <a:pPr marL="0" indent="0" algn="just">
              <a:lnSpc>
                <a:spcPct val="100000"/>
              </a:lnSpc>
              <a:spcBef>
                <a:spcPts val="0"/>
              </a:spcBef>
              <a:buNone/>
            </a:pPr>
            <a:r>
              <a:rPr lang="zh-TW" altLang="en-US" dirty="0">
                <a:latin typeface="HG丸ｺﾞｼｯｸM-PRO" panose="020F0600000000000000" pitchFamily="50" charset="-128"/>
                <a:ea typeface="HG丸ｺﾞｼｯｸM-PRO" panose="020F0600000000000000" pitchFamily="50" charset="-128"/>
              </a:rPr>
              <a:t>地区財団活動資金（</a:t>
            </a:r>
            <a:r>
              <a:rPr lang="en-US" altLang="zh-TW" dirty="0">
                <a:latin typeface="HG丸ｺﾞｼｯｸM-PRO" panose="020F0600000000000000" pitchFamily="50" charset="-128"/>
                <a:ea typeface="HG丸ｺﾞｼｯｸM-PRO" panose="020F0600000000000000" pitchFamily="50" charset="-128"/>
              </a:rPr>
              <a:t>DDF</a:t>
            </a:r>
            <a:r>
              <a:rPr lang="zh-TW" altLang="en-US" dirty="0">
                <a:latin typeface="HG丸ｺﾞｼｯｸM-PRO" panose="020F0600000000000000" pitchFamily="50" charset="-128"/>
                <a:ea typeface="HG丸ｺﾞｼｯｸM-PRO" panose="020F0600000000000000" pitchFamily="50" charset="-128"/>
              </a:rPr>
              <a:t>）</a:t>
            </a:r>
            <a:endParaRPr lang="en-US" altLang="zh-TW" dirty="0">
              <a:latin typeface="HG丸ｺﾞｼｯｸM-PRO" panose="020F0600000000000000" pitchFamily="50" charset="-128"/>
              <a:ea typeface="HG丸ｺﾞｼｯｸM-PRO" panose="020F0600000000000000" pitchFamily="50" charset="-128"/>
            </a:endParaRPr>
          </a:p>
          <a:p>
            <a:pPr marL="0" indent="0" algn="just">
              <a:lnSpc>
                <a:spcPct val="100000"/>
              </a:lnSpc>
              <a:spcBef>
                <a:spcPts val="0"/>
              </a:spcBef>
              <a:buNone/>
            </a:pPr>
            <a:r>
              <a:rPr lang="ja-JP" altLang="en-US" dirty="0">
                <a:latin typeface="HG丸ｺﾞｼｯｸM-PRO" panose="020F0600000000000000" pitchFamily="50" charset="-128"/>
                <a:ea typeface="HG丸ｺﾞｼｯｸM-PRO" panose="020F0600000000000000" pitchFamily="50" charset="-128"/>
              </a:rPr>
              <a:t>　繰越金からの寄贈　</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冠名基金として</a:t>
            </a:r>
            <a:endParaRPr lang="en-US" altLang="ja-JP" dirty="0">
              <a:latin typeface="HG丸ｺﾞｼｯｸM-PRO" panose="020F0600000000000000" pitchFamily="50" charset="-128"/>
              <a:ea typeface="HG丸ｺﾞｼｯｸM-PRO" panose="020F0600000000000000" pitchFamily="50" charset="-128"/>
            </a:endParaRPr>
          </a:p>
          <a:p>
            <a:pPr marL="0" indent="0" algn="just">
              <a:lnSpc>
                <a:spcPct val="100000"/>
              </a:lnSpc>
              <a:spcBef>
                <a:spcPts val="0"/>
              </a:spcBef>
              <a:buNone/>
            </a:pPr>
            <a:endParaRPr lang="en-US" altLang="ja-JP" b="1" dirty="0">
              <a:latin typeface="AR P丸ゴシック体M" panose="020B0600010101010101" pitchFamily="50" charset="-128"/>
              <a:ea typeface="AR P丸ゴシック体M" panose="020B0600010101010101" pitchFamily="50" charset="-128"/>
            </a:endParaRPr>
          </a:p>
          <a:p>
            <a:pPr marL="0" indent="0" algn="just">
              <a:lnSpc>
                <a:spcPct val="100000"/>
              </a:lnSpc>
              <a:spcBef>
                <a:spcPts val="0"/>
              </a:spcBef>
              <a:buNone/>
            </a:pPr>
            <a:r>
              <a:rPr lang="ja-JP" altLang="en-US" b="1" dirty="0">
                <a:latin typeface="AR P丸ゴシック体M" panose="020B0600010101010101" pitchFamily="50" charset="-128"/>
                <a:ea typeface="AR P丸ゴシック体M" panose="020B0600010101010101" pitchFamily="50" charset="-128"/>
              </a:rPr>
              <a:t>当地でも冠名基金を設立</a:t>
            </a:r>
            <a:endParaRPr lang="en-US" altLang="ja-JP" b="1" dirty="0">
              <a:latin typeface="AR P丸ゴシック体M" panose="020B0600010101010101" pitchFamily="50" charset="-128"/>
              <a:ea typeface="AR P丸ゴシック体M" panose="020B0600010101010101" pitchFamily="50" charset="-128"/>
            </a:endParaRPr>
          </a:p>
          <a:p>
            <a:pPr marL="0" indent="0" algn="just">
              <a:lnSpc>
                <a:spcPct val="100000"/>
              </a:lnSpc>
              <a:spcBef>
                <a:spcPts val="0"/>
              </a:spcBef>
              <a:buNone/>
            </a:pPr>
            <a:r>
              <a:rPr lang="en-US" altLang="ja-JP" sz="3600" b="1" dirty="0">
                <a:solidFill>
                  <a:srgbClr val="FF0000"/>
                </a:solidFill>
                <a:latin typeface="AR P丸ゴシック体M" panose="020B0600010101010101" pitchFamily="50" charset="-128"/>
                <a:ea typeface="AR P丸ゴシック体M" panose="020B0600010101010101" pitchFamily="50" charset="-128"/>
              </a:rPr>
              <a:t>District 2630</a:t>
            </a:r>
          </a:p>
          <a:p>
            <a:pPr marL="0" indent="0" algn="just">
              <a:lnSpc>
                <a:spcPct val="100000"/>
              </a:lnSpc>
              <a:spcBef>
                <a:spcPts val="0"/>
              </a:spcBef>
              <a:buNone/>
            </a:pPr>
            <a:r>
              <a:rPr lang="en-US" altLang="ja-JP" sz="3600" b="1" dirty="0">
                <a:solidFill>
                  <a:srgbClr val="FF0000"/>
                </a:solidFill>
                <a:latin typeface="AR P丸ゴシック体M" panose="020B0600010101010101" pitchFamily="50" charset="-128"/>
                <a:ea typeface="AR P丸ゴシック体M" panose="020B0600010101010101" pitchFamily="50" charset="-128"/>
              </a:rPr>
              <a:t>Gifu</a:t>
            </a:r>
            <a:r>
              <a:rPr lang="ja-JP" altLang="ja-JP" sz="3600" b="1" dirty="0">
                <a:solidFill>
                  <a:srgbClr val="FF0000"/>
                </a:solidFill>
                <a:latin typeface="AR P丸ゴシック体M" panose="020B0600010101010101" pitchFamily="50" charset="-128"/>
                <a:ea typeface="AR P丸ゴシック体M" panose="020B0600010101010101" pitchFamily="50" charset="-128"/>
              </a:rPr>
              <a:t>・</a:t>
            </a:r>
            <a:r>
              <a:rPr lang="en-US" altLang="ja-JP" sz="3600" b="1" dirty="0">
                <a:solidFill>
                  <a:srgbClr val="FF0000"/>
                </a:solidFill>
                <a:latin typeface="AR P丸ゴシック体M" panose="020B0600010101010101" pitchFamily="50" charset="-128"/>
                <a:ea typeface="AR P丸ゴシック体M" panose="020B0600010101010101" pitchFamily="50" charset="-128"/>
              </a:rPr>
              <a:t>Mie Endowed Rotary World Peace Fellowship</a:t>
            </a:r>
          </a:p>
          <a:p>
            <a:pPr marL="0" indent="0" algn="just">
              <a:lnSpc>
                <a:spcPct val="100000"/>
              </a:lnSpc>
              <a:spcBef>
                <a:spcPts val="0"/>
              </a:spcBef>
              <a:buNone/>
            </a:pPr>
            <a:r>
              <a:rPr lang="ja-JP" altLang="en-US" sz="2400" b="1" dirty="0">
                <a:latin typeface="AR P丸ゴシック体M" panose="020B0600010101010101" pitchFamily="50" charset="-128"/>
                <a:ea typeface="AR P丸ゴシック体M" panose="020B0600010101010101" pitchFamily="50" charset="-128"/>
              </a:rPr>
              <a:t>第</a:t>
            </a:r>
            <a:r>
              <a:rPr lang="en-US" altLang="ja-JP" sz="2400" b="1" dirty="0">
                <a:latin typeface="AR P丸ゴシック体M" panose="020B0600010101010101" pitchFamily="50" charset="-128"/>
                <a:ea typeface="AR P丸ゴシック体M" panose="020B0600010101010101" pitchFamily="50" charset="-128"/>
              </a:rPr>
              <a:t>2630</a:t>
            </a:r>
            <a:r>
              <a:rPr lang="ja-JP" altLang="en-US" sz="2400" b="1" dirty="0">
                <a:latin typeface="AR P丸ゴシック体M" panose="020B0600010101010101" pitchFamily="50" charset="-128"/>
                <a:ea typeface="AR P丸ゴシック体M" panose="020B0600010101010101" pitchFamily="50" charset="-128"/>
              </a:rPr>
              <a:t>地区岐阜・三重　ロータリー世界平和センターで学ぶための奨学金</a:t>
            </a:r>
            <a:endParaRPr lang="en-US" altLang="ja-JP" sz="2400" b="1" dirty="0">
              <a:latin typeface="AR P丸ゴシック体M" panose="020B0600010101010101" pitchFamily="50" charset="-128"/>
              <a:ea typeface="AR P丸ゴシック体M" panose="020B0600010101010101" pitchFamily="50" charset="-128"/>
            </a:endParaRPr>
          </a:p>
          <a:p>
            <a:pPr marL="0" indent="0" algn="just">
              <a:lnSpc>
                <a:spcPct val="100000"/>
              </a:lnSpc>
              <a:spcBef>
                <a:spcPts val="0"/>
              </a:spcBef>
              <a:buNone/>
            </a:pPr>
            <a:endParaRPr lang="ja-JP" altLang="en-US" dirty="0">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745066" y="596387"/>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a:solidFill>
                  <a:schemeClr val="tx1"/>
                </a:solidFill>
                <a:latin typeface="HG丸ｺﾞｼｯｸM-PRO" panose="020F0600000000000000" pitchFamily="50" charset="-128"/>
                <a:ea typeface="HG丸ｺﾞｼｯｸM-PRO" panose="020F0600000000000000" pitchFamily="50" charset="-128"/>
              </a:rPr>
              <a:t>ロータリー平和フェローシップの財源は</a:t>
            </a:r>
            <a:endParaRPr kumimoji="1" lang="ja-JP" altLang="en-US" sz="3000" b="1"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5937969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81533" y="1181717"/>
            <a:ext cx="10428934" cy="5330500"/>
          </a:xfrm>
        </p:spPr>
        <p:txBody>
          <a:bodyPr anchor="ctr">
            <a:normAutofit lnSpcReduction="10000"/>
          </a:bodyPr>
          <a:lstStyle/>
          <a:p>
            <a:pPr marL="0" indent="0" algn="just">
              <a:lnSpc>
                <a:spcPct val="100000"/>
              </a:lnSpc>
              <a:buNone/>
            </a:pPr>
            <a:endParaRPr lang="en-US" altLang="ja-JP"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r>
              <a:rPr lang="ja-JP" altLang="en-US" sz="3200" dirty="0">
                <a:latin typeface="HG丸ｺﾞｼｯｸM-PRO" panose="020F0600000000000000" pitchFamily="50" charset="-128"/>
                <a:ea typeface="HG丸ｺﾞｼｯｸM-PRO" panose="020F0600000000000000" pitchFamily="50" charset="-128"/>
              </a:rPr>
              <a:t>第</a:t>
            </a:r>
            <a:r>
              <a:rPr lang="en-US" altLang="ja-JP" sz="3200" dirty="0">
                <a:latin typeface="HG丸ｺﾞｼｯｸM-PRO" panose="020F0600000000000000" pitchFamily="50" charset="-128"/>
                <a:ea typeface="HG丸ｺﾞｼｯｸM-PRO" panose="020F0600000000000000" pitchFamily="50" charset="-128"/>
              </a:rPr>
              <a:t>2630</a:t>
            </a:r>
            <a:r>
              <a:rPr lang="ja-JP" altLang="en-US" sz="3200" dirty="0">
                <a:latin typeface="HG丸ｺﾞｼｯｸM-PRO" panose="020F0600000000000000" pitchFamily="50" charset="-128"/>
                <a:ea typeface="HG丸ｺﾞｼｯｸM-PRO" panose="020F0600000000000000" pitchFamily="50" charset="-128"/>
              </a:rPr>
              <a:t>地区は、</a:t>
            </a:r>
            <a:r>
              <a:rPr lang="en-US" altLang="ja-JP" sz="3200" dirty="0">
                <a:latin typeface="HG丸ｺﾞｼｯｸM-PRO" panose="020F0600000000000000" pitchFamily="50" charset="-128"/>
                <a:ea typeface="HG丸ｺﾞｼｯｸM-PRO" panose="020F0600000000000000" pitchFamily="50" charset="-128"/>
              </a:rPr>
              <a:t>2016-17(</a:t>
            </a:r>
            <a:r>
              <a:rPr lang="ja-JP" altLang="en-US" sz="3200" dirty="0">
                <a:latin typeface="HG丸ｺﾞｼｯｸM-PRO" panose="020F0600000000000000" pitchFamily="50" charset="-128"/>
                <a:ea typeface="HG丸ｺﾞｼｯｸM-PRO" panose="020F0600000000000000" pitchFamily="50" charset="-128"/>
              </a:rPr>
              <a:t>剱田Ｇ年度</a:t>
            </a:r>
            <a:r>
              <a:rPr lang="en-US" altLang="ja-JP" sz="3200" dirty="0">
                <a:latin typeface="HG丸ｺﾞｼｯｸM-PRO" panose="020F0600000000000000" pitchFamily="50" charset="-128"/>
                <a:ea typeface="HG丸ｺﾞｼｯｸM-PRO" panose="020F0600000000000000" pitchFamily="50" charset="-128"/>
              </a:rPr>
              <a:t>)</a:t>
            </a:r>
            <a:r>
              <a:rPr lang="ja-JP" altLang="en-US" sz="3200" dirty="0">
                <a:latin typeface="HG丸ｺﾞｼｯｸM-PRO" panose="020F0600000000000000" pitchFamily="50" charset="-128"/>
                <a:ea typeface="HG丸ｺﾞｼｯｸM-PRO" panose="020F0600000000000000" pitchFamily="50" charset="-128"/>
              </a:rPr>
              <a:t>ロータリー平和フェロープログラムに賛同し、</a:t>
            </a:r>
            <a:r>
              <a:rPr lang="ja-JP" altLang="en-US" sz="3200" dirty="0" smtClean="0">
                <a:latin typeface="HG丸ｺﾞｼｯｸM-PRO" panose="020F0600000000000000" pitchFamily="50" charset="-128"/>
                <a:ea typeface="HG丸ｺﾞｼｯｸM-PRO" panose="020F0600000000000000" pitchFamily="50" charset="-128"/>
              </a:rPr>
              <a:t>地区財団活動資金</a:t>
            </a:r>
            <a:r>
              <a:rPr lang="en-US" altLang="ja-JP" sz="3200" dirty="0" smtClean="0">
                <a:latin typeface="HG丸ｺﾞｼｯｸM-PRO" panose="020F0600000000000000" pitchFamily="50" charset="-128"/>
                <a:ea typeface="HG丸ｺﾞｼｯｸM-PRO" panose="020F0600000000000000" pitchFamily="50" charset="-128"/>
              </a:rPr>
              <a:t>(DDF)</a:t>
            </a:r>
            <a:r>
              <a:rPr lang="ja-JP" altLang="en-US" sz="3200" dirty="0" smtClean="0">
                <a:latin typeface="HG丸ｺﾞｼｯｸM-PRO" panose="020F0600000000000000" pitchFamily="50" charset="-128"/>
                <a:ea typeface="HG丸ｺﾞｼｯｸM-PRO" panose="020F0600000000000000" pitchFamily="50" charset="-128"/>
              </a:rPr>
              <a:t>から</a:t>
            </a:r>
            <a:r>
              <a:rPr lang="en-US" altLang="ja-JP" sz="3200" dirty="0">
                <a:latin typeface="HG丸ｺﾞｼｯｸM-PRO" panose="020F0600000000000000" pitchFamily="50" charset="-128"/>
                <a:ea typeface="HG丸ｺﾞｼｯｸM-PRO" panose="020F0600000000000000" pitchFamily="50" charset="-128"/>
              </a:rPr>
              <a:t>50</a:t>
            </a:r>
            <a:r>
              <a:rPr lang="ja-JP" altLang="en-US" sz="3200" dirty="0">
                <a:latin typeface="HG丸ｺﾞｼｯｸM-PRO" panose="020F0600000000000000" pitchFamily="50" charset="-128"/>
                <a:ea typeface="HG丸ｺﾞｼｯｸM-PRO" panose="020F0600000000000000" pitchFamily="50" charset="-128"/>
              </a:rPr>
              <a:t>万ドルを寄贈し、冠名基金を設立いたしました。</a:t>
            </a:r>
            <a:endParaRPr lang="en-US" altLang="ja-JP" sz="3200" dirty="0">
              <a:latin typeface="HG丸ｺﾞｼｯｸM-PRO" panose="020F0600000000000000" pitchFamily="50" charset="-128"/>
              <a:ea typeface="HG丸ｺﾞｼｯｸM-PRO" panose="020F0600000000000000" pitchFamily="50" charset="-128"/>
            </a:endParaRPr>
          </a:p>
          <a:p>
            <a:pPr marL="0" indent="0" algn="just">
              <a:lnSpc>
                <a:spcPts val="2300"/>
              </a:lnSpc>
              <a:spcBef>
                <a:spcPts val="0"/>
              </a:spcBef>
              <a:buNone/>
            </a:pPr>
            <a:endParaRPr lang="en-US" altLang="ja-JP" sz="1100"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r>
              <a:rPr lang="en-US" altLang="ja-JP" sz="3200" dirty="0" smtClean="0">
                <a:latin typeface="HG丸ｺﾞｼｯｸM-PRO" panose="020F0600000000000000" pitchFamily="50" charset="-128"/>
                <a:ea typeface="HG丸ｺﾞｼｯｸM-PRO" panose="020F0600000000000000" pitchFamily="50" charset="-128"/>
              </a:rPr>
              <a:t>2018-19(</a:t>
            </a:r>
            <a:r>
              <a:rPr lang="ja-JP" altLang="en-US" sz="3200" dirty="0" smtClean="0">
                <a:latin typeface="HG丸ｺﾞｼｯｸM-PRO" panose="020F0600000000000000" pitchFamily="50" charset="-128"/>
                <a:ea typeface="HG丸ｺﾞｼｯｸM-PRO" panose="020F0600000000000000" pitchFamily="50" charset="-128"/>
              </a:rPr>
              <a:t>木村Ｇ年度</a:t>
            </a:r>
            <a:r>
              <a:rPr lang="en-US" altLang="ja-JP" sz="3200" dirty="0" smtClean="0">
                <a:latin typeface="HG丸ｺﾞｼｯｸM-PRO" panose="020F0600000000000000" pitchFamily="50" charset="-128"/>
                <a:ea typeface="HG丸ｺﾞｼｯｸM-PRO" panose="020F0600000000000000" pitchFamily="50" charset="-128"/>
              </a:rPr>
              <a:t>)</a:t>
            </a:r>
            <a:r>
              <a:rPr lang="ja-JP" altLang="en-US" sz="3200" dirty="0" smtClean="0">
                <a:latin typeface="HG丸ｺﾞｼｯｸM-PRO" panose="020F0600000000000000" pitchFamily="50" charset="-128"/>
                <a:ea typeface="HG丸ｺﾞｼｯｸM-PRO" panose="020F0600000000000000" pitchFamily="50" charset="-128"/>
              </a:rPr>
              <a:t>もこ</a:t>
            </a:r>
            <a:r>
              <a:rPr lang="ja-JP" altLang="en-US" sz="3200" dirty="0">
                <a:latin typeface="HG丸ｺﾞｼｯｸM-PRO" panose="020F0600000000000000" pitchFamily="50" charset="-128"/>
                <a:ea typeface="HG丸ｺﾞｼｯｸM-PRO" panose="020F0600000000000000" pitchFamily="50" charset="-128"/>
              </a:rPr>
              <a:t>の冠名基金に５万ドルを追加拠出</a:t>
            </a:r>
            <a:r>
              <a:rPr lang="ja-JP" altLang="en-US" sz="3200" dirty="0" smtClean="0">
                <a:latin typeface="HG丸ｺﾞｼｯｸM-PRO" panose="020F0600000000000000" pitchFamily="50" charset="-128"/>
                <a:ea typeface="HG丸ｺﾞｼｯｸM-PRO" panose="020F0600000000000000" pitchFamily="50" charset="-128"/>
              </a:rPr>
              <a:t>しました。</a:t>
            </a:r>
            <a:endParaRPr lang="en-US" altLang="ja-JP" sz="3200"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en-US" altLang="ja-JP" sz="1100"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r>
              <a:rPr lang="ja-JP" altLang="en-US" sz="3200" dirty="0">
                <a:latin typeface="HG丸ｺﾞｼｯｸM-PRO" panose="020F0600000000000000" pitchFamily="50" charset="-128"/>
                <a:ea typeface="HG丸ｺﾞｼｯｸM-PRO" panose="020F0600000000000000" pitchFamily="50" charset="-128"/>
              </a:rPr>
              <a:t>世界の平和に貢献したいと</a:t>
            </a:r>
            <a:r>
              <a:rPr lang="ja-JP" altLang="en-US" sz="3200" dirty="0" smtClean="0">
                <a:latin typeface="HG丸ｺﾞｼｯｸM-PRO" panose="020F0600000000000000" pitchFamily="50" charset="-128"/>
                <a:ea typeface="HG丸ｺﾞｼｯｸM-PRO" panose="020F0600000000000000" pitchFamily="50" charset="-128"/>
              </a:rPr>
              <a:t>いう奨学生</a:t>
            </a:r>
            <a:r>
              <a:rPr lang="en-US" altLang="ja-JP" sz="3200" dirty="0" smtClean="0">
                <a:latin typeface="HG丸ｺﾞｼｯｸM-PRO" panose="020F0600000000000000" pitchFamily="50" charset="-128"/>
                <a:ea typeface="HG丸ｺﾞｼｯｸM-PRO" panose="020F0600000000000000" pitchFamily="50" charset="-128"/>
              </a:rPr>
              <a:t>(</a:t>
            </a:r>
            <a:r>
              <a:rPr lang="ja-JP" altLang="en-US" sz="3200" dirty="0" smtClean="0">
                <a:latin typeface="HG丸ｺﾞｼｯｸM-PRO" panose="020F0600000000000000" pitchFamily="50" charset="-128"/>
                <a:ea typeface="HG丸ｺﾞｼｯｸM-PRO" panose="020F0600000000000000" pitchFamily="50" charset="-128"/>
              </a:rPr>
              <a:t>フェロー</a:t>
            </a:r>
            <a:r>
              <a:rPr lang="en-US" altLang="ja-JP" sz="3200" dirty="0" smtClean="0">
                <a:latin typeface="HG丸ｺﾞｼｯｸM-PRO" panose="020F0600000000000000" pitchFamily="50" charset="-128"/>
                <a:ea typeface="HG丸ｺﾞｼｯｸM-PRO" panose="020F0600000000000000" pitchFamily="50" charset="-128"/>
              </a:rPr>
              <a:t>)</a:t>
            </a:r>
            <a:r>
              <a:rPr lang="ja-JP" altLang="en-US" sz="3200" dirty="0" smtClean="0">
                <a:latin typeface="HG丸ｺﾞｼｯｸM-PRO" panose="020F0600000000000000" pitchFamily="50" charset="-128"/>
                <a:ea typeface="HG丸ｺﾞｼｯｸM-PRO" panose="020F0600000000000000" pitchFamily="50" charset="-128"/>
              </a:rPr>
              <a:t>候補者</a:t>
            </a:r>
            <a:r>
              <a:rPr lang="ja-JP" altLang="en-US" sz="3200" dirty="0">
                <a:latin typeface="HG丸ｺﾞｼｯｸM-PRO" panose="020F0600000000000000" pitchFamily="50" charset="-128"/>
                <a:ea typeface="HG丸ｺﾞｼｯｸM-PRO" panose="020F0600000000000000" pitchFamily="50" charset="-128"/>
              </a:rPr>
              <a:t>を見つけて下さい。</a:t>
            </a:r>
          </a:p>
        </p:txBody>
      </p:sp>
      <p:sp>
        <p:nvSpPr>
          <p:cNvPr id="7" name="角丸四角形 6"/>
          <p:cNvSpPr/>
          <p:nvPr/>
        </p:nvSpPr>
        <p:spPr>
          <a:xfrm>
            <a:off x="745066" y="596387"/>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ロータリー平和フェローシップの第</a:t>
            </a:r>
            <a:r>
              <a:rPr kumimoji="1" lang="en-US" altLang="ja-JP"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2630</a:t>
            </a:r>
            <a:r>
              <a:rPr kumimoji="1" lang="ja-JP" altLang="en-US" sz="30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地区では</a:t>
            </a:r>
            <a:endParaRPr kumimoji="1" lang="ja-JP" altLang="en-US" sz="3000" b="1" i="0" u="none" strike="noStrike" kern="1200" cap="none" spc="0" normalizeH="0" baseline="0" noProof="0" dirty="0">
              <a:ln w="22225">
                <a:solidFill>
                  <a:srgbClr val="ED7D31"/>
                </a:solidFill>
                <a:prstDash val="solid"/>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689752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4444" y="2956142"/>
            <a:ext cx="10922695" cy="1139869"/>
          </a:xfrm>
          <a:solidFill>
            <a:srgbClr val="0000FF"/>
          </a:solidFill>
        </p:spPr>
        <p:txBody>
          <a:bodyPr anchor="ctr">
            <a:normAutofit/>
          </a:bodyPr>
          <a:lstStyle/>
          <a:p>
            <a:r>
              <a:rPr lang="ja-JP" altLang="en-US" sz="4800" b="1" dirty="0">
                <a:solidFill>
                  <a:schemeClr val="bg1"/>
                </a:solidFill>
                <a:latin typeface="HG丸ｺﾞｼｯｸM-PRO" panose="020F0600000000000000" pitchFamily="50" charset="-128"/>
                <a:ea typeface="HG丸ｺﾞｼｯｸM-PRO" panose="020F0600000000000000" pitchFamily="50" charset="-128"/>
              </a:rPr>
              <a:t>資金推進について</a:t>
            </a:r>
            <a:endParaRPr kumimoji="1" lang="ja-JP" altLang="en-US" sz="4800" b="1" dirty="0">
              <a:solidFill>
                <a:schemeClr val="bg1"/>
              </a:solidFill>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444" y="1002082"/>
            <a:ext cx="3410553" cy="1675434"/>
          </a:xfrm>
          <a:prstGeom prst="rect">
            <a:avLst/>
          </a:prstGeom>
        </p:spPr>
      </p:pic>
      <p:sp>
        <p:nvSpPr>
          <p:cNvPr id="7" name="サブタイトル 2"/>
          <p:cNvSpPr>
            <a:spLocks noGrp="1"/>
          </p:cNvSpPr>
          <p:nvPr>
            <p:ph type="subTitle" idx="1"/>
          </p:nvPr>
        </p:nvSpPr>
        <p:spPr>
          <a:xfrm>
            <a:off x="4271377" y="4759890"/>
            <a:ext cx="6709774" cy="1224419"/>
          </a:xfrm>
        </p:spPr>
        <p:txBody>
          <a:bodyPr anchor="ctr">
            <a:normAutofit/>
          </a:bodyPr>
          <a:lstStyle/>
          <a:p>
            <a:r>
              <a:rPr kumimoji="1" lang="ja-JP" altLang="en-US" sz="2000" dirty="0">
                <a:latin typeface="HG丸ｺﾞｼｯｸM-PRO" panose="020F0600000000000000" pitchFamily="50" charset="-128"/>
                <a:ea typeface="HG丸ｺﾞｼｯｸM-PRO" panose="020F0600000000000000" pitchFamily="50" charset="-128"/>
              </a:rPr>
              <a:t>国際ロータリー第</a:t>
            </a:r>
            <a:r>
              <a:rPr kumimoji="1" lang="en-US" altLang="ja-JP" sz="2000" dirty="0">
                <a:latin typeface="HG丸ｺﾞｼｯｸM-PRO" panose="020F0600000000000000" pitchFamily="50" charset="-128"/>
                <a:ea typeface="HG丸ｺﾞｼｯｸM-PRO" panose="020F0600000000000000" pitchFamily="50" charset="-128"/>
              </a:rPr>
              <a:t>2630</a:t>
            </a:r>
            <a:r>
              <a:rPr kumimoji="1" lang="ja-JP" altLang="en-US" sz="2000" dirty="0">
                <a:latin typeface="HG丸ｺﾞｼｯｸM-PRO" panose="020F0600000000000000" pitchFamily="50" charset="-128"/>
                <a:ea typeface="HG丸ｺﾞｼｯｸM-PRO" panose="020F0600000000000000" pitchFamily="50" charset="-128"/>
              </a:rPr>
              <a:t>地区   ロータリー財団部門</a:t>
            </a:r>
            <a:endParaRPr kumimoji="1"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資金推進小委員会 委員長  本　弘　路　可</a:t>
            </a:r>
            <a:endParaRPr kumimoji="1" lang="ja-JP" altLang="en-US" sz="2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1739696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81532" y="1151467"/>
            <a:ext cx="10428934" cy="5342465"/>
          </a:xfrm>
        </p:spPr>
        <p:txBody>
          <a:bodyPr anchor="ctr">
            <a:normAutofit fontScale="92500" lnSpcReduction="20000"/>
          </a:bodyPr>
          <a:lstStyle/>
          <a:p>
            <a:pPr marL="0" indent="0" algn="just">
              <a:lnSpc>
                <a:spcPct val="100000"/>
              </a:lnSpc>
              <a:buNone/>
            </a:pPr>
            <a:r>
              <a:rPr lang="ja-JP" altLang="en-US" dirty="0"/>
              <a:t>　</a:t>
            </a:r>
            <a:r>
              <a:rPr lang="ja-JP" altLang="en-US" b="1" dirty="0">
                <a:latin typeface="AR P丸ゴシック体M" panose="020B0600010101010101" pitchFamily="50" charset="-128"/>
                <a:ea typeface="AR P丸ゴシック体M" panose="020B0600010101010101" pitchFamily="50" charset="-128"/>
              </a:rPr>
              <a:t>資金推進小委員会は、ロータリー財団への理解と寄付の増進をお願いする小委員会です。</a:t>
            </a:r>
            <a:endParaRPr lang="en-US" altLang="ja-JP" b="1" dirty="0">
              <a:latin typeface="AR P丸ゴシック体M" panose="020B0600010101010101" pitchFamily="50" charset="-128"/>
              <a:ea typeface="AR P丸ゴシック体M" panose="020B0600010101010101" pitchFamily="50" charset="-128"/>
            </a:endParaRPr>
          </a:p>
          <a:p>
            <a:pPr marL="0" indent="0" algn="just">
              <a:lnSpc>
                <a:spcPct val="100000"/>
              </a:lnSpc>
              <a:buNone/>
            </a:pPr>
            <a:endParaRPr lang="en-US" altLang="ja-JP" b="1" dirty="0">
              <a:latin typeface="AR P丸ゴシック体M" panose="020B0600010101010101" pitchFamily="50" charset="-128"/>
              <a:ea typeface="AR P丸ゴシック体M" panose="020B0600010101010101" pitchFamily="50" charset="-128"/>
            </a:endParaRPr>
          </a:p>
          <a:p>
            <a:pPr marL="0" indent="0" algn="just">
              <a:lnSpc>
                <a:spcPct val="100000"/>
              </a:lnSpc>
              <a:buNone/>
            </a:pPr>
            <a:endParaRPr lang="en-US" altLang="ja-JP" sz="2600" b="1" dirty="0">
              <a:latin typeface="AR P丸ゴシック体M" panose="020B0600010101010101" pitchFamily="50" charset="-128"/>
              <a:ea typeface="AR P丸ゴシック体M" panose="020B0600010101010101" pitchFamily="50" charset="-128"/>
            </a:endParaRPr>
          </a:p>
          <a:p>
            <a:pPr marL="0" indent="0" algn="just">
              <a:lnSpc>
                <a:spcPct val="100000"/>
              </a:lnSpc>
              <a:buNone/>
            </a:pPr>
            <a:r>
              <a:rPr lang="en-US" altLang="ja-JP" sz="2600" b="1" dirty="0">
                <a:latin typeface="HG丸ｺﾞｼｯｸM-PRO" panose="020F0600000000000000" pitchFamily="50" charset="-128"/>
                <a:ea typeface="HG丸ｺﾞｼｯｸM-PRO" panose="020F0600000000000000" pitchFamily="50" charset="-128"/>
              </a:rPr>
              <a:t>【</a:t>
            </a:r>
            <a:r>
              <a:rPr lang="ja-JP" altLang="en-US" sz="2600" b="1" dirty="0">
                <a:latin typeface="HG丸ｺﾞｼｯｸM-PRO" panose="020F0600000000000000" pitchFamily="50" charset="-128"/>
                <a:ea typeface="HG丸ｺﾞｼｯｸM-PRO" panose="020F0600000000000000" pitchFamily="50" charset="-128"/>
              </a:rPr>
              <a:t>年次基金寄付</a:t>
            </a:r>
            <a:r>
              <a:rPr lang="en-US" altLang="ja-JP" sz="2600" b="1" dirty="0">
                <a:latin typeface="HG丸ｺﾞｼｯｸM-PRO" panose="020F0600000000000000" pitchFamily="50" charset="-128"/>
                <a:ea typeface="HG丸ｺﾞｼｯｸM-PRO" panose="020F0600000000000000" pitchFamily="50" charset="-128"/>
              </a:rPr>
              <a:t>】</a:t>
            </a:r>
          </a:p>
          <a:p>
            <a:pPr marL="457200" lvl="1" indent="0" algn="just">
              <a:lnSpc>
                <a:spcPct val="100000"/>
              </a:lnSpc>
              <a:buNone/>
            </a:pPr>
            <a:r>
              <a:rPr lang="en-US" altLang="ja-JP" sz="2000" dirty="0">
                <a:latin typeface="HG丸ｺﾞｼｯｸM-PRO" panose="020F0600000000000000" pitchFamily="50" charset="-128"/>
                <a:ea typeface="HG丸ｺﾞｼｯｸM-PRO" panose="020F0600000000000000" pitchFamily="50" charset="-128"/>
              </a:rPr>
              <a:t>Every Rotarian Every Year</a:t>
            </a:r>
            <a:r>
              <a:rPr lang="ja-JP" altLang="en-US" sz="2000" dirty="0">
                <a:latin typeface="HG丸ｺﾞｼｯｸM-PRO" panose="020F0600000000000000" pitchFamily="50" charset="-128"/>
                <a:ea typeface="HG丸ｺﾞｼｯｸM-PRO" panose="020F0600000000000000" pitchFamily="50" charset="-128"/>
              </a:rPr>
              <a:t>（</a:t>
            </a:r>
            <a:r>
              <a:rPr lang="en-US" altLang="ja-JP" sz="2000" dirty="0">
                <a:latin typeface="HG丸ｺﾞｼｯｸM-PRO" panose="020F0600000000000000" pitchFamily="50" charset="-128"/>
                <a:ea typeface="HG丸ｺﾞｼｯｸM-PRO" panose="020F0600000000000000" pitchFamily="50" charset="-128"/>
              </a:rPr>
              <a:t>EREY</a:t>
            </a:r>
            <a:r>
              <a:rPr lang="ja-JP" altLang="en-US" sz="2000" dirty="0">
                <a:latin typeface="HG丸ｺﾞｼｯｸM-PRO" panose="020F0600000000000000" pitchFamily="50" charset="-128"/>
                <a:ea typeface="HG丸ｺﾞｼｯｸM-PRO" panose="020F0600000000000000" pitchFamily="50" charset="-128"/>
              </a:rPr>
              <a:t>）が合言葉。</a:t>
            </a:r>
            <a:endParaRPr lang="en-US" altLang="ja-JP" sz="2000"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r>
              <a:rPr lang="ja-JP" altLang="en-US" sz="2000" dirty="0">
                <a:latin typeface="HG丸ｺﾞｼｯｸM-PRO" panose="020F0600000000000000" pitchFamily="50" charset="-128"/>
                <a:ea typeface="HG丸ｺﾞｼｯｸM-PRO" panose="020F0600000000000000" pitchFamily="50" charset="-128"/>
              </a:rPr>
              <a:t>日本では「あなたも毎年</a:t>
            </a:r>
            <a:r>
              <a:rPr lang="en-US" altLang="ja-JP" sz="2000" dirty="0">
                <a:latin typeface="HG丸ｺﾞｼｯｸM-PRO" panose="020F0600000000000000" pitchFamily="50" charset="-128"/>
                <a:ea typeface="HG丸ｺﾞｼｯｸM-PRO" panose="020F0600000000000000" pitchFamily="50" charset="-128"/>
              </a:rPr>
              <a:t>150</a:t>
            </a:r>
            <a:r>
              <a:rPr lang="ja-JP" altLang="en-US" sz="2000" dirty="0">
                <a:latin typeface="HG丸ｺﾞｼｯｸM-PRO" panose="020F0600000000000000" pitchFamily="50" charset="-128"/>
                <a:ea typeface="HG丸ｺﾞｼｯｸM-PRO" panose="020F0600000000000000" pitchFamily="50" charset="-128"/>
              </a:rPr>
              <a:t>ドルを」 </a:t>
            </a:r>
            <a:r>
              <a:rPr lang="ja-JP" altLang="en-US" sz="1800" dirty="0">
                <a:latin typeface="HG丸ｺﾞｼｯｸM-PRO" panose="020F0600000000000000" pitchFamily="50" charset="-128"/>
                <a:ea typeface="HG丸ｺﾞｼｯｸM-PRO" panose="020F0600000000000000" pitchFamily="50" charset="-128"/>
              </a:rPr>
              <a:t>（</a:t>
            </a:r>
            <a:r>
              <a:rPr lang="en-US" altLang="ja-JP" sz="1800" dirty="0">
                <a:latin typeface="HG丸ｺﾞｼｯｸM-PRO" panose="020F0600000000000000" pitchFamily="50" charset="-128"/>
                <a:ea typeface="HG丸ｺﾞｼｯｸM-PRO" panose="020F0600000000000000" pitchFamily="50" charset="-128"/>
              </a:rPr>
              <a:t>2017-18</a:t>
            </a:r>
            <a:r>
              <a:rPr lang="ja-JP" altLang="en-US" sz="1800" dirty="0">
                <a:latin typeface="HG丸ｺﾞｼｯｸM-PRO" panose="020F0600000000000000" pitchFamily="50" charset="-128"/>
                <a:ea typeface="HG丸ｺﾞｼｯｸM-PRO" panose="020F0600000000000000" pitchFamily="50" charset="-128"/>
              </a:rPr>
              <a:t>年度 </a:t>
            </a:r>
            <a:r>
              <a:rPr lang="en-US" altLang="ja-JP" sz="1800" dirty="0">
                <a:latin typeface="HG丸ｺﾞｼｯｸM-PRO" panose="020F0600000000000000" pitchFamily="50" charset="-128"/>
                <a:ea typeface="HG丸ｺﾞｼｯｸM-PRO" panose="020F0600000000000000" pitchFamily="50" charset="-128"/>
              </a:rPr>
              <a:t>2630</a:t>
            </a:r>
            <a:r>
              <a:rPr lang="ja-JP" altLang="en-US" sz="1800" dirty="0">
                <a:latin typeface="HG丸ｺﾞｼｯｸM-PRO" panose="020F0600000000000000" pitchFamily="50" charset="-128"/>
                <a:ea typeface="HG丸ｺﾞｼｯｸM-PRO" panose="020F0600000000000000" pitchFamily="50" charset="-128"/>
              </a:rPr>
              <a:t>地区実績 </a:t>
            </a:r>
            <a:r>
              <a:rPr lang="en-US" altLang="ja-JP" sz="1800" dirty="0">
                <a:latin typeface="HG丸ｺﾞｼｯｸM-PRO" panose="020F0600000000000000" pitchFamily="50" charset="-128"/>
                <a:ea typeface="HG丸ｺﾞｼｯｸM-PRO" panose="020F0600000000000000" pitchFamily="50" charset="-128"/>
              </a:rPr>
              <a:t>146.3</a:t>
            </a:r>
            <a:r>
              <a:rPr lang="ja-JP" altLang="en-US" sz="1800" dirty="0">
                <a:latin typeface="HG丸ｺﾞｼｯｸM-PRO" panose="020F0600000000000000" pitchFamily="50" charset="-128"/>
                <a:ea typeface="HG丸ｺﾞｼｯｸM-PRO" panose="020F0600000000000000" pitchFamily="50" charset="-128"/>
              </a:rPr>
              <a:t>ドル）</a:t>
            </a:r>
            <a:endParaRPr lang="en-US" altLang="ja-JP" sz="1800"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endParaRPr lang="en-US" altLang="ja-JP" sz="900"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r>
              <a:rPr lang="en-US" altLang="ja-JP" sz="2600" b="1" dirty="0">
                <a:latin typeface="HG丸ｺﾞｼｯｸM-PRO" panose="020F0600000000000000" pitchFamily="50" charset="-128"/>
                <a:ea typeface="HG丸ｺﾞｼｯｸM-PRO" panose="020F0600000000000000" pitchFamily="50" charset="-128"/>
              </a:rPr>
              <a:t>【</a:t>
            </a:r>
            <a:r>
              <a:rPr lang="ja-JP" altLang="en-US" sz="2600" b="1" dirty="0">
                <a:latin typeface="HG丸ｺﾞｼｯｸM-PRO" panose="020F0600000000000000" pitchFamily="50" charset="-128"/>
                <a:ea typeface="HG丸ｺﾞｼｯｸM-PRO" panose="020F0600000000000000" pitchFamily="50" charset="-128"/>
              </a:rPr>
              <a:t>使途指定寄付</a:t>
            </a:r>
            <a:r>
              <a:rPr lang="en-US" altLang="ja-JP" sz="2600" b="1" dirty="0">
                <a:latin typeface="HG丸ｺﾞｼｯｸM-PRO" panose="020F0600000000000000" pitchFamily="50" charset="-128"/>
                <a:ea typeface="HG丸ｺﾞｼｯｸM-PRO" panose="020F0600000000000000" pitchFamily="50" charset="-128"/>
              </a:rPr>
              <a:t>】</a:t>
            </a:r>
            <a:r>
              <a:rPr lang="ja-JP" altLang="en-US" sz="2600" b="1" dirty="0">
                <a:latin typeface="HG丸ｺﾞｼｯｸM-PRO" panose="020F0600000000000000" pitchFamily="50" charset="-128"/>
                <a:ea typeface="HG丸ｺﾞｼｯｸM-PRO" panose="020F0600000000000000" pitchFamily="50" charset="-128"/>
              </a:rPr>
              <a:t> </a:t>
            </a:r>
            <a:endParaRPr lang="en-US" altLang="ja-JP" sz="2600" b="1"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r>
              <a:rPr lang="ja-JP" altLang="en-US" sz="2000" dirty="0">
                <a:latin typeface="HG丸ｺﾞｼｯｸM-PRO" panose="020F0600000000000000" pitchFamily="50" charset="-128"/>
                <a:ea typeface="HG丸ｺﾞｼｯｸM-PRO" panose="020F0600000000000000" pitchFamily="50" charset="-128"/>
              </a:rPr>
              <a:t>使い道を指定する寄付 （主に ポリオプラス寄付</a:t>
            </a:r>
            <a:r>
              <a:rPr lang="en-US" altLang="ja-JP" sz="2000" dirty="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本年度目標は一人 </a:t>
            </a:r>
            <a:r>
              <a:rPr lang="en-US" altLang="ja-JP" sz="2000" dirty="0">
                <a:latin typeface="HG丸ｺﾞｼｯｸM-PRO" panose="020F0600000000000000" pitchFamily="50" charset="-128"/>
                <a:ea typeface="HG丸ｺﾞｼｯｸM-PRO" panose="020F0600000000000000" pitchFamily="50" charset="-128"/>
              </a:rPr>
              <a:t>30</a:t>
            </a:r>
            <a:r>
              <a:rPr lang="ja-JP" altLang="en-US" sz="2000" dirty="0">
                <a:latin typeface="HG丸ｺﾞｼｯｸM-PRO" panose="020F0600000000000000" pitchFamily="50" charset="-128"/>
                <a:ea typeface="HG丸ｺﾞｼｯｸM-PRO" panose="020F0600000000000000" pitchFamily="50" charset="-128"/>
              </a:rPr>
              <a:t>ドルです） </a:t>
            </a:r>
            <a:endParaRPr lang="en-US" altLang="ja-JP" sz="2000"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endParaRPr lang="en-US" altLang="ja-JP" sz="900"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r>
              <a:rPr lang="en-US" altLang="ja-JP" sz="2600" b="1" dirty="0">
                <a:latin typeface="HG丸ｺﾞｼｯｸM-PRO" panose="020F0600000000000000" pitchFamily="50" charset="-128"/>
                <a:ea typeface="HG丸ｺﾞｼｯｸM-PRO" panose="020F0600000000000000" pitchFamily="50" charset="-128"/>
              </a:rPr>
              <a:t>【</a:t>
            </a:r>
            <a:r>
              <a:rPr lang="ja-JP" altLang="en-US" sz="2600" b="1" dirty="0">
                <a:latin typeface="HG丸ｺﾞｼｯｸM-PRO" panose="020F0600000000000000" pitchFamily="50" charset="-128"/>
                <a:ea typeface="HG丸ｺﾞｼｯｸM-PRO" panose="020F0600000000000000" pitchFamily="50" charset="-128"/>
              </a:rPr>
              <a:t>恒久基金寄付</a:t>
            </a:r>
            <a:r>
              <a:rPr lang="en-US" altLang="ja-JP" sz="2600" b="1" dirty="0">
                <a:latin typeface="HG丸ｺﾞｼｯｸM-PRO" panose="020F0600000000000000" pitchFamily="50" charset="-128"/>
                <a:ea typeface="HG丸ｺﾞｼｯｸM-PRO" panose="020F0600000000000000" pitchFamily="50" charset="-128"/>
              </a:rPr>
              <a:t>】</a:t>
            </a:r>
            <a:r>
              <a:rPr lang="ja-JP" altLang="en-US" sz="2600" b="1" dirty="0">
                <a:latin typeface="HG丸ｺﾞｼｯｸM-PRO" panose="020F0600000000000000" pitchFamily="50" charset="-128"/>
                <a:ea typeface="HG丸ｺﾞｼｯｸM-PRO" panose="020F0600000000000000" pitchFamily="50" charset="-128"/>
              </a:rPr>
              <a:t> </a:t>
            </a:r>
            <a:endParaRPr lang="en-US" altLang="ja-JP" sz="2600" b="1"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r>
              <a:rPr lang="ja-JP" altLang="en-US" sz="2000" dirty="0">
                <a:latin typeface="HG丸ｺﾞｼｯｸM-PRO" panose="020F0600000000000000" pitchFamily="50" charset="-128"/>
                <a:ea typeface="HG丸ｺﾞｼｯｸM-PRO" panose="020F0600000000000000" pitchFamily="50" charset="-128"/>
              </a:rPr>
              <a:t>元本には手を付けず投資運用し、その収益を分配する。 （例、ベネファクター）</a:t>
            </a:r>
            <a:endParaRPr lang="en-US" altLang="ja-JP" sz="2000"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r>
              <a:rPr lang="ja-JP" altLang="en-US" sz="2000" dirty="0">
                <a:latin typeface="HG丸ｺﾞｼｯｸM-PRO" panose="020F0600000000000000" pitchFamily="50" charset="-128"/>
                <a:ea typeface="HG丸ｺﾞｼｯｸM-PRO" panose="020F0600000000000000" pitchFamily="50" charset="-128"/>
              </a:rPr>
              <a:t> </a:t>
            </a:r>
            <a:endParaRPr lang="en-US" altLang="ja-JP" sz="2000" dirty="0">
              <a:latin typeface="HG丸ｺﾞｼｯｸM-PRO" panose="020F0600000000000000" pitchFamily="50" charset="-128"/>
              <a:ea typeface="HG丸ｺﾞｼｯｸM-PRO" panose="020F0600000000000000" pitchFamily="50" charset="-128"/>
            </a:endParaRPr>
          </a:p>
          <a:p>
            <a:pPr marL="0" lvl="1" indent="0" algn="ctr">
              <a:lnSpc>
                <a:spcPct val="100000"/>
              </a:lnSpc>
              <a:buNone/>
            </a:pPr>
            <a:r>
              <a:rPr lang="ja-JP" altLang="en-US" sz="2800" b="1"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＊ロータリー財団への寄付＝未来への投資</a:t>
            </a:r>
            <a:endParaRPr lang="ja-JP" altLang="en-US" sz="28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marL="0" indent="0" algn="just">
              <a:lnSpc>
                <a:spcPct val="100000"/>
              </a:lnSpc>
              <a:buNone/>
            </a:pPr>
            <a:endParaRPr lang="ja-JP" altLang="ja-JP" sz="2000" dirty="0">
              <a:latin typeface="HG丸ｺﾞｼｯｸM-PRO" panose="020F0600000000000000" pitchFamily="50" charset="-128"/>
              <a:ea typeface="HG丸ｺﾞｼｯｸM-PRO" panose="020F0600000000000000" pitchFamily="50" charset="-128"/>
            </a:endParaRPr>
          </a:p>
        </p:txBody>
      </p:sp>
      <p:sp>
        <p:nvSpPr>
          <p:cNvPr id="6" name="角丸四角形 5"/>
          <p:cNvSpPr/>
          <p:nvPr/>
        </p:nvSpPr>
        <p:spPr>
          <a:xfrm>
            <a:off x="881532" y="189472"/>
            <a:ext cx="10428934" cy="845388"/>
          </a:xfrm>
          <a:prstGeom prst="roundRect">
            <a:avLst>
              <a:gd name="adj" fmla="val 2279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000" b="1" dirty="0">
                <a:solidFill>
                  <a:schemeClr val="tx1"/>
                </a:solidFill>
                <a:latin typeface="HG丸ｺﾞｼｯｸM-PRO" panose="020F0600000000000000" pitchFamily="50" charset="-128"/>
                <a:ea typeface="HG丸ｺﾞｼｯｸM-PRO" panose="020F0600000000000000" pitchFamily="50" charset="-128"/>
              </a:rPr>
              <a:t>資金推進小委員会の役割　　　　　　　　　</a:t>
            </a:r>
            <a:endParaRPr kumimoji="1" lang="ja-JP" altLang="en-US" sz="2000" dirty="0">
              <a:ln w="0"/>
              <a:solidFill>
                <a:schemeClr val="tx1"/>
              </a:solidFill>
              <a:effectLst>
                <a:outerShdw blurRad="38100" dist="19050" dir="2700000" algn="tl" rotWithShape="0">
                  <a:schemeClr val="dk1">
                    <a:alpha val="40000"/>
                  </a:schemeClr>
                </a:outerShdw>
              </a:effectLst>
            </a:endParaRPr>
          </a:p>
        </p:txBody>
      </p:sp>
      <p:sp>
        <p:nvSpPr>
          <p:cNvPr id="7" name="タイトル 1"/>
          <p:cNvSpPr>
            <a:spLocks noGrp="1"/>
          </p:cNvSpPr>
          <p:nvPr>
            <p:ph type="title"/>
          </p:nvPr>
        </p:nvSpPr>
        <p:spPr>
          <a:xfrm>
            <a:off x="838198" y="1989666"/>
            <a:ext cx="3158069" cy="72813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2700000">
              <a:prstClr val="black">
                <a:alpha val="50000"/>
              </a:prstClr>
            </a:innerShdw>
          </a:effectLst>
        </p:spPr>
        <p:txBody>
          <a:bodyPr wrap="none">
            <a:normAutofit/>
          </a:bodyPr>
          <a:lstStyle/>
          <a:p>
            <a:pPr>
              <a:lnSpc>
                <a:spcPct val="100000"/>
              </a:lnSpc>
            </a:pPr>
            <a:r>
              <a:rPr lang="ja-JP" altLang="en-US" sz="3000" b="1" dirty="0">
                <a:latin typeface="HG丸ｺﾞｼｯｸM-PRO" panose="020F0600000000000000" pitchFamily="50" charset="-128"/>
                <a:ea typeface="HG丸ｺﾞｼｯｸM-PRO" panose="020F0600000000000000" pitchFamily="50" charset="-128"/>
              </a:rPr>
              <a:t>財団の資金</a:t>
            </a:r>
            <a:endParaRPr kumimoji="1" lang="ja-JP" altLang="en-US" sz="30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275717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52306" y="1495204"/>
            <a:ext cx="10564504" cy="4861146"/>
          </a:xfrm>
        </p:spPr>
        <p:txBody>
          <a:bodyPr anchor="ctr">
            <a:normAutofit/>
          </a:bodyPr>
          <a:lstStyle/>
          <a:p>
            <a:pPr marL="0" indent="0" algn="just">
              <a:lnSpc>
                <a:spcPct val="100000"/>
              </a:lnSpc>
              <a:buNone/>
            </a:pP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ロータリー財団研修セミナーの開催</a:t>
            </a:r>
            <a:r>
              <a:rPr lang="en-US" altLang="ja-JP" sz="2400" b="1" dirty="0">
                <a:latin typeface="HG丸ｺﾞｼｯｸM-PRO" panose="020F0600000000000000" pitchFamily="50" charset="-128"/>
                <a:ea typeface="HG丸ｺﾞｼｯｸM-PRO" panose="020F0600000000000000" pitchFamily="50" charset="-128"/>
              </a:rPr>
              <a:t>】</a:t>
            </a:r>
          </a:p>
          <a:p>
            <a:pPr marL="457200" lvl="1" indent="0" algn="just">
              <a:lnSpc>
                <a:spcPct val="100000"/>
              </a:lnSpc>
              <a:buNone/>
            </a:pPr>
            <a:r>
              <a:rPr lang="ja-JP" altLang="en-US" sz="2200" dirty="0">
                <a:latin typeface="HG丸ｺﾞｼｯｸM-PRO" panose="020F0600000000000000" pitchFamily="50" charset="-128"/>
                <a:ea typeface="HG丸ｺﾞｼｯｸM-PRO" panose="020F0600000000000000" pitchFamily="50" charset="-128"/>
              </a:rPr>
              <a:t>第</a:t>
            </a:r>
            <a:r>
              <a:rPr lang="en-US" altLang="ja-JP" sz="2200" dirty="0">
                <a:latin typeface="HG丸ｺﾞｼｯｸM-PRO" panose="020F0600000000000000" pitchFamily="50" charset="-128"/>
                <a:ea typeface="HG丸ｺﾞｼｯｸM-PRO" panose="020F0600000000000000" pitchFamily="50" charset="-128"/>
              </a:rPr>
              <a:t>2</a:t>
            </a:r>
            <a:r>
              <a:rPr lang="ja-JP" altLang="en-US" sz="2200" dirty="0">
                <a:latin typeface="HG丸ｺﾞｼｯｸM-PRO" panose="020F0600000000000000" pitchFamily="50" charset="-128"/>
                <a:ea typeface="HG丸ｺﾞｼｯｸM-PRO" panose="020F0600000000000000" pitchFamily="50" charset="-128"/>
              </a:rPr>
              <a:t>回　</a:t>
            </a:r>
            <a:r>
              <a:rPr lang="en-US" altLang="ja-JP" sz="2200" dirty="0">
                <a:latin typeface="HG丸ｺﾞｼｯｸM-PRO" panose="020F0600000000000000" pitchFamily="50" charset="-128"/>
                <a:ea typeface="HG丸ｺﾞｼｯｸM-PRO" panose="020F0600000000000000" pitchFamily="50" charset="-128"/>
              </a:rPr>
              <a:t>10</a:t>
            </a:r>
            <a:r>
              <a:rPr lang="ja-JP" altLang="en-US" sz="2200" dirty="0">
                <a:latin typeface="HG丸ｺﾞｼｯｸM-PRO" panose="020F0600000000000000" pitchFamily="50" charset="-128"/>
                <a:ea typeface="HG丸ｺﾞｼｯｸM-PRO" panose="020F0600000000000000" pitchFamily="50" charset="-128"/>
              </a:rPr>
              <a:t>月</a:t>
            </a:r>
            <a:r>
              <a:rPr lang="en-US" altLang="ja-JP" sz="2200" dirty="0">
                <a:latin typeface="HG丸ｺﾞｼｯｸM-PRO" panose="020F0600000000000000" pitchFamily="50" charset="-128"/>
                <a:ea typeface="HG丸ｺﾞｼｯｸM-PRO" panose="020F0600000000000000" pitchFamily="50" charset="-128"/>
              </a:rPr>
              <a:t>19</a:t>
            </a:r>
            <a:r>
              <a:rPr lang="ja-JP" altLang="en-US" sz="2200" dirty="0">
                <a:latin typeface="HG丸ｺﾞｼｯｸM-PRO" panose="020F0600000000000000" pitchFamily="50" charset="-128"/>
                <a:ea typeface="HG丸ｺﾞｼｯｸM-PRO" panose="020F0600000000000000" pitchFamily="50" charset="-128"/>
              </a:rPr>
              <a:t>日</a:t>
            </a:r>
            <a:r>
              <a:rPr lang="en-US" altLang="ja-JP" sz="2200" dirty="0">
                <a:latin typeface="HG丸ｺﾞｼｯｸM-PRO" panose="020F0600000000000000" pitchFamily="50" charset="-128"/>
                <a:ea typeface="HG丸ｺﾞｼｯｸM-PRO" panose="020F0600000000000000" pitchFamily="50" charset="-128"/>
              </a:rPr>
              <a:t>(</a:t>
            </a:r>
            <a:r>
              <a:rPr lang="ja-JP" altLang="en-US" sz="2200" dirty="0">
                <a:latin typeface="HG丸ｺﾞｼｯｸM-PRO" panose="020F0600000000000000" pitchFamily="50" charset="-128"/>
                <a:ea typeface="HG丸ｺﾞｼｯｸM-PRO" panose="020F0600000000000000" pitchFamily="50" charset="-128"/>
              </a:rPr>
              <a:t>土</a:t>
            </a:r>
            <a:r>
              <a:rPr lang="en-US" altLang="ja-JP" sz="2200" dirty="0">
                <a:latin typeface="HG丸ｺﾞｼｯｸM-PRO" panose="020F0600000000000000" pitchFamily="50" charset="-128"/>
                <a:ea typeface="HG丸ｺﾞｼｯｸM-PRO" panose="020F0600000000000000" pitchFamily="50" charset="-128"/>
              </a:rPr>
              <a:t>)</a:t>
            </a:r>
            <a:r>
              <a:rPr lang="ja-JP" altLang="en-US" sz="2200" dirty="0">
                <a:latin typeface="HG丸ｺﾞｼｯｸM-PRO" panose="020F0600000000000000" pitchFamily="50" charset="-128"/>
                <a:ea typeface="HG丸ｺﾞｼｯｸM-PRO" panose="020F0600000000000000" pitchFamily="50" charset="-128"/>
              </a:rPr>
              <a:t>　ホテルグリーンパーク津　会長エレクト・財団委員長</a:t>
            </a:r>
            <a:endParaRPr lang="en-US" altLang="ja-JP" sz="2200"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r>
              <a:rPr lang="ja-JP" altLang="en-US" sz="2200" dirty="0">
                <a:latin typeface="HG丸ｺﾞｼｯｸM-PRO" panose="020F0600000000000000" pitchFamily="50" charset="-128"/>
                <a:ea typeface="HG丸ｺﾞｼｯｸM-PRO" panose="020F0600000000000000" pitchFamily="50" charset="-128"/>
              </a:rPr>
              <a:t>クラブの会長エレクト、次年度Ｒ財団委員長</a:t>
            </a:r>
            <a:r>
              <a:rPr lang="en-US" altLang="ja-JP" sz="2200" dirty="0">
                <a:latin typeface="HG丸ｺﾞｼｯｸM-PRO" panose="020F0600000000000000" pitchFamily="50" charset="-128"/>
                <a:ea typeface="HG丸ｺﾞｼｯｸM-PRO" panose="020F0600000000000000" pitchFamily="50" charset="-128"/>
              </a:rPr>
              <a:t>(</a:t>
            </a:r>
            <a:r>
              <a:rPr lang="ja-JP" altLang="en-US" sz="2200" dirty="0">
                <a:latin typeface="HG丸ｺﾞｼｯｸM-PRO" panose="020F0600000000000000" pitchFamily="50" charset="-128"/>
                <a:ea typeface="HG丸ｺﾞｼｯｸM-PRO" panose="020F0600000000000000" pitchFamily="50" charset="-128"/>
              </a:rPr>
              <a:t>＊決まっていれば</a:t>
            </a:r>
            <a:r>
              <a:rPr lang="en-US" altLang="ja-JP" sz="2200" dirty="0">
                <a:latin typeface="HG丸ｺﾞｼｯｸM-PRO" panose="020F0600000000000000" pitchFamily="50" charset="-128"/>
                <a:ea typeface="HG丸ｺﾞｼｯｸM-PRO" panose="020F0600000000000000" pitchFamily="50" charset="-128"/>
              </a:rPr>
              <a:t>)</a:t>
            </a:r>
            <a:r>
              <a:rPr lang="ja-JP" altLang="en-US" sz="2200" dirty="0">
                <a:latin typeface="HG丸ｺﾞｼｯｸM-PRO" panose="020F0600000000000000" pitchFamily="50" charset="-128"/>
                <a:ea typeface="HG丸ｺﾞｼｯｸM-PRO" panose="020F0600000000000000" pitchFamily="50" charset="-128"/>
              </a:rPr>
              <a:t>を対象</a:t>
            </a:r>
            <a:endParaRPr lang="en-US" altLang="ja-JP" sz="2200"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endParaRPr lang="en-US" altLang="ja-JP" sz="1800" dirty="0">
              <a:latin typeface="HG丸ｺﾞｼｯｸM-PRO" panose="020F0600000000000000" pitchFamily="50" charset="-128"/>
              <a:ea typeface="HG丸ｺﾞｼｯｸM-PRO" panose="020F0600000000000000" pitchFamily="50" charset="-128"/>
            </a:endParaRPr>
          </a:p>
          <a:p>
            <a:pPr marL="0" indent="0" algn="just">
              <a:lnSpc>
                <a:spcPct val="100000"/>
              </a:lnSpc>
              <a:buNone/>
            </a:pP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ロータリー財団月間</a:t>
            </a:r>
            <a:r>
              <a:rPr lang="en-US" altLang="ja-JP" sz="2400" b="1" dirty="0">
                <a:latin typeface="HG丸ｺﾞｼｯｸM-PRO" panose="020F0600000000000000" pitchFamily="50" charset="-128"/>
                <a:ea typeface="HG丸ｺﾞｼｯｸM-PRO" panose="020F0600000000000000" pitchFamily="50" charset="-128"/>
              </a:rPr>
              <a:t>(11</a:t>
            </a:r>
            <a:r>
              <a:rPr lang="ja-JP" altLang="en-US" sz="2400" b="1" dirty="0">
                <a:latin typeface="HG丸ｺﾞｼｯｸM-PRO" panose="020F0600000000000000" pitchFamily="50" charset="-128"/>
                <a:ea typeface="HG丸ｺﾞｼｯｸM-PRO" panose="020F0600000000000000" pitchFamily="50" charset="-128"/>
              </a:rPr>
              <a:t>月</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等における卓話講師の派遣</a:t>
            </a:r>
            <a:r>
              <a:rPr lang="en-US" altLang="ja-JP" sz="2400" b="1" dirty="0">
                <a:latin typeface="HG丸ｺﾞｼｯｸM-PRO" panose="020F0600000000000000" pitchFamily="50" charset="-128"/>
                <a:ea typeface="HG丸ｺﾞｼｯｸM-PRO" panose="020F0600000000000000" pitchFamily="50" charset="-128"/>
              </a:rPr>
              <a:t>】</a:t>
            </a:r>
            <a:endParaRPr lang="en-US" altLang="ja-JP" sz="1600"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r>
              <a:rPr lang="ja-JP" altLang="en-US" sz="2200" dirty="0">
                <a:latin typeface="HG丸ｺﾞｼｯｸM-PRO" panose="020F0600000000000000" pitchFamily="50" charset="-128"/>
                <a:ea typeface="HG丸ｺﾞｼｯｸM-PRO" panose="020F0600000000000000" pitchFamily="50" charset="-128"/>
              </a:rPr>
              <a:t>各クラブの財団委員長様が、地区研修・協議会とセミナーでロータリー財団へのご理解をしていただき、月間卓話をされることになりますが、より詳しくロータリー財団についてご理解いただくためにクラブからの要請を受けて卓話講師を派遣します。</a:t>
            </a:r>
            <a:endParaRPr lang="en-US" altLang="ja-JP" sz="2200" dirty="0">
              <a:latin typeface="HG丸ｺﾞｼｯｸM-PRO" panose="020F0600000000000000" pitchFamily="50" charset="-128"/>
              <a:ea typeface="HG丸ｺﾞｼｯｸM-PRO" panose="020F0600000000000000" pitchFamily="50" charset="-128"/>
            </a:endParaRPr>
          </a:p>
          <a:p>
            <a:pPr marL="457200" lvl="1" indent="0" algn="just">
              <a:lnSpc>
                <a:spcPct val="100000"/>
              </a:lnSpc>
              <a:buNone/>
            </a:pPr>
            <a:r>
              <a:rPr lang="en-US" altLang="ja-JP" sz="2200" dirty="0">
                <a:latin typeface="HG丸ｺﾞｼｯｸM-PRO" panose="020F0600000000000000" pitchFamily="50" charset="-128"/>
                <a:ea typeface="HG丸ｺﾞｼｯｸM-PRO" panose="020F0600000000000000" pitchFamily="50" charset="-128"/>
              </a:rPr>
              <a:t>※</a:t>
            </a:r>
            <a:r>
              <a:rPr lang="ja-JP" altLang="en-US" sz="2200" dirty="0">
                <a:latin typeface="HG丸ｺﾞｼｯｸM-PRO" panose="020F0600000000000000" pitchFamily="50" charset="-128"/>
                <a:ea typeface="HG丸ｺﾞｼｯｸM-PRO" panose="020F0600000000000000" pitchFamily="50" charset="-128"/>
              </a:rPr>
              <a:t>少人数委員会の為、日程等の調整をお願いする場合があります。</a:t>
            </a:r>
            <a:endParaRPr kumimoji="1" lang="ja-JP" altLang="en-US" sz="2200" dirty="0">
              <a:latin typeface="HG丸ｺﾞｼｯｸM-PRO" panose="020F0600000000000000" pitchFamily="50" charset="-128"/>
              <a:ea typeface="HG丸ｺﾞｼｯｸM-PRO" panose="020F0600000000000000" pitchFamily="50" charset="-128"/>
            </a:endParaRPr>
          </a:p>
        </p:txBody>
      </p:sp>
      <p:sp>
        <p:nvSpPr>
          <p:cNvPr id="4" name="タイトル 1"/>
          <p:cNvSpPr>
            <a:spLocks noGrp="1"/>
          </p:cNvSpPr>
          <p:nvPr>
            <p:ph type="title"/>
          </p:nvPr>
        </p:nvSpPr>
        <p:spPr>
          <a:xfrm>
            <a:off x="852306" y="628809"/>
            <a:ext cx="5243694" cy="77921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2700000">
              <a:prstClr val="black">
                <a:alpha val="50000"/>
              </a:prstClr>
            </a:innerShdw>
          </a:effectLst>
        </p:spPr>
        <p:txBody>
          <a:bodyPr wrap="none">
            <a:normAutofit/>
          </a:bodyPr>
          <a:lstStyle/>
          <a:p>
            <a:pPr>
              <a:lnSpc>
                <a:spcPct val="100000"/>
              </a:lnSpc>
            </a:pPr>
            <a:r>
              <a:rPr lang="ja-JP" altLang="en-US" sz="2800" b="1" dirty="0">
                <a:latin typeface="HG丸ｺﾞｼｯｸM-PRO" panose="020F0600000000000000" pitchFamily="50" charset="-128"/>
                <a:ea typeface="HG丸ｺﾞｼｯｸM-PRO" panose="020F0600000000000000" pitchFamily="50" charset="-128"/>
              </a:rPr>
              <a:t>ロータリー財団への理解</a:t>
            </a:r>
            <a:endParaRPr kumimoji="1" lang="ja-JP" altLang="en-US" sz="28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18342696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852306" y="1495204"/>
            <a:ext cx="10564504" cy="3400839"/>
          </a:xfrm>
        </p:spPr>
        <p:txBody>
          <a:bodyPr anchor="ctr">
            <a:normAutofit/>
          </a:bodyPr>
          <a:lstStyle/>
          <a:p>
            <a:pPr marL="0" indent="0" algn="just">
              <a:lnSpc>
                <a:spcPct val="100000"/>
              </a:lnSpc>
              <a:buNone/>
            </a:pPr>
            <a:r>
              <a:rPr lang="en-US" altLang="ja-JP" sz="3500" b="1" dirty="0">
                <a:latin typeface="HG丸ｺﾞｼｯｸM-PRO" panose="020F0600000000000000" pitchFamily="50" charset="-128"/>
                <a:ea typeface="HG丸ｺﾞｼｯｸM-PRO" panose="020F0600000000000000" pitchFamily="50" charset="-128"/>
              </a:rPr>
              <a:t>【</a:t>
            </a:r>
            <a:r>
              <a:rPr lang="ja-JP" altLang="en-US" sz="3500" b="1" dirty="0">
                <a:latin typeface="HG丸ｺﾞｼｯｸM-PRO" panose="020F0600000000000000" pitchFamily="50" charset="-128"/>
                <a:ea typeface="HG丸ｺﾞｼｯｸM-PRO" panose="020F0600000000000000" pitchFamily="50" charset="-128"/>
              </a:rPr>
              <a:t>ポール・ハリス・フェロー</a:t>
            </a:r>
            <a:r>
              <a:rPr lang="en-US" altLang="ja-JP" sz="3500" b="1" dirty="0">
                <a:latin typeface="HG丸ｺﾞｼｯｸM-PRO" panose="020F0600000000000000" pitchFamily="50" charset="-128"/>
                <a:ea typeface="HG丸ｺﾞｼｯｸM-PRO" panose="020F0600000000000000" pitchFamily="50" charset="-128"/>
              </a:rPr>
              <a:t>】</a:t>
            </a:r>
          </a:p>
          <a:p>
            <a:pPr marL="449263" indent="0" algn="just">
              <a:lnSpc>
                <a:spcPct val="100000"/>
              </a:lnSpc>
              <a:buNone/>
            </a:pPr>
            <a:r>
              <a:rPr lang="ja-JP" altLang="en-US" sz="3000" dirty="0">
                <a:latin typeface="HG丸ｺﾞｼｯｸM-PRO" panose="020F0600000000000000" pitchFamily="50" charset="-128"/>
                <a:ea typeface="HG丸ｺﾞｼｯｸM-PRO" panose="020F0600000000000000" pitchFamily="50" charset="-128"/>
              </a:rPr>
              <a:t>ポール・ハリス・フェローは、年次基金、ポリオプラス基金等、　累計</a:t>
            </a:r>
            <a:r>
              <a:rPr lang="en-US" altLang="ja-JP" sz="3000" dirty="0">
                <a:latin typeface="HG丸ｺﾞｼｯｸM-PRO" panose="020F0600000000000000" pitchFamily="50" charset="-128"/>
                <a:ea typeface="HG丸ｺﾞｼｯｸM-PRO" panose="020F0600000000000000" pitchFamily="50" charset="-128"/>
              </a:rPr>
              <a:t>1,000</a:t>
            </a:r>
            <a:r>
              <a:rPr lang="ja-JP" altLang="en-US" sz="3000" dirty="0">
                <a:latin typeface="HG丸ｺﾞｼｯｸM-PRO" panose="020F0600000000000000" pitchFamily="50" charset="-128"/>
                <a:ea typeface="HG丸ｺﾞｼｯｸM-PRO" panose="020F0600000000000000" pitchFamily="50" charset="-128"/>
              </a:rPr>
              <a:t>ドル以上を寄付した個人に感謝を表すための認証です。認証は、特別カバーの付いた認定状とピンの贈呈をもって行われます。 </a:t>
            </a:r>
            <a:endParaRPr lang="en-US" altLang="ja-JP" sz="3000" dirty="0">
              <a:latin typeface="HG丸ｺﾞｼｯｸM-PRO" panose="020F0600000000000000" pitchFamily="50" charset="-128"/>
              <a:ea typeface="HG丸ｺﾞｼｯｸM-PRO" panose="020F0600000000000000" pitchFamily="50" charset="-128"/>
            </a:endParaRPr>
          </a:p>
          <a:p>
            <a:pPr marL="0" lvl="1" indent="0" algn="just">
              <a:lnSpc>
                <a:spcPct val="100000"/>
              </a:lnSpc>
              <a:buNone/>
            </a:pPr>
            <a:r>
              <a:rPr lang="en-US" altLang="ja-JP" sz="3000" dirty="0">
                <a:latin typeface="HG丸ｺﾞｼｯｸM-PRO" panose="020F0600000000000000" pitchFamily="50" charset="-128"/>
                <a:ea typeface="HG丸ｺﾞｼｯｸM-PRO" panose="020F0600000000000000" pitchFamily="50" charset="-128"/>
              </a:rPr>
              <a:t>※</a:t>
            </a:r>
            <a:r>
              <a:rPr lang="ja-JP" altLang="en-US" sz="3000" dirty="0">
                <a:latin typeface="HG丸ｺﾞｼｯｸM-PRO" panose="020F0600000000000000" pitchFamily="50" charset="-128"/>
                <a:ea typeface="HG丸ｺﾞｼｯｸM-PRO" panose="020F0600000000000000" pitchFamily="50" charset="-128"/>
              </a:rPr>
              <a:t>複数回の場合：マルチプル・ポール・ハリス・フェロー</a:t>
            </a:r>
            <a:endParaRPr lang="zh-CN" altLang="en-US" sz="3000" dirty="0">
              <a:latin typeface="HG丸ｺﾞｼｯｸM-PRO" panose="020F0600000000000000" pitchFamily="50" charset="-128"/>
              <a:ea typeface="HG丸ｺﾞｼｯｸM-PRO" panose="020F0600000000000000" pitchFamily="50" charset="-128"/>
            </a:endParaRPr>
          </a:p>
        </p:txBody>
      </p:sp>
      <p:sp>
        <p:nvSpPr>
          <p:cNvPr id="4" name="タイトル 1"/>
          <p:cNvSpPr>
            <a:spLocks noGrp="1"/>
          </p:cNvSpPr>
          <p:nvPr>
            <p:ph type="title"/>
          </p:nvPr>
        </p:nvSpPr>
        <p:spPr>
          <a:xfrm>
            <a:off x="852306" y="628809"/>
            <a:ext cx="5243694" cy="77921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2700000">
              <a:prstClr val="black">
                <a:alpha val="50000"/>
              </a:prstClr>
            </a:innerShdw>
          </a:effectLst>
        </p:spPr>
        <p:txBody>
          <a:bodyPr wrap="none">
            <a:normAutofit/>
          </a:bodyPr>
          <a:lstStyle/>
          <a:p>
            <a:pPr>
              <a:lnSpc>
                <a:spcPct val="100000"/>
              </a:lnSpc>
            </a:pPr>
            <a:r>
              <a:rPr lang="ja-JP" altLang="en-US" sz="3000" b="1" dirty="0">
                <a:latin typeface="HG丸ｺﾞｼｯｸM-PRO" panose="020F0600000000000000" pitchFamily="50" charset="-128"/>
                <a:ea typeface="HG丸ｺﾞｼｯｸM-PRO" panose="020F0600000000000000" pitchFamily="50" charset="-128"/>
              </a:rPr>
              <a:t>感謝の意を表すための認証①</a:t>
            </a:r>
            <a:endParaRPr kumimoji="1" lang="ja-JP" altLang="en-US" sz="3000" b="1" dirty="0">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3"/>
          <a:stretch>
            <a:fillRect/>
          </a:stretch>
        </p:blipFill>
        <p:spPr>
          <a:xfrm>
            <a:off x="1033788" y="5082310"/>
            <a:ext cx="4240945" cy="1583379"/>
          </a:xfrm>
          <a:prstGeom prst="rect">
            <a:avLst/>
          </a:prstGeom>
        </p:spPr>
      </p:pic>
      <p:sp>
        <p:nvSpPr>
          <p:cNvPr id="3" name="正方形/長方形 2"/>
          <p:cNvSpPr/>
          <p:nvPr/>
        </p:nvSpPr>
        <p:spPr>
          <a:xfrm>
            <a:off x="5334548" y="6257713"/>
            <a:ext cx="3300904" cy="369332"/>
          </a:xfrm>
          <a:prstGeom prst="rect">
            <a:avLst/>
          </a:prstGeom>
        </p:spPr>
        <p:txBody>
          <a:bodyPr wrap="none">
            <a:spAutoFit/>
          </a:bodyPr>
          <a:lstStyle/>
          <a:p>
            <a:r>
              <a:rPr lang="ja-JP" altLang="en-US" dirty="0"/>
              <a:t>マルチプル</a:t>
            </a:r>
            <a:r>
              <a:rPr lang="en-US" altLang="ja-JP" dirty="0"/>
              <a:t>2</a:t>
            </a:r>
            <a:r>
              <a:rPr lang="ja-JP" altLang="en-US" dirty="0"/>
              <a:t>回目以降～</a:t>
            </a:r>
            <a:r>
              <a:rPr lang="en-US" altLang="ja-JP" dirty="0"/>
              <a:t>8</a:t>
            </a:r>
            <a:r>
              <a:rPr lang="ja-JP" altLang="en-US" dirty="0"/>
              <a:t>回まで</a:t>
            </a:r>
          </a:p>
        </p:txBody>
      </p:sp>
    </p:spTree>
    <p:extLst>
      <p:ext uri="{BB962C8B-B14F-4D97-AF65-F5344CB8AC3E}">
        <p14:creationId xmlns:p14="http://schemas.microsoft.com/office/powerpoint/2010/main" val="3146622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スライス">
  <a:themeElements>
    <a:clrScheme name="スライス">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3287</TotalTime>
  <Words>5532</Words>
  <Application>Microsoft Office PowerPoint</Application>
  <PresentationFormat>ワイド画面</PresentationFormat>
  <Paragraphs>988</Paragraphs>
  <Slides>110</Slides>
  <Notes>38</Notes>
  <HiddenSlides>0</HiddenSlides>
  <MMClips>0</MMClips>
  <ScaleCrop>false</ScaleCrop>
  <HeadingPairs>
    <vt:vector size="6" baseType="variant">
      <vt:variant>
        <vt:lpstr>使用されているフォント</vt:lpstr>
      </vt:variant>
      <vt:variant>
        <vt:i4>28</vt:i4>
      </vt:variant>
      <vt:variant>
        <vt:lpstr>テーマ</vt:lpstr>
      </vt:variant>
      <vt:variant>
        <vt:i4>3</vt:i4>
      </vt:variant>
      <vt:variant>
        <vt:lpstr>スライド タイトル</vt:lpstr>
      </vt:variant>
      <vt:variant>
        <vt:i4>110</vt:i4>
      </vt:variant>
    </vt:vector>
  </HeadingPairs>
  <TitlesOfParts>
    <vt:vector size="141" baseType="lpstr">
      <vt:lpstr>AR P丸ゴシック体M</vt:lpstr>
      <vt:lpstr>AR丸ゴシック体M</vt:lpstr>
      <vt:lpstr>BIZ UDPゴシック</vt:lpstr>
      <vt:lpstr>ＤＦ平成ゴシック体W5</vt:lpstr>
      <vt:lpstr>ＤＦ平成明朝体W3</vt:lpstr>
      <vt:lpstr>HGP創英角ｺﾞｼｯｸUB</vt:lpstr>
      <vt:lpstr>HGP平成明朝体W9</vt:lpstr>
      <vt:lpstr>HGｺﾞｼｯｸM</vt:lpstr>
      <vt:lpstr>HG丸ｺﾞｼｯｸM-PRO</vt:lpstr>
      <vt:lpstr>HG行書体</vt:lpstr>
      <vt:lpstr>HG明朝E</vt:lpstr>
      <vt:lpstr>Meiryo UI</vt:lpstr>
      <vt:lpstr>ＭＳ Ｐゴシック</vt:lpstr>
      <vt:lpstr>ＭＳ Ｐ明朝</vt:lpstr>
      <vt:lpstr>ＭＳ ゴシック</vt:lpstr>
      <vt:lpstr>ヒラギノ角ゴ Pro W3</vt:lpstr>
      <vt:lpstr>メイリオ</vt:lpstr>
      <vt:lpstr>游ゴシック</vt:lpstr>
      <vt:lpstr>游ゴシック Light</vt:lpstr>
      <vt:lpstr>Arial</vt:lpstr>
      <vt:lpstr>Arial Narrow</vt:lpstr>
      <vt:lpstr>Calibri</vt:lpstr>
      <vt:lpstr>Calibri Light</vt:lpstr>
      <vt:lpstr>Cambria Math</vt:lpstr>
      <vt:lpstr>Century</vt:lpstr>
      <vt:lpstr>Century Gothic</vt:lpstr>
      <vt:lpstr>Wingdings</vt:lpstr>
      <vt:lpstr>Wingdings 3</vt:lpstr>
      <vt:lpstr>Office テーマ</vt:lpstr>
      <vt:lpstr>1_Office テーマ</vt:lpstr>
      <vt:lpstr>スライス</vt:lpstr>
      <vt:lpstr>国際ロータリー第2630地区 2019-20年度 第１回ロータリー財団セミナー</vt:lpstr>
      <vt:lpstr>「世界でよいことをしよう」</vt:lpstr>
      <vt:lpstr>PowerPoint プレゼンテーション</vt:lpstr>
      <vt:lpstr>PowerPoint プレゼンテーション</vt:lpstr>
      <vt:lpstr>PowerPoint プレゼンテーション</vt:lpstr>
      <vt:lpstr>PowerPoint プレゼンテーション</vt:lpstr>
      <vt:lpstr>ロータリー財団の補助金について</vt:lpstr>
      <vt:lpstr>PowerPoint プレゼンテーション</vt:lpstr>
      <vt:lpstr>PowerPoint プレゼンテーション</vt:lpstr>
      <vt:lpstr>②補助金の財源・ シェアシステム（寄付金の流れと補助金制度）</vt:lpstr>
      <vt:lpstr>PowerPoint プレゼンテーション</vt:lpstr>
      <vt:lpstr>PowerPoint プレゼンテーション</vt:lpstr>
      <vt:lpstr>⑤補助金を使うには複数年準備が必要</vt:lpstr>
      <vt:lpstr>PowerPoint プレゼンテーション</vt:lpstr>
      <vt:lpstr>トピックス‼ 　「ロータリー災害救援基金設立 」</vt:lpstr>
      <vt:lpstr>PowerPoint プレゼンテーション</vt:lpstr>
      <vt:lpstr>地区補助金事業の全体の流れを理解してください</vt:lpstr>
      <vt:lpstr>クラブの現状を調べてください</vt:lpstr>
      <vt:lpstr>市民の声を聞き、地域のニーズを感じてください</vt:lpstr>
      <vt:lpstr>もう一つ重要なことがあります</vt:lpstr>
      <vt:lpstr>③地区補助金の対象となる事業とは？</vt:lpstr>
      <vt:lpstr>PowerPoint プレゼンテーション</vt:lpstr>
      <vt:lpstr>◆ 2020-21年度に実施される事業へスケジュールは・・・</vt:lpstr>
      <vt:lpstr>⑤地区補助金担当委員会からのお願い　　1/2</vt:lpstr>
      <vt:lpstr>⑤地区補助金担当委員会からのお願い　　2/2</vt:lpstr>
      <vt:lpstr>PowerPoint プレゼンテーション</vt:lpstr>
      <vt:lpstr>PowerPoint プレゼンテーション</vt:lpstr>
      <vt:lpstr>③グローバルプロジェクトの資金計画例【概算イメージ】</vt:lpstr>
      <vt:lpstr>➃グローバル補助金のステップ</vt:lpstr>
      <vt:lpstr>PowerPoint プレゼンテーション</vt:lpstr>
      <vt:lpstr>⑥2630地区のグローバル補助金利用例　1/3</vt:lpstr>
      <vt:lpstr>⑥2630地区のグローバル補助金利用例　2/3</vt:lpstr>
      <vt:lpstr>PowerPoint プレゼンテーション</vt:lpstr>
      <vt:lpstr>①　グローバル補助金奨学生　</vt:lpstr>
      <vt:lpstr>PowerPoint プレゼンテーション</vt:lpstr>
      <vt:lpstr>PowerPoint プレゼンテーション</vt:lpstr>
      <vt:lpstr>PowerPoint プレゼンテーション</vt:lpstr>
      <vt:lpstr>PowerPoint プレゼンテーション</vt:lpstr>
      <vt:lpstr>　　グローバル補助金奨学生＆地区補助金奨学生の比較</vt:lpstr>
      <vt:lpstr>PowerPoint プレゼンテーション</vt:lpstr>
      <vt:lpstr>PowerPoint プレゼンテーション</vt:lpstr>
      <vt:lpstr>PowerPoint プレゼンテーション</vt:lpstr>
      <vt:lpstr>PowerPoint プレゼンテーション</vt:lpstr>
      <vt:lpstr>ご静聴有難うございました</vt:lpstr>
      <vt:lpstr>ポリオ・プラスについて</vt:lpstr>
      <vt:lpstr>PowerPoint プレゼンテーション</vt:lpstr>
      <vt:lpstr>PowerPoint プレゼンテーション</vt:lpstr>
      <vt:lpstr>PowerPoint プレゼンテーション</vt:lpstr>
      <vt:lpstr>PowerPoint プレゼンテーション</vt:lpstr>
      <vt:lpstr>講　演</vt:lpstr>
      <vt:lpstr>PowerPoint プレゼンテーション</vt:lpstr>
      <vt:lpstr>ポリオ根絶のためにラストスパートを  2019年7月13日RID2630R財団研修セミナー 岐阜グランドホテル </vt:lpstr>
      <vt:lpstr>ロータリー章典（2019年1月）</vt:lpstr>
      <vt:lpstr>PowerPoint プレゼンテーション</vt:lpstr>
      <vt:lpstr>Polio Today</vt:lpstr>
      <vt:lpstr>国際ロータリーが取り組んでいる 　　　　　　　　　　　ポリオとは何ですか？</vt:lpstr>
      <vt:lpstr>ポリオ（小児まひ）の歴史</vt:lpstr>
      <vt:lpstr>ポリオ（小児まひ）の歴史</vt:lpstr>
      <vt:lpstr>PowerPoint プレゼンテーション</vt:lpstr>
      <vt:lpstr>ポリオに関する歴史と根絶活動①</vt:lpstr>
      <vt:lpstr>ポリオに関する歴史と根絶活動②</vt:lpstr>
      <vt:lpstr>ポリオに関する歴史と根絶活動③</vt:lpstr>
      <vt:lpstr> 国際ロータリーとポリオ撲滅活動の軌跡（3）</vt:lpstr>
      <vt:lpstr>PowerPoint プレゼンテーション</vt:lpstr>
      <vt:lpstr>ポリオ発症が報告された国からのインバウンド</vt:lpstr>
      <vt:lpstr>PowerPoint プレゼンテーション</vt:lpstr>
      <vt:lpstr>　　ポリオの根絶</vt:lpstr>
      <vt:lpstr>PowerPoint プレゼンテーション</vt:lpstr>
      <vt:lpstr>「経口生ワクチン」と「注射不活化ワクチン」</vt:lpstr>
      <vt:lpstr>ポリオが根絶された時の日本</vt:lpstr>
      <vt:lpstr>寄付をお願いしましょう！　寄付をお願いします！</vt:lpstr>
      <vt:lpstr>PowerPoint プレゼンテーション</vt:lpstr>
      <vt:lpstr>ロータリーカードのご利用のお願い</vt:lpstr>
      <vt:lpstr>PowerPoint プレゼンテーション</vt:lpstr>
      <vt:lpstr>PowerPoint プレゼンテーション</vt:lpstr>
      <vt:lpstr>House-to-houseキャンペーン</vt:lpstr>
      <vt:lpstr>99.9％と100%の間に</vt:lpstr>
      <vt:lpstr>PowerPoint プレゼンテーション</vt:lpstr>
      <vt:lpstr>PowerPoint プレゼンテーション</vt:lpstr>
      <vt:lpstr>PowerPoint プレゼンテーション</vt:lpstr>
      <vt:lpstr>ポリオプラスプログラムの波及効果</vt:lpstr>
      <vt:lpstr>ポリオプラスプログラムの波及効果</vt:lpstr>
      <vt:lpstr>ポリオプラスプログラムの波及効果</vt:lpstr>
      <vt:lpstr>ポリオプラスプログラムの波及効果</vt:lpstr>
      <vt:lpstr>ポリオプラスプログラムの波及効果</vt:lpstr>
      <vt:lpstr>PowerPoint プレゼンテーション</vt:lpstr>
      <vt:lpstr>資金管理については資料Ｐ45～47「クラブの参加資格認定:覚書(MOU)」を参照して下さい</vt:lpstr>
      <vt:lpstr>PowerPoint プレゼンテーション</vt:lpstr>
      <vt:lpstr>ロータリー平和フェローシップについて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資金推進について</vt:lpstr>
      <vt:lpstr>財団の資金</vt:lpstr>
      <vt:lpstr>ロータリー財団への理解</vt:lpstr>
      <vt:lpstr>感謝の意を表すための認証①</vt:lpstr>
      <vt:lpstr>感謝の意を表すための認証②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暎子</dc:creator>
  <cp:lastModifiedBy>l</cp:lastModifiedBy>
  <cp:revision>218</cp:revision>
  <cp:lastPrinted>2019-06-14T05:15:12Z</cp:lastPrinted>
  <dcterms:created xsi:type="dcterms:W3CDTF">2018-08-07T01:01:11Z</dcterms:created>
  <dcterms:modified xsi:type="dcterms:W3CDTF">2019-07-17T08:04:16Z</dcterms:modified>
</cp:coreProperties>
</file>