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60" r:id="rId1"/>
  </p:sldMasterIdLst>
  <p:notesMasterIdLst>
    <p:notesMasterId r:id="rId42"/>
  </p:notesMasterIdLst>
  <p:sldIdLst>
    <p:sldId id="257" r:id="rId2"/>
    <p:sldId id="332" r:id="rId3"/>
    <p:sldId id="333" r:id="rId4"/>
    <p:sldId id="259" r:id="rId5"/>
    <p:sldId id="260" r:id="rId6"/>
    <p:sldId id="342" r:id="rId7"/>
    <p:sldId id="300" r:id="rId8"/>
    <p:sldId id="263" r:id="rId9"/>
    <p:sldId id="343" r:id="rId10"/>
    <p:sldId id="311" r:id="rId11"/>
    <p:sldId id="305" r:id="rId12"/>
    <p:sldId id="306" r:id="rId13"/>
    <p:sldId id="307" r:id="rId14"/>
    <p:sldId id="344" r:id="rId15"/>
    <p:sldId id="346" r:id="rId16"/>
    <p:sldId id="291" r:id="rId17"/>
    <p:sldId id="347" r:id="rId18"/>
    <p:sldId id="348" r:id="rId19"/>
    <p:sldId id="349" r:id="rId20"/>
    <p:sldId id="350" r:id="rId21"/>
    <p:sldId id="356" r:id="rId22"/>
    <p:sldId id="351" r:id="rId23"/>
    <p:sldId id="352" r:id="rId24"/>
    <p:sldId id="353" r:id="rId25"/>
    <p:sldId id="354" r:id="rId26"/>
    <p:sldId id="355" r:id="rId27"/>
    <p:sldId id="287" r:id="rId28"/>
    <p:sldId id="286" r:id="rId29"/>
    <p:sldId id="256" r:id="rId30"/>
    <p:sldId id="258" r:id="rId31"/>
    <p:sldId id="299" r:id="rId32"/>
    <p:sldId id="302" r:id="rId33"/>
    <p:sldId id="303" r:id="rId34"/>
    <p:sldId id="304" r:id="rId35"/>
    <p:sldId id="308" r:id="rId36"/>
    <p:sldId id="309" r:id="rId37"/>
    <p:sldId id="310" r:id="rId38"/>
    <p:sldId id="312" r:id="rId39"/>
    <p:sldId id="313" r:id="rId40"/>
    <p:sldId id="330" r:id="rId41"/>
  </p:sldIdLst>
  <p:sldSz cx="9144000" cy="6858000" type="screen4x3"/>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ino shino" initials="ss" lastIdx="3" clrIdx="0">
    <p:extLst>
      <p:ext uri="{19B8F6BF-5375-455C-9EA6-DF929625EA0E}">
        <p15:presenceInfo xmlns:p15="http://schemas.microsoft.com/office/powerpoint/2012/main" userId="8dc578505c36b1e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4D92"/>
    <a:srgbClr val="FFAE09"/>
    <a:srgbClr val="D8D8D8"/>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09" autoAdjust="0"/>
    <p:restoredTop sz="96261" autoAdjust="0"/>
  </p:normalViewPr>
  <p:slideViewPr>
    <p:cSldViewPr snapToGrid="0" showGuides="1">
      <p:cViewPr varScale="1">
        <p:scale>
          <a:sx n="81" d="100"/>
          <a:sy n="81" d="100"/>
        </p:scale>
        <p:origin x="1426" y="58"/>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5-09-23T11:31:20.984" idx="3">
    <p:pos x="10" y="10"/>
    <p:text/>
    <p:extLst>
      <p:ext uri="{C676402C-5697-4E1C-873F-D02D1690AC5C}">
        <p15:threadingInfo xmlns:p15="http://schemas.microsoft.com/office/powerpoint/2012/main" timeZoneBias="-5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6FF24B2F-785C-4EC6-9AB5-504C4CA06C5B}" type="datetimeFigureOut">
              <a:rPr kumimoji="1" lang="ja-JP" altLang="en-US" smtClean="0"/>
              <a:t>2025/9/23</a:t>
            </a:fld>
            <a:endParaRPr kumimoji="1" lang="ja-JP" altLang="en-US"/>
          </a:p>
        </p:txBody>
      </p:sp>
      <p:sp>
        <p:nvSpPr>
          <p:cNvPr id="4" name="スライド イメージ プレースホルダー 3"/>
          <p:cNvSpPr>
            <a:spLocks noGrp="1" noRot="1" noChangeAspect="1"/>
          </p:cNvSpPr>
          <p:nvPr>
            <p:ph type="sldImg" idx="2"/>
          </p:nvPr>
        </p:nvSpPr>
        <p:spPr>
          <a:xfrm>
            <a:off x="1149350" y="1233488"/>
            <a:ext cx="4437063" cy="33289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605960E3-7883-4F7A-8116-8E6B7AFDD3B0}" type="slidenum">
              <a:rPr kumimoji="1" lang="ja-JP" altLang="en-US" smtClean="0"/>
              <a:t>‹#›</a:t>
            </a:fld>
            <a:endParaRPr kumimoji="1" lang="ja-JP" altLang="en-US"/>
          </a:p>
        </p:txBody>
      </p:sp>
    </p:spTree>
    <p:extLst>
      <p:ext uri="{BB962C8B-B14F-4D97-AF65-F5344CB8AC3E}">
        <p14:creationId xmlns:p14="http://schemas.microsoft.com/office/powerpoint/2010/main" val="387082524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DE4EB6E-F9DC-4A26-8677-98C7CCB63167}" type="datetimeFigureOut">
              <a:rPr kumimoji="1" lang="ja-JP" altLang="en-US" smtClean="0"/>
              <a:t>2025/9/23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97FCFFC-F8AA-4D8F-A275-EA91BBC194F3}" type="slidenum">
              <a:rPr kumimoji="1" lang="ja-JP" altLang="en-US" smtClean="0"/>
              <a:t>‹#›</a:t>
            </a:fld>
            <a:endParaRPr kumimoji="1" lang="ja-JP" altLang="en-US"/>
          </a:p>
        </p:txBody>
      </p:sp>
    </p:spTree>
    <p:extLst>
      <p:ext uri="{BB962C8B-B14F-4D97-AF65-F5344CB8AC3E}">
        <p14:creationId xmlns:p14="http://schemas.microsoft.com/office/powerpoint/2010/main" val="11619167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DE4EB6E-F9DC-4A26-8677-98C7CCB63167}" type="datetimeFigureOut">
              <a:rPr kumimoji="1" lang="ja-JP" altLang="en-US" smtClean="0"/>
              <a:t>2025/9/23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97FCFFC-F8AA-4D8F-A275-EA91BBC194F3}" type="slidenum">
              <a:rPr kumimoji="1" lang="ja-JP" altLang="en-US" smtClean="0"/>
              <a:t>‹#›</a:t>
            </a:fld>
            <a:endParaRPr kumimoji="1" lang="ja-JP" altLang="en-US"/>
          </a:p>
        </p:txBody>
      </p:sp>
    </p:spTree>
    <p:extLst>
      <p:ext uri="{BB962C8B-B14F-4D97-AF65-F5344CB8AC3E}">
        <p14:creationId xmlns:p14="http://schemas.microsoft.com/office/powerpoint/2010/main" val="215127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DE4EB6E-F9DC-4A26-8677-98C7CCB63167}" type="datetimeFigureOut">
              <a:rPr kumimoji="1" lang="ja-JP" altLang="en-US" smtClean="0"/>
              <a:t>2025/9/23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97FCFFC-F8AA-4D8F-A275-EA91BBC194F3}" type="slidenum">
              <a:rPr kumimoji="1" lang="ja-JP" altLang="en-US" smtClean="0"/>
              <a:t>‹#›</a:t>
            </a:fld>
            <a:endParaRPr kumimoji="1" lang="ja-JP" altLang="en-US"/>
          </a:p>
        </p:txBody>
      </p:sp>
    </p:spTree>
    <p:extLst>
      <p:ext uri="{BB962C8B-B14F-4D97-AF65-F5344CB8AC3E}">
        <p14:creationId xmlns:p14="http://schemas.microsoft.com/office/powerpoint/2010/main" val="4281847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DE4EB6E-F9DC-4A26-8677-98C7CCB63167}" type="datetimeFigureOut">
              <a:rPr kumimoji="1" lang="ja-JP" altLang="en-US" smtClean="0"/>
              <a:t>2025/9/23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97FCFFC-F8AA-4D8F-A275-EA91BBC194F3}" type="slidenum">
              <a:rPr kumimoji="1" lang="ja-JP" altLang="en-US" smtClean="0"/>
              <a:t>‹#›</a:t>
            </a:fld>
            <a:endParaRPr kumimoji="1" lang="ja-JP" altLang="en-US"/>
          </a:p>
        </p:txBody>
      </p:sp>
    </p:spTree>
    <p:extLst>
      <p:ext uri="{BB962C8B-B14F-4D97-AF65-F5344CB8AC3E}">
        <p14:creationId xmlns:p14="http://schemas.microsoft.com/office/powerpoint/2010/main" val="3835576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DE4EB6E-F9DC-4A26-8677-98C7CCB63167}" type="datetimeFigureOut">
              <a:rPr kumimoji="1" lang="ja-JP" altLang="en-US" smtClean="0"/>
              <a:t>2025/9/23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97FCFFC-F8AA-4D8F-A275-EA91BBC194F3}" type="slidenum">
              <a:rPr kumimoji="1" lang="ja-JP" altLang="en-US" smtClean="0"/>
              <a:t>‹#›</a:t>
            </a:fld>
            <a:endParaRPr kumimoji="1" lang="ja-JP" altLang="en-US"/>
          </a:p>
        </p:txBody>
      </p:sp>
    </p:spTree>
    <p:extLst>
      <p:ext uri="{BB962C8B-B14F-4D97-AF65-F5344CB8AC3E}">
        <p14:creationId xmlns:p14="http://schemas.microsoft.com/office/powerpoint/2010/main" val="372536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0DE4EB6E-F9DC-4A26-8677-98C7CCB63167}" type="datetimeFigureOut">
              <a:rPr kumimoji="1" lang="ja-JP" altLang="en-US" smtClean="0"/>
              <a:t>2025/9/23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97FCFFC-F8AA-4D8F-A275-EA91BBC194F3}" type="slidenum">
              <a:rPr kumimoji="1" lang="ja-JP" altLang="en-US" smtClean="0"/>
              <a:t>‹#›</a:t>
            </a:fld>
            <a:endParaRPr kumimoji="1" lang="ja-JP" altLang="en-US"/>
          </a:p>
        </p:txBody>
      </p:sp>
    </p:spTree>
    <p:extLst>
      <p:ext uri="{BB962C8B-B14F-4D97-AF65-F5344CB8AC3E}">
        <p14:creationId xmlns:p14="http://schemas.microsoft.com/office/powerpoint/2010/main" val="31554669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0DE4EB6E-F9DC-4A26-8677-98C7CCB63167}" type="datetimeFigureOut">
              <a:rPr kumimoji="1" lang="ja-JP" altLang="en-US" smtClean="0"/>
              <a:t>2025/9/23</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E97FCFFC-F8AA-4D8F-A275-EA91BBC194F3}" type="slidenum">
              <a:rPr kumimoji="1" lang="ja-JP" altLang="en-US" smtClean="0"/>
              <a:t>‹#›</a:t>
            </a:fld>
            <a:endParaRPr kumimoji="1" lang="ja-JP" altLang="en-US"/>
          </a:p>
        </p:txBody>
      </p:sp>
    </p:spTree>
    <p:extLst>
      <p:ext uri="{BB962C8B-B14F-4D97-AF65-F5344CB8AC3E}">
        <p14:creationId xmlns:p14="http://schemas.microsoft.com/office/powerpoint/2010/main" val="32749509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215213" y="404893"/>
            <a:ext cx="8883965" cy="550873"/>
          </a:xfrm>
        </p:spPr>
        <p:txBody>
          <a:bodyPr>
            <a:noAutofit/>
          </a:bodyPr>
          <a:lstStyle>
            <a:lvl1pPr>
              <a:defRPr sz="3600" b="0">
                <a:solidFill>
                  <a:srgbClr val="2A4D92"/>
                </a:solidFill>
              </a:defRPr>
            </a:lvl1pPr>
          </a:lstStyle>
          <a:p>
            <a:r>
              <a:rPr lang="ja-JP" altLang="en-US" dirty="0"/>
              <a:t>マスター タイトルの書式設定</a:t>
            </a:r>
            <a:endParaRPr lang="en-US" dirty="0"/>
          </a:p>
        </p:txBody>
      </p:sp>
      <p:sp>
        <p:nvSpPr>
          <p:cNvPr id="3" name="Date Placeholder 2"/>
          <p:cNvSpPr>
            <a:spLocks noGrp="1"/>
          </p:cNvSpPr>
          <p:nvPr>
            <p:ph type="dt" sz="half" idx="10"/>
          </p:nvPr>
        </p:nvSpPr>
        <p:spPr/>
        <p:txBody>
          <a:bodyPr/>
          <a:lstStyle/>
          <a:p>
            <a:fld id="{0DE4EB6E-F9DC-4A26-8677-98C7CCB63167}" type="datetimeFigureOut">
              <a:rPr kumimoji="1" lang="ja-JP" altLang="en-US" smtClean="0"/>
              <a:t>2025/9/23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a:xfrm>
            <a:off x="8589738" y="6492875"/>
            <a:ext cx="554261" cy="365125"/>
          </a:xfrm>
          <a:solidFill>
            <a:schemeClr val="bg1"/>
          </a:solidFill>
        </p:spPr>
        <p:txBody>
          <a:bodyPr/>
          <a:lstStyle/>
          <a:p>
            <a:fld id="{E97FCFFC-F8AA-4D8F-A275-EA91BBC194F3}" type="slidenum">
              <a:rPr kumimoji="1" lang="ja-JP" altLang="en-US" smtClean="0"/>
              <a:t>‹#›</a:t>
            </a:fld>
            <a:endParaRPr kumimoji="1" lang="ja-JP" altLang="en-US"/>
          </a:p>
        </p:txBody>
      </p:sp>
      <p:pic>
        <p:nvPicPr>
          <p:cNvPr id="6" name="図 5">
            <a:extLst>
              <a:ext uri="{FF2B5EF4-FFF2-40B4-BE49-F238E27FC236}">
                <a16:creationId xmlns:a16="http://schemas.microsoft.com/office/drawing/2014/main" id="{ED4A9487-4ECD-B8C9-0A9F-AA4113168A13}"/>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31097" y="54679"/>
            <a:ext cx="868081" cy="361110"/>
          </a:xfrm>
          <a:prstGeom prst="rect">
            <a:avLst/>
          </a:prstGeom>
        </p:spPr>
      </p:pic>
      <p:cxnSp>
        <p:nvCxnSpPr>
          <p:cNvPr id="9" name="直線コネクタ 8">
            <a:extLst>
              <a:ext uri="{FF2B5EF4-FFF2-40B4-BE49-F238E27FC236}">
                <a16:creationId xmlns:a16="http://schemas.microsoft.com/office/drawing/2014/main" id="{A894EA56-090A-DB6D-0491-034729083B0B}"/>
              </a:ext>
            </a:extLst>
          </p:cNvPr>
          <p:cNvCxnSpPr>
            <a:stCxn id="5" idx="1"/>
          </p:cNvCxnSpPr>
          <p:nvPr userDrawn="1"/>
        </p:nvCxnSpPr>
        <p:spPr>
          <a:xfrm flipH="1">
            <a:off x="289603" y="6675438"/>
            <a:ext cx="8300135" cy="0"/>
          </a:xfrm>
          <a:prstGeom prst="line">
            <a:avLst/>
          </a:prstGeom>
          <a:ln w="12700">
            <a:solidFill>
              <a:srgbClr val="2A4D9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40109146"/>
      </p:ext>
    </p:extLst>
  </p:cSld>
  <p:clrMapOvr>
    <a:masterClrMapping/>
  </p:clrMapOvr>
  <p:hf hdr="0" ftr="0" dt="0"/>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E4EB6E-F9DC-4A26-8677-98C7CCB63167}" type="datetimeFigureOut">
              <a:rPr kumimoji="1" lang="ja-JP" altLang="en-US" smtClean="0"/>
              <a:t>2025/9/23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97FCFFC-F8AA-4D8F-A275-EA91BBC194F3}" type="slidenum">
              <a:rPr kumimoji="1" lang="ja-JP" altLang="en-US" smtClean="0"/>
              <a:t>‹#›</a:t>
            </a:fld>
            <a:endParaRPr kumimoji="1" lang="ja-JP" altLang="en-US"/>
          </a:p>
        </p:txBody>
      </p:sp>
    </p:spTree>
    <p:extLst>
      <p:ext uri="{BB962C8B-B14F-4D97-AF65-F5344CB8AC3E}">
        <p14:creationId xmlns:p14="http://schemas.microsoft.com/office/powerpoint/2010/main" val="4290165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DE4EB6E-F9DC-4A26-8677-98C7CCB63167}" type="datetimeFigureOut">
              <a:rPr kumimoji="1" lang="ja-JP" altLang="en-US" smtClean="0"/>
              <a:t>2025/9/23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97FCFFC-F8AA-4D8F-A275-EA91BBC194F3}" type="slidenum">
              <a:rPr kumimoji="1" lang="ja-JP" altLang="en-US" smtClean="0"/>
              <a:t>‹#›</a:t>
            </a:fld>
            <a:endParaRPr kumimoji="1" lang="ja-JP" altLang="en-US"/>
          </a:p>
        </p:txBody>
      </p:sp>
    </p:spTree>
    <p:extLst>
      <p:ext uri="{BB962C8B-B14F-4D97-AF65-F5344CB8AC3E}">
        <p14:creationId xmlns:p14="http://schemas.microsoft.com/office/powerpoint/2010/main" val="35746714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DE4EB6E-F9DC-4A26-8677-98C7CCB63167}" type="datetimeFigureOut">
              <a:rPr kumimoji="1" lang="ja-JP" altLang="en-US" smtClean="0"/>
              <a:t>2025/9/23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97FCFFC-F8AA-4D8F-A275-EA91BBC194F3}" type="slidenum">
              <a:rPr kumimoji="1" lang="ja-JP" altLang="en-US" smtClean="0"/>
              <a:t>‹#›</a:t>
            </a:fld>
            <a:endParaRPr kumimoji="1" lang="ja-JP" altLang="en-US"/>
          </a:p>
        </p:txBody>
      </p:sp>
    </p:spTree>
    <p:extLst>
      <p:ext uri="{BB962C8B-B14F-4D97-AF65-F5344CB8AC3E}">
        <p14:creationId xmlns:p14="http://schemas.microsoft.com/office/powerpoint/2010/main" val="3891762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DE4EB6E-F9DC-4A26-8677-98C7CCB63167}" type="datetimeFigureOut">
              <a:rPr kumimoji="1" lang="ja-JP" altLang="en-US" smtClean="0"/>
              <a:t>2025/9/23</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97FCFFC-F8AA-4D8F-A275-EA91BBC194F3}" type="slidenum">
              <a:rPr kumimoji="1" lang="ja-JP" altLang="en-US" smtClean="0"/>
              <a:t>‹#›</a:t>
            </a:fld>
            <a:endParaRPr kumimoji="1" lang="ja-JP" altLang="en-US"/>
          </a:p>
        </p:txBody>
      </p:sp>
    </p:spTree>
    <p:extLst>
      <p:ext uri="{BB962C8B-B14F-4D97-AF65-F5344CB8AC3E}">
        <p14:creationId xmlns:p14="http://schemas.microsoft.com/office/powerpoint/2010/main" val="13734788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comments" Target="../comments/comment1.xml"/><Relationship Id="rId5" Type="http://schemas.openxmlformats.org/officeDocument/2006/relationships/image" Target="../media/image1.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6.xml"/><Relationship Id="rId5" Type="http://schemas.openxmlformats.org/officeDocument/2006/relationships/image" Target="../media/image22.sv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6.xml"/><Relationship Id="rId5" Type="http://schemas.openxmlformats.org/officeDocument/2006/relationships/image" Target="../media/image32.sv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12B9206A-9302-7EB1-50F7-022CE6B23165}"/>
              </a:ext>
            </a:extLst>
          </p:cNvPr>
          <p:cNvGrpSpPr/>
          <p:nvPr/>
        </p:nvGrpSpPr>
        <p:grpSpPr>
          <a:xfrm>
            <a:off x="5120124" y="2440578"/>
            <a:ext cx="3594898" cy="3657600"/>
            <a:chOff x="3664373" y="762000"/>
            <a:chExt cx="5242560" cy="5334000"/>
          </a:xfrm>
        </p:grpSpPr>
        <p:pic>
          <p:nvPicPr>
            <p:cNvPr id="2" name="図 1">
              <a:extLst>
                <a:ext uri="{FF2B5EF4-FFF2-40B4-BE49-F238E27FC236}">
                  <a16:creationId xmlns:a16="http://schemas.microsoft.com/office/drawing/2014/main" id="{42139C82-F356-7C9A-C49F-F7064EF47F1E}"/>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p:blipFill>
          <p:spPr>
            <a:xfrm>
              <a:off x="3664373" y="762000"/>
              <a:ext cx="5242560" cy="5334000"/>
            </a:xfrm>
            <a:prstGeom prst="ellipse">
              <a:avLst/>
            </a:prstGeom>
          </p:spPr>
        </p:pic>
        <p:pic>
          <p:nvPicPr>
            <p:cNvPr id="3" name="図 2">
              <a:extLst>
                <a:ext uri="{FF2B5EF4-FFF2-40B4-BE49-F238E27FC236}">
                  <a16:creationId xmlns:a16="http://schemas.microsoft.com/office/drawing/2014/main" id="{6E08F2E8-71BF-C9CE-B557-FC91464975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6190" y="2088256"/>
              <a:ext cx="4747600" cy="3560698"/>
            </a:xfrm>
            <a:prstGeom prst="rect">
              <a:avLst/>
            </a:prstGeom>
          </p:spPr>
        </p:pic>
      </p:grpSp>
      <p:sp>
        <p:nvSpPr>
          <p:cNvPr id="6" name="テキスト ボックス 5">
            <a:extLst>
              <a:ext uri="{FF2B5EF4-FFF2-40B4-BE49-F238E27FC236}">
                <a16:creationId xmlns:a16="http://schemas.microsoft.com/office/drawing/2014/main" id="{3FD038D9-391D-7130-6792-D19867C0C61E}"/>
              </a:ext>
            </a:extLst>
          </p:cNvPr>
          <p:cNvSpPr txBox="1"/>
          <p:nvPr/>
        </p:nvSpPr>
        <p:spPr>
          <a:xfrm>
            <a:off x="405354" y="663757"/>
            <a:ext cx="8832916" cy="1431161"/>
          </a:xfrm>
          <a:prstGeom prst="rect">
            <a:avLst/>
          </a:prstGeom>
          <a:noFill/>
        </p:spPr>
        <p:txBody>
          <a:bodyPr wrap="square">
            <a:spAutoFit/>
          </a:bodyPr>
          <a:lstStyle/>
          <a:p>
            <a:pPr>
              <a:spcAft>
                <a:spcPts val="1800"/>
              </a:spcAft>
            </a:pPr>
            <a:r>
              <a:rPr lang="ja-JP" altLang="en-US" sz="4000" dirty="0">
                <a:solidFill>
                  <a:srgbClr val="2A4D92"/>
                </a:solidFill>
              </a:rPr>
              <a:t>職業奉仕委員会ラーニングセミナー</a:t>
            </a:r>
            <a:endParaRPr lang="en-US" altLang="ja-JP" sz="4000" dirty="0">
              <a:solidFill>
                <a:srgbClr val="2A4D92"/>
              </a:solidFill>
            </a:endParaRPr>
          </a:p>
          <a:p>
            <a:r>
              <a:rPr lang="ja-JP" altLang="en-US" sz="3200" dirty="0">
                <a:solidFill>
                  <a:srgbClr val="2A4D92"/>
                </a:solidFill>
              </a:rPr>
              <a:t>  「ロータリーにおける職業奉仕について」</a:t>
            </a:r>
          </a:p>
        </p:txBody>
      </p:sp>
      <p:sp>
        <p:nvSpPr>
          <p:cNvPr id="8" name="テキスト ボックス 7">
            <a:extLst>
              <a:ext uri="{FF2B5EF4-FFF2-40B4-BE49-F238E27FC236}">
                <a16:creationId xmlns:a16="http://schemas.microsoft.com/office/drawing/2014/main" id="{7C34ADC0-14F6-D5BA-68F9-7DCDDBF44C63}"/>
              </a:ext>
            </a:extLst>
          </p:cNvPr>
          <p:cNvSpPr txBox="1"/>
          <p:nvPr/>
        </p:nvSpPr>
        <p:spPr>
          <a:xfrm>
            <a:off x="180377" y="5310551"/>
            <a:ext cx="5822858" cy="1397306"/>
          </a:xfrm>
          <a:prstGeom prst="rect">
            <a:avLst/>
          </a:prstGeom>
          <a:noFill/>
        </p:spPr>
        <p:txBody>
          <a:bodyPr wrap="square">
            <a:spAutoFit/>
          </a:bodyPr>
          <a:lstStyle/>
          <a:p>
            <a:pPr>
              <a:lnSpc>
                <a:spcPct val="120000"/>
              </a:lnSpc>
            </a:pPr>
            <a:r>
              <a:rPr lang="ja-JP" altLang="en-US" sz="2000" dirty="0"/>
              <a:t>国際ロータリー  第</a:t>
            </a:r>
            <a:r>
              <a:rPr lang="en-US" altLang="ja-JP" sz="2000" dirty="0"/>
              <a:t>2630</a:t>
            </a:r>
            <a:r>
              <a:rPr lang="ja-JP" altLang="en-US" sz="2000" dirty="0"/>
              <a:t>地区</a:t>
            </a:r>
          </a:p>
          <a:p>
            <a:pPr>
              <a:lnSpc>
                <a:spcPct val="120000"/>
              </a:lnSpc>
            </a:pPr>
            <a:r>
              <a:rPr lang="en-US" altLang="ja-JP" sz="2000" dirty="0"/>
              <a:t>2025-26</a:t>
            </a:r>
            <a:r>
              <a:rPr lang="ja-JP" altLang="en-US" sz="2000" dirty="0"/>
              <a:t>年度  ラーニングファシリテータ</a:t>
            </a:r>
            <a:r>
              <a:rPr lang="en-US" altLang="ja-JP" sz="2000" dirty="0"/>
              <a:t>―</a:t>
            </a:r>
            <a:endParaRPr lang="ja-JP" altLang="en-US" sz="2000" dirty="0"/>
          </a:p>
          <a:p>
            <a:pPr>
              <a:lnSpc>
                <a:spcPct val="120000"/>
              </a:lnSpc>
            </a:pPr>
            <a:r>
              <a:rPr lang="ja-JP" altLang="en-US" sz="3200" dirty="0"/>
              <a:t>パストガバナー　篠原 一行</a:t>
            </a:r>
          </a:p>
        </p:txBody>
      </p:sp>
      <p:sp>
        <p:nvSpPr>
          <p:cNvPr id="12" name="正方形/長方形 11">
            <a:extLst>
              <a:ext uri="{FF2B5EF4-FFF2-40B4-BE49-F238E27FC236}">
                <a16:creationId xmlns:a16="http://schemas.microsoft.com/office/drawing/2014/main" id="{2C6F15C5-EEA8-F809-302B-A2F65EB4D07D}"/>
              </a:ext>
            </a:extLst>
          </p:cNvPr>
          <p:cNvSpPr/>
          <p:nvPr/>
        </p:nvSpPr>
        <p:spPr>
          <a:xfrm>
            <a:off x="0" y="1"/>
            <a:ext cx="9144000" cy="101600"/>
          </a:xfrm>
          <a:prstGeom prst="rect">
            <a:avLst/>
          </a:prstGeom>
          <a:solidFill>
            <a:srgbClr val="2A4D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9B5FB675-BBA8-1AA3-1CA1-92D4CD81EEC2}"/>
              </a:ext>
            </a:extLst>
          </p:cNvPr>
          <p:cNvSpPr/>
          <p:nvPr/>
        </p:nvSpPr>
        <p:spPr>
          <a:xfrm>
            <a:off x="0" y="6781058"/>
            <a:ext cx="9144000" cy="101600"/>
          </a:xfrm>
          <a:prstGeom prst="rect">
            <a:avLst/>
          </a:prstGeom>
          <a:solidFill>
            <a:srgbClr val="FFAE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DE2D2886-A531-9D4B-CC37-EA6985C65330}"/>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8658" y="3350011"/>
            <a:ext cx="2141604" cy="883648"/>
          </a:xfrm>
          <a:prstGeom prst="rect">
            <a:avLst/>
          </a:prstGeom>
        </p:spPr>
      </p:pic>
      <p:sp>
        <p:nvSpPr>
          <p:cNvPr id="5" name="テキスト ボックス 4">
            <a:extLst>
              <a:ext uri="{FF2B5EF4-FFF2-40B4-BE49-F238E27FC236}">
                <a16:creationId xmlns:a16="http://schemas.microsoft.com/office/drawing/2014/main" id="{475C880E-4E8A-FF84-D8B2-897CB243C8AE}"/>
              </a:ext>
            </a:extLst>
          </p:cNvPr>
          <p:cNvSpPr txBox="1"/>
          <p:nvPr/>
        </p:nvSpPr>
        <p:spPr>
          <a:xfrm>
            <a:off x="180377" y="4672818"/>
            <a:ext cx="4391623" cy="369332"/>
          </a:xfrm>
          <a:prstGeom prst="rect">
            <a:avLst/>
          </a:prstGeom>
          <a:noFill/>
        </p:spPr>
        <p:txBody>
          <a:bodyPr wrap="square" rtlCol="0">
            <a:spAutoFit/>
          </a:bodyPr>
          <a:lstStyle/>
          <a:p>
            <a:r>
              <a:rPr kumimoji="1" lang="en-US" altLang="ja-JP" dirty="0"/>
              <a:t>2025</a:t>
            </a:r>
            <a:r>
              <a:rPr kumimoji="1" lang="ja-JP" altLang="en-US" dirty="0"/>
              <a:t>年</a:t>
            </a:r>
            <a:r>
              <a:rPr kumimoji="1" lang="en-US" altLang="ja-JP" dirty="0"/>
              <a:t>10</a:t>
            </a:r>
            <a:r>
              <a:rPr kumimoji="1" lang="ja-JP" altLang="en-US" dirty="0"/>
              <a:t>月</a:t>
            </a:r>
            <a:r>
              <a:rPr kumimoji="1" lang="en-US" altLang="ja-JP" dirty="0"/>
              <a:t>5</a:t>
            </a:r>
            <a:r>
              <a:rPr kumimoji="1" lang="ja-JP" altLang="en-US" dirty="0"/>
              <a:t>日　名鉄グランドホテル</a:t>
            </a:r>
          </a:p>
        </p:txBody>
      </p:sp>
    </p:spTree>
    <p:extLst>
      <p:ext uri="{BB962C8B-B14F-4D97-AF65-F5344CB8AC3E}">
        <p14:creationId xmlns:p14="http://schemas.microsoft.com/office/powerpoint/2010/main" val="3056075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1B83B-2C1F-5698-CA67-48949ED9676A}"/>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272496E6-4C42-3301-6D3A-C9E41E1B9F25}"/>
              </a:ext>
            </a:extLst>
          </p:cNvPr>
          <p:cNvSpPr>
            <a:spLocks noGrp="1"/>
          </p:cNvSpPr>
          <p:nvPr>
            <p:ph type="title"/>
          </p:nvPr>
        </p:nvSpPr>
        <p:spPr/>
        <p:txBody>
          <a:bodyPr anchor="ctr"/>
          <a:lstStyle/>
          <a:p>
            <a:r>
              <a:rPr kumimoji="1" lang="ja-JP" altLang="en-US" dirty="0"/>
              <a:t>国際ロータリーの標語</a:t>
            </a:r>
          </a:p>
        </p:txBody>
      </p:sp>
      <p:sp>
        <p:nvSpPr>
          <p:cNvPr id="3" name="スライド番号プレースホルダー 2">
            <a:extLst>
              <a:ext uri="{FF2B5EF4-FFF2-40B4-BE49-F238E27FC236}">
                <a16:creationId xmlns:a16="http://schemas.microsoft.com/office/drawing/2014/main" id="{BEBB551B-A6F3-63EC-F239-09813D6278C7}"/>
              </a:ext>
            </a:extLst>
          </p:cNvPr>
          <p:cNvSpPr>
            <a:spLocks noGrp="1"/>
          </p:cNvSpPr>
          <p:nvPr>
            <p:ph type="sldNum" sz="quarter" idx="12"/>
          </p:nvPr>
        </p:nvSpPr>
        <p:spPr/>
        <p:txBody>
          <a:bodyPr/>
          <a:lstStyle/>
          <a:p>
            <a:fld id="{E97FCFFC-F8AA-4D8F-A275-EA91BBC194F3}" type="slidenum">
              <a:rPr kumimoji="1" lang="ja-JP" altLang="en-US" smtClean="0"/>
              <a:t>9</a:t>
            </a:fld>
            <a:endParaRPr kumimoji="1" lang="ja-JP" altLang="en-US"/>
          </a:p>
        </p:txBody>
      </p:sp>
      <p:sp>
        <p:nvSpPr>
          <p:cNvPr id="4" name="テキスト ボックス 3">
            <a:extLst>
              <a:ext uri="{FF2B5EF4-FFF2-40B4-BE49-F238E27FC236}">
                <a16:creationId xmlns:a16="http://schemas.microsoft.com/office/drawing/2014/main" id="{4C05FEC9-3A1F-2EC5-7601-77533F3E85B1}"/>
              </a:ext>
            </a:extLst>
          </p:cNvPr>
          <p:cNvSpPr txBox="1"/>
          <p:nvPr/>
        </p:nvSpPr>
        <p:spPr>
          <a:xfrm>
            <a:off x="215213" y="955766"/>
            <a:ext cx="3824701" cy="446276"/>
          </a:xfrm>
          <a:prstGeom prst="rect">
            <a:avLst/>
          </a:prstGeom>
          <a:noFill/>
        </p:spPr>
        <p:txBody>
          <a:bodyPr wrap="none">
            <a:spAutoFit/>
          </a:bodyPr>
          <a:lstStyle/>
          <a:p>
            <a:pPr>
              <a:lnSpc>
                <a:spcPct val="120000"/>
              </a:lnSpc>
              <a:spcAft>
                <a:spcPts val="1200"/>
              </a:spcAft>
            </a:pPr>
            <a:r>
              <a:rPr lang="en-US" altLang="ja-JP" sz="2000" i="1" dirty="0"/>
              <a:t>Motto of Rotary International</a:t>
            </a:r>
          </a:p>
        </p:txBody>
      </p:sp>
      <p:sp>
        <p:nvSpPr>
          <p:cNvPr id="5" name="テキスト ボックス 4">
            <a:extLst>
              <a:ext uri="{FF2B5EF4-FFF2-40B4-BE49-F238E27FC236}">
                <a16:creationId xmlns:a16="http://schemas.microsoft.com/office/drawing/2014/main" id="{B6A2EE8A-B171-CAED-BCC8-7EEF09BDA91C}"/>
              </a:ext>
            </a:extLst>
          </p:cNvPr>
          <p:cNvSpPr txBox="1"/>
          <p:nvPr/>
        </p:nvSpPr>
        <p:spPr>
          <a:xfrm>
            <a:off x="242595" y="5077744"/>
            <a:ext cx="8658810" cy="1485022"/>
          </a:xfrm>
          <a:prstGeom prst="rect">
            <a:avLst/>
          </a:prstGeom>
          <a:noFill/>
        </p:spPr>
        <p:txBody>
          <a:bodyPr wrap="square" anchor="t">
            <a:spAutoFit/>
          </a:bodyPr>
          <a:lstStyle/>
          <a:p>
            <a:pPr>
              <a:lnSpc>
                <a:spcPct val="120000"/>
              </a:lnSpc>
              <a:spcAft>
                <a:spcPts val="1200"/>
              </a:spcAft>
            </a:pPr>
            <a:r>
              <a:rPr lang="ja-JP" altLang="en-US" sz="2400" dirty="0"/>
              <a:t>私たちの奉仕の理念は、この２つの標語に表わされています。</a:t>
            </a:r>
          </a:p>
          <a:p>
            <a:pPr>
              <a:lnSpc>
                <a:spcPct val="120000"/>
              </a:lnSpc>
              <a:spcAft>
                <a:spcPts val="1200"/>
              </a:spcAft>
            </a:pPr>
            <a:r>
              <a:rPr lang="ja-JP" altLang="en-US" sz="2200" dirty="0"/>
              <a:t>いわば精神的支柱であり、私たちを勇気づけてくれます。</a:t>
            </a:r>
            <a:br>
              <a:rPr lang="en-US" altLang="ja-JP" sz="2200" dirty="0"/>
            </a:br>
            <a:r>
              <a:rPr lang="ja-JP" altLang="en-US" sz="2200" dirty="0"/>
              <a:t>その意味するところを噛み締めましょう。</a:t>
            </a:r>
          </a:p>
        </p:txBody>
      </p:sp>
      <p:sp>
        <p:nvSpPr>
          <p:cNvPr id="6" name="四角形: 角を丸くする 5">
            <a:extLst>
              <a:ext uri="{FF2B5EF4-FFF2-40B4-BE49-F238E27FC236}">
                <a16:creationId xmlns:a16="http://schemas.microsoft.com/office/drawing/2014/main" id="{E825B83F-56EA-2119-01D9-DB9DE7B14E17}"/>
              </a:ext>
            </a:extLst>
          </p:cNvPr>
          <p:cNvSpPr/>
          <p:nvPr/>
        </p:nvSpPr>
        <p:spPr>
          <a:xfrm>
            <a:off x="905070" y="1527374"/>
            <a:ext cx="7333862" cy="1485022"/>
          </a:xfrm>
          <a:prstGeom prst="roundRect">
            <a:avLst>
              <a:gd name="adj" fmla="val 4038"/>
            </a:avLst>
          </a:prstGeom>
          <a:solidFill>
            <a:srgbClr val="FFAE09">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tIns="108000" bIns="0" rtlCol="0" anchor="ctr"/>
          <a:lstStyle/>
          <a:p>
            <a:pPr algn="ctr">
              <a:lnSpc>
                <a:spcPct val="120000"/>
              </a:lnSpc>
            </a:pPr>
            <a:r>
              <a:rPr kumimoji="1" lang="ja-JP" altLang="en-US" sz="2800" b="1" dirty="0">
                <a:solidFill>
                  <a:schemeClr val="tx1"/>
                </a:solidFill>
              </a:rPr>
              <a:t>超我の奉仕</a:t>
            </a:r>
            <a:endParaRPr kumimoji="1" lang="en-US" altLang="ja-JP" sz="2800" b="1" dirty="0">
              <a:solidFill>
                <a:schemeClr val="tx1"/>
              </a:solidFill>
            </a:endParaRPr>
          </a:p>
          <a:p>
            <a:pPr algn="ctr">
              <a:lnSpc>
                <a:spcPct val="120000"/>
              </a:lnSpc>
            </a:pPr>
            <a:r>
              <a:rPr kumimoji="1" lang="en-US" altLang="ja-JP" sz="2000" i="1" dirty="0">
                <a:solidFill>
                  <a:schemeClr val="tx1">
                    <a:lumMod val="75000"/>
                    <a:lumOff val="25000"/>
                  </a:schemeClr>
                </a:solidFill>
              </a:rPr>
              <a:t>Service Above Self</a:t>
            </a:r>
          </a:p>
        </p:txBody>
      </p:sp>
      <p:sp>
        <p:nvSpPr>
          <p:cNvPr id="7" name="四角形: 角を丸くする 6">
            <a:extLst>
              <a:ext uri="{FF2B5EF4-FFF2-40B4-BE49-F238E27FC236}">
                <a16:creationId xmlns:a16="http://schemas.microsoft.com/office/drawing/2014/main" id="{C4D5D97C-F486-BD61-B886-E38B6496EFC1}"/>
              </a:ext>
            </a:extLst>
          </p:cNvPr>
          <p:cNvSpPr/>
          <p:nvPr/>
        </p:nvSpPr>
        <p:spPr>
          <a:xfrm>
            <a:off x="905070" y="3248491"/>
            <a:ext cx="7333862" cy="1485022"/>
          </a:xfrm>
          <a:prstGeom prst="roundRect">
            <a:avLst>
              <a:gd name="adj" fmla="val 4038"/>
            </a:avLst>
          </a:prstGeom>
          <a:solidFill>
            <a:srgbClr val="FFAE09">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tIns="108000" bIns="0" rtlCol="0" anchor="ctr"/>
          <a:lstStyle/>
          <a:p>
            <a:pPr algn="ctr">
              <a:lnSpc>
                <a:spcPct val="120000"/>
              </a:lnSpc>
            </a:pPr>
            <a:r>
              <a:rPr kumimoji="1" lang="ja-JP" altLang="en-US" sz="2800" b="1" dirty="0">
                <a:solidFill>
                  <a:schemeClr val="tx1"/>
                </a:solidFill>
              </a:rPr>
              <a:t>最もよく奉仕する者、最も多く報われる</a:t>
            </a:r>
            <a:endParaRPr kumimoji="1" lang="en-US" altLang="ja-JP" sz="2800" b="1" dirty="0">
              <a:solidFill>
                <a:schemeClr val="tx1"/>
              </a:solidFill>
            </a:endParaRPr>
          </a:p>
          <a:p>
            <a:pPr algn="ctr">
              <a:lnSpc>
                <a:spcPct val="120000"/>
              </a:lnSpc>
            </a:pPr>
            <a:r>
              <a:rPr kumimoji="1" lang="en-US" altLang="ja-JP" sz="2000" i="1" dirty="0">
                <a:solidFill>
                  <a:schemeClr val="tx1">
                    <a:lumMod val="75000"/>
                    <a:lumOff val="25000"/>
                  </a:schemeClr>
                </a:solidFill>
              </a:rPr>
              <a:t>One Profits Most Who Serves Best</a:t>
            </a:r>
          </a:p>
        </p:txBody>
      </p:sp>
    </p:spTree>
    <p:extLst>
      <p:ext uri="{BB962C8B-B14F-4D97-AF65-F5344CB8AC3E}">
        <p14:creationId xmlns:p14="http://schemas.microsoft.com/office/powerpoint/2010/main" val="42820424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64886-1EED-551F-101B-5F0F34CAF09D}"/>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A4757C11-389C-E632-319B-C1B13DA14D38}"/>
              </a:ext>
            </a:extLst>
          </p:cNvPr>
          <p:cNvSpPr>
            <a:spLocks noGrp="1"/>
          </p:cNvSpPr>
          <p:nvPr>
            <p:ph type="title"/>
          </p:nvPr>
        </p:nvSpPr>
        <p:spPr/>
        <p:txBody>
          <a:bodyPr anchor="ctr"/>
          <a:lstStyle/>
          <a:p>
            <a:r>
              <a:rPr kumimoji="1" lang="ja-JP" altLang="en-US" dirty="0"/>
              <a:t>四つのテスト</a:t>
            </a:r>
          </a:p>
        </p:txBody>
      </p:sp>
      <p:sp>
        <p:nvSpPr>
          <p:cNvPr id="3" name="スライド番号プレースホルダー 2">
            <a:extLst>
              <a:ext uri="{FF2B5EF4-FFF2-40B4-BE49-F238E27FC236}">
                <a16:creationId xmlns:a16="http://schemas.microsoft.com/office/drawing/2014/main" id="{3372B1CD-B6B2-FA6A-AEE4-143A310D4519}"/>
              </a:ext>
            </a:extLst>
          </p:cNvPr>
          <p:cNvSpPr>
            <a:spLocks noGrp="1"/>
          </p:cNvSpPr>
          <p:nvPr>
            <p:ph type="sldNum" sz="quarter" idx="12"/>
          </p:nvPr>
        </p:nvSpPr>
        <p:spPr/>
        <p:txBody>
          <a:bodyPr/>
          <a:lstStyle/>
          <a:p>
            <a:fld id="{E97FCFFC-F8AA-4D8F-A275-EA91BBC194F3}" type="slidenum">
              <a:rPr kumimoji="1" lang="ja-JP" altLang="en-US" smtClean="0"/>
              <a:t>10</a:t>
            </a:fld>
            <a:endParaRPr kumimoji="1" lang="ja-JP" altLang="en-US"/>
          </a:p>
        </p:txBody>
      </p:sp>
      <p:sp>
        <p:nvSpPr>
          <p:cNvPr id="4" name="テキスト ボックス 3">
            <a:extLst>
              <a:ext uri="{FF2B5EF4-FFF2-40B4-BE49-F238E27FC236}">
                <a16:creationId xmlns:a16="http://schemas.microsoft.com/office/drawing/2014/main" id="{F5A9A037-17A4-68C0-15AA-3297BCA92636}"/>
              </a:ext>
            </a:extLst>
          </p:cNvPr>
          <p:cNvSpPr txBox="1"/>
          <p:nvPr/>
        </p:nvSpPr>
        <p:spPr>
          <a:xfrm>
            <a:off x="215213" y="955766"/>
            <a:ext cx="2542684" cy="446276"/>
          </a:xfrm>
          <a:prstGeom prst="rect">
            <a:avLst/>
          </a:prstGeom>
          <a:noFill/>
        </p:spPr>
        <p:txBody>
          <a:bodyPr wrap="none">
            <a:spAutoFit/>
          </a:bodyPr>
          <a:lstStyle/>
          <a:p>
            <a:pPr>
              <a:lnSpc>
                <a:spcPct val="120000"/>
              </a:lnSpc>
              <a:spcAft>
                <a:spcPts val="1200"/>
              </a:spcAft>
            </a:pPr>
            <a:r>
              <a:rPr lang="en-US" altLang="ja-JP" sz="2000" i="1" dirty="0"/>
              <a:t>The Four-Way Test</a:t>
            </a:r>
          </a:p>
        </p:txBody>
      </p:sp>
      <p:sp>
        <p:nvSpPr>
          <p:cNvPr id="15" name="テキスト ボックス 14">
            <a:extLst>
              <a:ext uri="{FF2B5EF4-FFF2-40B4-BE49-F238E27FC236}">
                <a16:creationId xmlns:a16="http://schemas.microsoft.com/office/drawing/2014/main" id="{1A824DF2-7939-6C6F-7C15-49EC7954F86D}"/>
              </a:ext>
            </a:extLst>
          </p:cNvPr>
          <p:cNvSpPr txBox="1"/>
          <p:nvPr/>
        </p:nvSpPr>
        <p:spPr>
          <a:xfrm>
            <a:off x="366711" y="5342933"/>
            <a:ext cx="8410575" cy="1338828"/>
          </a:xfrm>
          <a:prstGeom prst="rect">
            <a:avLst/>
          </a:prstGeom>
          <a:noFill/>
        </p:spPr>
        <p:txBody>
          <a:bodyPr wrap="square">
            <a:spAutoFit/>
          </a:bodyPr>
          <a:lstStyle/>
          <a:p>
            <a:pPr>
              <a:lnSpc>
                <a:spcPct val="120000"/>
              </a:lnSpc>
              <a:spcAft>
                <a:spcPts val="1200"/>
              </a:spcAft>
            </a:pPr>
            <a:r>
              <a:rPr lang="ja-JP" altLang="en-US" sz="2000" dirty="0"/>
              <a:t>私たちは、高潔性をよく表す指針として４つのテストを共有しています。</a:t>
            </a:r>
          </a:p>
          <a:p>
            <a:pPr>
              <a:lnSpc>
                <a:spcPct val="120000"/>
              </a:lnSpc>
              <a:spcAft>
                <a:spcPts val="1200"/>
              </a:spcAft>
            </a:pPr>
            <a:r>
              <a:rPr lang="ja-JP" altLang="en-US" sz="2000" dirty="0"/>
              <a:t>「言行はこれに照らしてから」とあるように、他人に当てはめるものではなく、内省をうながすところに高潔性たる所以があります。</a:t>
            </a:r>
          </a:p>
        </p:txBody>
      </p:sp>
      <p:sp>
        <p:nvSpPr>
          <p:cNvPr id="5" name="テキスト ボックス 4">
            <a:extLst>
              <a:ext uri="{FF2B5EF4-FFF2-40B4-BE49-F238E27FC236}">
                <a16:creationId xmlns:a16="http://schemas.microsoft.com/office/drawing/2014/main" id="{6ED4F6EE-7626-AAB3-1C80-2042764EAAC3}"/>
              </a:ext>
            </a:extLst>
          </p:cNvPr>
          <p:cNvSpPr txBox="1"/>
          <p:nvPr/>
        </p:nvSpPr>
        <p:spPr>
          <a:xfrm>
            <a:off x="2940783" y="1519546"/>
            <a:ext cx="3262432" cy="400110"/>
          </a:xfrm>
          <a:prstGeom prst="rect">
            <a:avLst/>
          </a:prstGeom>
          <a:noFill/>
        </p:spPr>
        <p:txBody>
          <a:bodyPr wrap="none">
            <a:spAutoFit/>
          </a:bodyPr>
          <a:lstStyle/>
          <a:p>
            <a:pPr algn="ctr"/>
            <a:r>
              <a:rPr lang="ja-JP" altLang="en-US" sz="2000" b="1" dirty="0"/>
              <a:t>言行はこれに照らしてから</a:t>
            </a:r>
          </a:p>
        </p:txBody>
      </p:sp>
      <p:cxnSp>
        <p:nvCxnSpPr>
          <p:cNvPr id="6" name="直線コネクタ 5">
            <a:extLst>
              <a:ext uri="{FF2B5EF4-FFF2-40B4-BE49-F238E27FC236}">
                <a16:creationId xmlns:a16="http://schemas.microsoft.com/office/drawing/2014/main" id="{2D18CEFD-8478-2816-8548-E9D6506846B8}"/>
              </a:ext>
            </a:extLst>
          </p:cNvPr>
          <p:cNvCxnSpPr>
            <a:cxnSpLocks/>
          </p:cNvCxnSpPr>
          <p:nvPr/>
        </p:nvCxnSpPr>
        <p:spPr>
          <a:xfrm>
            <a:off x="2395538" y="1432183"/>
            <a:ext cx="4352925" cy="0"/>
          </a:xfrm>
          <a:prstGeom prst="line">
            <a:avLst/>
          </a:prstGeom>
          <a:ln w="12700">
            <a:solidFill>
              <a:srgbClr val="FFAE09"/>
            </a:solidFill>
          </a:ln>
        </p:spPr>
        <p:style>
          <a:lnRef idx="2">
            <a:schemeClr val="accent1"/>
          </a:lnRef>
          <a:fillRef idx="0">
            <a:schemeClr val="accent1"/>
          </a:fillRef>
          <a:effectRef idx="1">
            <a:schemeClr val="accent1"/>
          </a:effectRef>
          <a:fontRef idx="minor">
            <a:schemeClr val="tx1"/>
          </a:fontRef>
        </p:style>
      </p:cxnSp>
      <p:cxnSp>
        <p:nvCxnSpPr>
          <p:cNvPr id="7" name="直線コネクタ 6">
            <a:extLst>
              <a:ext uri="{FF2B5EF4-FFF2-40B4-BE49-F238E27FC236}">
                <a16:creationId xmlns:a16="http://schemas.microsoft.com/office/drawing/2014/main" id="{56CE31A2-58B6-8C1E-8234-9EE1DFAF8920}"/>
              </a:ext>
            </a:extLst>
          </p:cNvPr>
          <p:cNvCxnSpPr>
            <a:cxnSpLocks/>
          </p:cNvCxnSpPr>
          <p:nvPr/>
        </p:nvCxnSpPr>
        <p:spPr>
          <a:xfrm>
            <a:off x="2395538" y="1919656"/>
            <a:ext cx="4352925" cy="0"/>
          </a:xfrm>
          <a:prstGeom prst="line">
            <a:avLst/>
          </a:prstGeom>
          <a:ln w="12700">
            <a:solidFill>
              <a:srgbClr val="FFAE09"/>
            </a:solidFill>
          </a:ln>
        </p:spPr>
        <p:style>
          <a:lnRef idx="2">
            <a:schemeClr val="accent1"/>
          </a:lnRef>
          <a:fillRef idx="0">
            <a:schemeClr val="accent1"/>
          </a:fillRef>
          <a:effectRef idx="1">
            <a:schemeClr val="accent1"/>
          </a:effectRef>
          <a:fontRef idx="minor">
            <a:schemeClr val="tx1"/>
          </a:fontRef>
        </p:style>
      </p:cxnSp>
      <p:sp>
        <p:nvSpPr>
          <p:cNvPr id="12" name="四角形: 角を丸くする 11">
            <a:extLst>
              <a:ext uri="{FF2B5EF4-FFF2-40B4-BE49-F238E27FC236}">
                <a16:creationId xmlns:a16="http://schemas.microsoft.com/office/drawing/2014/main" id="{FCD95CC4-EFD3-8EB5-0A1A-92FCDEFC9A9D}"/>
              </a:ext>
            </a:extLst>
          </p:cNvPr>
          <p:cNvSpPr/>
          <p:nvPr/>
        </p:nvSpPr>
        <p:spPr>
          <a:xfrm>
            <a:off x="2089223" y="2100658"/>
            <a:ext cx="5502202" cy="612940"/>
          </a:xfrm>
          <a:prstGeom prst="roundRect">
            <a:avLst>
              <a:gd name="adj" fmla="val 1056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648000" tIns="72000" rtlCol="0" anchor="ctr"/>
          <a:lstStyle/>
          <a:p>
            <a:pPr>
              <a:lnSpc>
                <a:spcPct val="120000"/>
              </a:lnSpc>
              <a:spcAft>
                <a:spcPts val="1200"/>
              </a:spcAft>
            </a:pPr>
            <a:r>
              <a:rPr lang="ja-JP" altLang="en-US" sz="2400" dirty="0">
                <a:solidFill>
                  <a:schemeClr val="tx1"/>
                </a:solidFill>
              </a:rPr>
              <a:t>真実かどうか</a:t>
            </a:r>
          </a:p>
        </p:txBody>
      </p:sp>
      <p:grpSp>
        <p:nvGrpSpPr>
          <p:cNvPr id="22" name="グループ化 21">
            <a:extLst>
              <a:ext uri="{FF2B5EF4-FFF2-40B4-BE49-F238E27FC236}">
                <a16:creationId xmlns:a16="http://schemas.microsoft.com/office/drawing/2014/main" id="{F06BF5AD-E7CC-5F23-E047-B9099ECDA1CA}"/>
              </a:ext>
            </a:extLst>
          </p:cNvPr>
          <p:cNvGrpSpPr/>
          <p:nvPr/>
        </p:nvGrpSpPr>
        <p:grpSpPr>
          <a:xfrm>
            <a:off x="1347788" y="2044915"/>
            <a:ext cx="687658" cy="687658"/>
            <a:chOff x="1294011" y="2381250"/>
            <a:chExt cx="795212" cy="795212"/>
          </a:xfrm>
        </p:grpSpPr>
        <p:sp>
          <p:nvSpPr>
            <p:cNvPr id="13" name="涙形 12">
              <a:extLst>
                <a:ext uri="{FF2B5EF4-FFF2-40B4-BE49-F238E27FC236}">
                  <a16:creationId xmlns:a16="http://schemas.microsoft.com/office/drawing/2014/main" id="{DABB31C8-911A-8062-2A6B-1915B10B3459}"/>
                </a:ext>
              </a:extLst>
            </p:cNvPr>
            <p:cNvSpPr/>
            <p:nvPr/>
          </p:nvSpPr>
          <p:spPr>
            <a:xfrm rot="2803249">
              <a:off x="1294011" y="2381250"/>
              <a:ext cx="795212" cy="795212"/>
            </a:xfrm>
            <a:prstGeom prst="teardrop">
              <a:avLst/>
            </a:prstGeom>
            <a:solidFill>
              <a:srgbClr val="2A4D92"/>
            </a:solidFill>
            <a:ln>
              <a:noFill/>
            </a:ln>
          </p:spPr>
          <p:style>
            <a:lnRef idx="2">
              <a:schemeClr val="accent1">
                <a:shade val="15000"/>
              </a:schemeClr>
            </a:lnRef>
            <a:fillRef idx="1">
              <a:schemeClr val="accent1"/>
            </a:fillRef>
            <a:effectRef idx="0">
              <a:schemeClr val="accent1"/>
            </a:effectRef>
            <a:fontRef idx="minor">
              <a:schemeClr val="lt1"/>
            </a:fontRef>
          </p:style>
          <p:txBody>
            <a:bodyPr tIns="72000" rtlCol="0" anchor="ctr"/>
            <a:lstStyle/>
            <a:p>
              <a:pPr algn="ctr">
                <a:lnSpc>
                  <a:spcPct val="120000"/>
                </a:lnSpc>
              </a:pPr>
              <a:endParaRPr kumimoji="1" lang="ja-JP" altLang="en-US" sz="2000" dirty="0"/>
            </a:p>
          </p:txBody>
        </p:sp>
        <p:sp>
          <p:nvSpPr>
            <p:cNvPr id="21" name="テキスト ボックス 20">
              <a:extLst>
                <a:ext uri="{FF2B5EF4-FFF2-40B4-BE49-F238E27FC236}">
                  <a16:creationId xmlns:a16="http://schemas.microsoft.com/office/drawing/2014/main" id="{3D5B59D4-B04A-0414-D313-2D1A6DEE1992}"/>
                </a:ext>
              </a:extLst>
            </p:cNvPr>
            <p:cNvSpPr txBox="1"/>
            <p:nvPr/>
          </p:nvSpPr>
          <p:spPr>
            <a:xfrm>
              <a:off x="1424495" y="2392861"/>
              <a:ext cx="534243" cy="761658"/>
            </a:xfrm>
            <a:prstGeom prst="rect">
              <a:avLst/>
            </a:prstGeom>
            <a:noFill/>
          </p:spPr>
          <p:txBody>
            <a:bodyPr wrap="none" anchor="ctr">
              <a:spAutoFit/>
            </a:bodyPr>
            <a:lstStyle/>
            <a:p>
              <a:pPr algn="ctr">
                <a:lnSpc>
                  <a:spcPct val="120000"/>
                </a:lnSpc>
                <a:spcAft>
                  <a:spcPts val="1200"/>
                </a:spcAft>
              </a:pPr>
              <a:r>
                <a:rPr lang="en-US" altLang="ja-JP" sz="3200" b="1" dirty="0">
                  <a:solidFill>
                    <a:schemeClr val="bg1"/>
                  </a:solidFill>
                </a:rPr>
                <a:t>1</a:t>
              </a:r>
            </a:p>
          </p:txBody>
        </p:sp>
      </p:grpSp>
      <p:sp>
        <p:nvSpPr>
          <p:cNvPr id="23" name="四角形: 角を丸くする 22">
            <a:extLst>
              <a:ext uri="{FF2B5EF4-FFF2-40B4-BE49-F238E27FC236}">
                <a16:creationId xmlns:a16="http://schemas.microsoft.com/office/drawing/2014/main" id="{7F3E117A-1F42-B091-C382-6330EC3A0D82}"/>
              </a:ext>
            </a:extLst>
          </p:cNvPr>
          <p:cNvSpPr/>
          <p:nvPr/>
        </p:nvSpPr>
        <p:spPr>
          <a:xfrm>
            <a:off x="2089223" y="2915736"/>
            <a:ext cx="5502202" cy="612940"/>
          </a:xfrm>
          <a:prstGeom prst="roundRect">
            <a:avLst>
              <a:gd name="adj" fmla="val 1056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648000" tIns="72000" rtlCol="0" anchor="ctr"/>
          <a:lstStyle/>
          <a:p>
            <a:pPr>
              <a:lnSpc>
                <a:spcPct val="120000"/>
              </a:lnSpc>
              <a:spcAft>
                <a:spcPts val="1200"/>
              </a:spcAft>
            </a:pPr>
            <a:r>
              <a:rPr lang="ja-JP" altLang="en-US" sz="2400" dirty="0">
                <a:solidFill>
                  <a:schemeClr val="tx1"/>
                </a:solidFill>
              </a:rPr>
              <a:t>みんなに公平か</a:t>
            </a:r>
          </a:p>
        </p:txBody>
      </p:sp>
      <p:grpSp>
        <p:nvGrpSpPr>
          <p:cNvPr id="24" name="グループ化 23">
            <a:extLst>
              <a:ext uri="{FF2B5EF4-FFF2-40B4-BE49-F238E27FC236}">
                <a16:creationId xmlns:a16="http://schemas.microsoft.com/office/drawing/2014/main" id="{A062A56A-8A92-2494-196F-9300B54C659F}"/>
              </a:ext>
            </a:extLst>
          </p:cNvPr>
          <p:cNvGrpSpPr/>
          <p:nvPr/>
        </p:nvGrpSpPr>
        <p:grpSpPr>
          <a:xfrm>
            <a:off x="1347788" y="2859993"/>
            <a:ext cx="687658" cy="687658"/>
            <a:chOff x="1294011" y="2381250"/>
            <a:chExt cx="795212" cy="795212"/>
          </a:xfrm>
        </p:grpSpPr>
        <p:sp>
          <p:nvSpPr>
            <p:cNvPr id="25" name="涙形 24">
              <a:extLst>
                <a:ext uri="{FF2B5EF4-FFF2-40B4-BE49-F238E27FC236}">
                  <a16:creationId xmlns:a16="http://schemas.microsoft.com/office/drawing/2014/main" id="{2B937D03-CEE9-9EFA-63EC-57EEEC3BA6B3}"/>
                </a:ext>
              </a:extLst>
            </p:cNvPr>
            <p:cNvSpPr/>
            <p:nvPr/>
          </p:nvSpPr>
          <p:spPr>
            <a:xfrm rot="2803249">
              <a:off x="1294011" y="2381250"/>
              <a:ext cx="795212" cy="795212"/>
            </a:xfrm>
            <a:prstGeom prst="teardrop">
              <a:avLst/>
            </a:prstGeom>
            <a:solidFill>
              <a:srgbClr val="2A4D92"/>
            </a:solidFill>
            <a:ln>
              <a:noFill/>
            </a:ln>
          </p:spPr>
          <p:style>
            <a:lnRef idx="2">
              <a:schemeClr val="accent1">
                <a:shade val="15000"/>
              </a:schemeClr>
            </a:lnRef>
            <a:fillRef idx="1">
              <a:schemeClr val="accent1"/>
            </a:fillRef>
            <a:effectRef idx="0">
              <a:schemeClr val="accent1"/>
            </a:effectRef>
            <a:fontRef idx="minor">
              <a:schemeClr val="lt1"/>
            </a:fontRef>
          </p:style>
          <p:txBody>
            <a:bodyPr tIns="72000" rtlCol="0" anchor="ctr"/>
            <a:lstStyle/>
            <a:p>
              <a:pPr algn="ctr">
                <a:lnSpc>
                  <a:spcPct val="120000"/>
                </a:lnSpc>
              </a:pPr>
              <a:endParaRPr kumimoji="1" lang="ja-JP" altLang="en-US" sz="2000" dirty="0"/>
            </a:p>
          </p:txBody>
        </p:sp>
        <p:sp>
          <p:nvSpPr>
            <p:cNvPr id="26" name="テキスト ボックス 25">
              <a:extLst>
                <a:ext uri="{FF2B5EF4-FFF2-40B4-BE49-F238E27FC236}">
                  <a16:creationId xmlns:a16="http://schemas.microsoft.com/office/drawing/2014/main" id="{35633D3C-E457-9CEB-7AE4-D64C0078A495}"/>
                </a:ext>
              </a:extLst>
            </p:cNvPr>
            <p:cNvSpPr txBox="1"/>
            <p:nvPr/>
          </p:nvSpPr>
          <p:spPr>
            <a:xfrm>
              <a:off x="1424495" y="2392861"/>
              <a:ext cx="534243" cy="761658"/>
            </a:xfrm>
            <a:prstGeom prst="rect">
              <a:avLst/>
            </a:prstGeom>
            <a:noFill/>
          </p:spPr>
          <p:txBody>
            <a:bodyPr wrap="none" anchor="ctr">
              <a:spAutoFit/>
            </a:bodyPr>
            <a:lstStyle/>
            <a:p>
              <a:pPr algn="ctr">
                <a:lnSpc>
                  <a:spcPct val="120000"/>
                </a:lnSpc>
                <a:spcAft>
                  <a:spcPts val="1200"/>
                </a:spcAft>
              </a:pPr>
              <a:r>
                <a:rPr lang="en-US" altLang="ja-JP" sz="3200" b="1" dirty="0">
                  <a:solidFill>
                    <a:schemeClr val="bg1"/>
                  </a:solidFill>
                </a:rPr>
                <a:t>2</a:t>
              </a:r>
            </a:p>
          </p:txBody>
        </p:sp>
      </p:grpSp>
      <p:sp>
        <p:nvSpPr>
          <p:cNvPr id="27" name="四角形: 角を丸くする 26">
            <a:extLst>
              <a:ext uri="{FF2B5EF4-FFF2-40B4-BE49-F238E27FC236}">
                <a16:creationId xmlns:a16="http://schemas.microsoft.com/office/drawing/2014/main" id="{D9D65210-6FBC-408C-E03F-8833EC199CD0}"/>
              </a:ext>
            </a:extLst>
          </p:cNvPr>
          <p:cNvSpPr/>
          <p:nvPr/>
        </p:nvSpPr>
        <p:spPr>
          <a:xfrm>
            <a:off x="2089223" y="3730814"/>
            <a:ext cx="5502202" cy="612940"/>
          </a:xfrm>
          <a:prstGeom prst="roundRect">
            <a:avLst>
              <a:gd name="adj" fmla="val 1056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648000" tIns="72000" rtlCol="0" anchor="ctr"/>
          <a:lstStyle/>
          <a:p>
            <a:pPr>
              <a:lnSpc>
                <a:spcPct val="120000"/>
              </a:lnSpc>
              <a:spcAft>
                <a:spcPts val="1200"/>
              </a:spcAft>
            </a:pPr>
            <a:r>
              <a:rPr lang="ja-JP" altLang="en-US" sz="2400" dirty="0">
                <a:solidFill>
                  <a:schemeClr val="tx1"/>
                </a:solidFill>
              </a:rPr>
              <a:t>好意と友情を深めるか</a:t>
            </a:r>
          </a:p>
        </p:txBody>
      </p:sp>
      <p:grpSp>
        <p:nvGrpSpPr>
          <p:cNvPr id="28" name="グループ化 27">
            <a:extLst>
              <a:ext uri="{FF2B5EF4-FFF2-40B4-BE49-F238E27FC236}">
                <a16:creationId xmlns:a16="http://schemas.microsoft.com/office/drawing/2014/main" id="{B7E67BA1-FC2C-CA14-513E-E5664CE06E9B}"/>
              </a:ext>
            </a:extLst>
          </p:cNvPr>
          <p:cNvGrpSpPr/>
          <p:nvPr/>
        </p:nvGrpSpPr>
        <p:grpSpPr>
          <a:xfrm>
            <a:off x="1347788" y="3675071"/>
            <a:ext cx="687658" cy="687658"/>
            <a:chOff x="1294011" y="2381250"/>
            <a:chExt cx="795212" cy="795212"/>
          </a:xfrm>
        </p:grpSpPr>
        <p:sp>
          <p:nvSpPr>
            <p:cNvPr id="29" name="涙形 28">
              <a:extLst>
                <a:ext uri="{FF2B5EF4-FFF2-40B4-BE49-F238E27FC236}">
                  <a16:creationId xmlns:a16="http://schemas.microsoft.com/office/drawing/2014/main" id="{D4C46D4E-685D-883A-8EA6-812969B38CD5}"/>
                </a:ext>
              </a:extLst>
            </p:cNvPr>
            <p:cNvSpPr/>
            <p:nvPr/>
          </p:nvSpPr>
          <p:spPr>
            <a:xfrm rot="2803249">
              <a:off x="1294011" y="2381250"/>
              <a:ext cx="795212" cy="795212"/>
            </a:xfrm>
            <a:prstGeom prst="teardrop">
              <a:avLst/>
            </a:prstGeom>
            <a:solidFill>
              <a:srgbClr val="2A4D92"/>
            </a:solidFill>
            <a:ln>
              <a:noFill/>
            </a:ln>
          </p:spPr>
          <p:style>
            <a:lnRef idx="2">
              <a:schemeClr val="accent1">
                <a:shade val="15000"/>
              </a:schemeClr>
            </a:lnRef>
            <a:fillRef idx="1">
              <a:schemeClr val="accent1"/>
            </a:fillRef>
            <a:effectRef idx="0">
              <a:schemeClr val="accent1"/>
            </a:effectRef>
            <a:fontRef idx="minor">
              <a:schemeClr val="lt1"/>
            </a:fontRef>
          </p:style>
          <p:txBody>
            <a:bodyPr tIns="72000" rtlCol="0" anchor="ctr"/>
            <a:lstStyle/>
            <a:p>
              <a:pPr algn="ctr">
                <a:lnSpc>
                  <a:spcPct val="120000"/>
                </a:lnSpc>
              </a:pPr>
              <a:endParaRPr kumimoji="1" lang="ja-JP" altLang="en-US" sz="2000" dirty="0"/>
            </a:p>
          </p:txBody>
        </p:sp>
        <p:sp>
          <p:nvSpPr>
            <p:cNvPr id="30" name="テキスト ボックス 29">
              <a:extLst>
                <a:ext uri="{FF2B5EF4-FFF2-40B4-BE49-F238E27FC236}">
                  <a16:creationId xmlns:a16="http://schemas.microsoft.com/office/drawing/2014/main" id="{C14891F5-6ECA-0941-C006-E8C7F6B822E7}"/>
                </a:ext>
              </a:extLst>
            </p:cNvPr>
            <p:cNvSpPr txBox="1"/>
            <p:nvPr/>
          </p:nvSpPr>
          <p:spPr>
            <a:xfrm>
              <a:off x="1424495" y="2392861"/>
              <a:ext cx="534243" cy="761658"/>
            </a:xfrm>
            <a:prstGeom prst="rect">
              <a:avLst/>
            </a:prstGeom>
            <a:noFill/>
          </p:spPr>
          <p:txBody>
            <a:bodyPr wrap="none" anchor="ctr">
              <a:spAutoFit/>
            </a:bodyPr>
            <a:lstStyle/>
            <a:p>
              <a:pPr algn="ctr">
                <a:lnSpc>
                  <a:spcPct val="120000"/>
                </a:lnSpc>
                <a:spcAft>
                  <a:spcPts val="1200"/>
                </a:spcAft>
              </a:pPr>
              <a:r>
                <a:rPr lang="en-US" altLang="ja-JP" sz="3200" b="1" dirty="0">
                  <a:solidFill>
                    <a:schemeClr val="bg1"/>
                  </a:solidFill>
                </a:rPr>
                <a:t>3</a:t>
              </a:r>
            </a:p>
          </p:txBody>
        </p:sp>
      </p:grpSp>
      <p:sp>
        <p:nvSpPr>
          <p:cNvPr id="31" name="四角形: 角を丸くする 30">
            <a:extLst>
              <a:ext uri="{FF2B5EF4-FFF2-40B4-BE49-F238E27FC236}">
                <a16:creationId xmlns:a16="http://schemas.microsoft.com/office/drawing/2014/main" id="{6CEE3886-F75B-A6F4-138C-03AF50273A6C}"/>
              </a:ext>
            </a:extLst>
          </p:cNvPr>
          <p:cNvSpPr/>
          <p:nvPr/>
        </p:nvSpPr>
        <p:spPr>
          <a:xfrm>
            <a:off x="2089223" y="4545892"/>
            <a:ext cx="5502202" cy="612940"/>
          </a:xfrm>
          <a:prstGeom prst="roundRect">
            <a:avLst>
              <a:gd name="adj" fmla="val 1056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648000" tIns="72000" rtlCol="0" anchor="ctr"/>
          <a:lstStyle/>
          <a:p>
            <a:pPr>
              <a:lnSpc>
                <a:spcPct val="120000"/>
              </a:lnSpc>
              <a:spcAft>
                <a:spcPts val="1200"/>
              </a:spcAft>
            </a:pPr>
            <a:r>
              <a:rPr lang="ja-JP" altLang="en-US" sz="2400" dirty="0">
                <a:solidFill>
                  <a:schemeClr val="tx1"/>
                </a:solidFill>
              </a:rPr>
              <a:t>みんなのためになるかどうか</a:t>
            </a:r>
          </a:p>
        </p:txBody>
      </p:sp>
      <p:grpSp>
        <p:nvGrpSpPr>
          <p:cNvPr id="32" name="グループ化 31">
            <a:extLst>
              <a:ext uri="{FF2B5EF4-FFF2-40B4-BE49-F238E27FC236}">
                <a16:creationId xmlns:a16="http://schemas.microsoft.com/office/drawing/2014/main" id="{1BDD44EF-B704-32BD-61A0-632AC4F46083}"/>
              </a:ext>
            </a:extLst>
          </p:cNvPr>
          <p:cNvGrpSpPr/>
          <p:nvPr/>
        </p:nvGrpSpPr>
        <p:grpSpPr>
          <a:xfrm>
            <a:off x="1347788" y="4490149"/>
            <a:ext cx="687658" cy="687658"/>
            <a:chOff x="1294011" y="2381250"/>
            <a:chExt cx="795212" cy="795212"/>
          </a:xfrm>
        </p:grpSpPr>
        <p:sp>
          <p:nvSpPr>
            <p:cNvPr id="33" name="涙形 32">
              <a:extLst>
                <a:ext uri="{FF2B5EF4-FFF2-40B4-BE49-F238E27FC236}">
                  <a16:creationId xmlns:a16="http://schemas.microsoft.com/office/drawing/2014/main" id="{E841F733-B653-5FEE-C401-EDDEFF41CBD3}"/>
                </a:ext>
              </a:extLst>
            </p:cNvPr>
            <p:cNvSpPr/>
            <p:nvPr/>
          </p:nvSpPr>
          <p:spPr>
            <a:xfrm rot="2803249">
              <a:off x="1294011" y="2381250"/>
              <a:ext cx="795212" cy="795212"/>
            </a:xfrm>
            <a:prstGeom prst="teardrop">
              <a:avLst/>
            </a:prstGeom>
            <a:solidFill>
              <a:srgbClr val="2A4D92"/>
            </a:solidFill>
            <a:ln>
              <a:noFill/>
            </a:ln>
          </p:spPr>
          <p:style>
            <a:lnRef idx="2">
              <a:schemeClr val="accent1">
                <a:shade val="15000"/>
              </a:schemeClr>
            </a:lnRef>
            <a:fillRef idx="1">
              <a:schemeClr val="accent1"/>
            </a:fillRef>
            <a:effectRef idx="0">
              <a:schemeClr val="accent1"/>
            </a:effectRef>
            <a:fontRef idx="minor">
              <a:schemeClr val="lt1"/>
            </a:fontRef>
          </p:style>
          <p:txBody>
            <a:bodyPr tIns="72000" rtlCol="0" anchor="ctr"/>
            <a:lstStyle/>
            <a:p>
              <a:pPr algn="ctr">
                <a:lnSpc>
                  <a:spcPct val="120000"/>
                </a:lnSpc>
              </a:pPr>
              <a:endParaRPr kumimoji="1" lang="ja-JP" altLang="en-US" sz="2000" dirty="0"/>
            </a:p>
          </p:txBody>
        </p:sp>
        <p:sp>
          <p:nvSpPr>
            <p:cNvPr id="34" name="テキスト ボックス 33">
              <a:extLst>
                <a:ext uri="{FF2B5EF4-FFF2-40B4-BE49-F238E27FC236}">
                  <a16:creationId xmlns:a16="http://schemas.microsoft.com/office/drawing/2014/main" id="{3FA3C474-2353-69DE-2DE7-BBDC427F04A6}"/>
                </a:ext>
              </a:extLst>
            </p:cNvPr>
            <p:cNvSpPr txBox="1"/>
            <p:nvPr/>
          </p:nvSpPr>
          <p:spPr>
            <a:xfrm>
              <a:off x="1424495" y="2392861"/>
              <a:ext cx="534243" cy="761658"/>
            </a:xfrm>
            <a:prstGeom prst="rect">
              <a:avLst/>
            </a:prstGeom>
            <a:noFill/>
          </p:spPr>
          <p:txBody>
            <a:bodyPr wrap="none" anchor="ctr">
              <a:spAutoFit/>
            </a:bodyPr>
            <a:lstStyle/>
            <a:p>
              <a:pPr algn="ctr">
                <a:lnSpc>
                  <a:spcPct val="120000"/>
                </a:lnSpc>
                <a:spcAft>
                  <a:spcPts val="1200"/>
                </a:spcAft>
              </a:pPr>
              <a:r>
                <a:rPr lang="en-US" altLang="ja-JP" sz="3200" b="1" dirty="0">
                  <a:solidFill>
                    <a:schemeClr val="bg1"/>
                  </a:solidFill>
                </a:rPr>
                <a:t>4</a:t>
              </a:r>
            </a:p>
          </p:txBody>
        </p:sp>
      </p:grpSp>
    </p:spTree>
    <p:extLst>
      <p:ext uri="{BB962C8B-B14F-4D97-AF65-F5344CB8AC3E}">
        <p14:creationId xmlns:p14="http://schemas.microsoft.com/office/powerpoint/2010/main" val="10127318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2D1694-989D-46C4-D67B-1F803D4A511D}"/>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9C253F01-B439-4F4E-1D97-EB0AF214FE63}"/>
              </a:ext>
            </a:extLst>
          </p:cNvPr>
          <p:cNvSpPr>
            <a:spLocks noGrp="1"/>
          </p:cNvSpPr>
          <p:nvPr>
            <p:ph type="title"/>
          </p:nvPr>
        </p:nvSpPr>
        <p:spPr/>
        <p:txBody>
          <a:bodyPr anchor="ctr"/>
          <a:lstStyle/>
          <a:p>
            <a:r>
              <a:rPr kumimoji="1" lang="ja-JP" altLang="en-US" dirty="0"/>
              <a:t>四つのテスト</a:t>
            </a:r>
          </a:p>
        </p:txBody>
      </p:sp>
      <p:sp>
        <p:nvSpPr>
          <p:cNvPr id="3" name="スライド番号プレースホルダー 2">
            <a:extLst>
              <a:ext uri="{FF2B5EF4-FFF2-40B4-BE49-F238E27FC236}">
                <a16:creationId xmlns:a16="http://schemas.microsoft.com/office/drawing/2014/main" id="{39FE90DF-C2F7-30A4-FBEB-50FABB598C58}"/>
              </a:ext>
            </a:extLst>
          </p:cNvPr>
          <p:cNvSpPr>
            <a:spLocks noGrp="1"/>
          </p:cNvSpPr>
          <p:nvPr>
            <p:ph type="sldNum" sz="quarter" idx="12"/>
          </p:nvPr>
        </p:nvSpPr>
        <p:spPr/>
        <p:txBody>
          <a:bodyPr/>
          <a:lstStyle/>
          <a:p>
            <a:fld id="{E97FCFFC-F8AA-4D8F-A275-EA91BBC194F3}" type="slidenum">
              <a:rPr kumimoji="1" lang="ja-JP" altLang="en-US" smtClean="0"/>
              <a:t>11</a:t>
            </a:fld>
            <a:endParaRPr kumimoji="1" lang="ja-JP" altLang="en-US"/>
          </a:p>
        </p:txBody>
      </p:sp>
      <p:sp>
        <p:nvSpPr>
          <p:cNvPr id="4" name="テキスト ボックス 3">
            <a:extLst>
              <a:ext uri="{FF2B5EF4-FFF2-40B4-BE49-F238E27FC236}">
                <a16:creationId xmlns:a16="http://schemas.microsoft.com/office/drawing/2014/main" id="{832F87E3-90B9-16C8-FDD0-B768D5C33F98}"/>
              </a:ext>
            </a:extLst>
          </p:cNvPr>
          <p:cNvSpPr txBox="1"/>
          <p:nvPr/>
        </p:nvSpPr>
        <p:spPr>
          <a:xfrm>
            <a:off x="215213" y="955766"/>
            <a:ext cx="2542684" cy="446276"/>
          </a:xfrm>
          <a:prstGeom prst="rect">
            <a:avLst/>
          </a:prstGeom>
          <a:noFill/>
        </p:spPr>
        <p:txBody>
          <a:bodyPr wrap="none">
            <a:spAutoFit/>
          </a:bodyPr>
          <a:lstStyle/>
          <a:p>
            <a:pPr>
              <a:lnSpc>
                <a:spcPct val="120000"/>
              </a:lnSpc>
              <a:spcAft>
                <a:spcPts val="1200"/>
              </a:spcAft>
            </a:pPr>
            <a:r>
              <a:rPr lang="en-US" altLang="ja-JP" sz="2000" i="1" dirty="0"/>
              <a:t>The Four-Way Test</a:t>
            </a:r>
          </a:p>
        </p:txBody>
      </p:sp>
      <p:sp>
        <p:nvSpPr>
          <p:cNvPr id="15" name="テキスト ボックス 14">
            <a:extLst>
              <a:ext uri="{FF2B5EF4-FFF2-40B4-BE49-F238E27FC236}">
                <a16:creationId xmlns:a16="http://schemas.microsoft.com/office/drawing/2014/main" id="{4EA5F167-0CD4-B9B6-FCF8-28C7948E2FE0}"/>
              </a:ext>
            </a:extLst>
          </p:cNvPr>
          <p:cNvSpPr txBox="1"/>
          <p:nvPr/>
        </p:nvSpPr>
        <p:spPr>
          <a:xfrm>
            <a:off x="215214" y="1581728"/>
            <a:ext cx="8779496" cy="2077492"/>
          </a:xfrm>
          <a:prstGeom prst="rect">
            <a:avLst/>
          </a:prstGeom>
          <a:noFill/>
        </p:spPr>
        <p:txBody>
          <a:bodyPr wrap="square">
            <a:spAutoFit/>
          </a:bodyPr>
          <a:lstStyle/>
          <a:p>
            <a:pPr>
              <a:lnSpc>
                <a:spcPct val="120000"/>
              </a:lnSpc>
              <a:spcAft>
                <a:spcPts val="1200"/>
              </a:spcAft>
            </a:pPr>
            <a:r>
              <a:rPr lang="ja-JP" altLang="en-US" sz="2000" dirty="0"/>
              <a:t>もともとは、のちに</a:t>
            </a:r>
            <a:r>
              <a:rPr lang="en-US" altLang="ja-JP" sz="2000" dirty="0"/>
              <a:t>RI</a:t>
            </a:r>
            <a:r>
              <a:rPr lang="ja-JP" altLang="en-US" sz="2000" dirty="0"/>
              <a:t>会長を務めることになるハーバート・ｊ・テイラーが</a:t>
            </a:r>
            <a:r>
              <a:rPr lang="en-US" altLang="ja-JP" sz="2000" dirty="0"/>
              <a:t>1932</a:t>
            </a:r>
            <a:r>
              <a:rPr lang="ja-JP" altLang="en-US" sz="2000" dirty="0"/>
              <a:t>年、倒産寸前の会社クラブアルミニウム社の再建を任された時に掲げた目標でした。</a:t>
            </a:r>
          </a:p>
          <a:p>
            <a:pPr>
              <a:lnSpc>
                <a:spcPct val="120000"/>
              </a:lnSpc>
              <a:spcAft>
                <a:spcPts val="1200"/>
              </a:spcAft>
            </a:pPr>
            <a:r>
              <a:rPr lang="ja-JP" altLang="en-US" sz="2000" dirty="0"/>
              <a:t>大変な状況になっている会社を救う手段として、値引きとか、リベートではなく、なんと、道徳的な行動基準を選んだのです。</a:t>
            </a:r>
          </a:p>
        </p:txBody>
      </p:sp>
      <p:pic>
        <p:nvPicPr>
          <p:cNvPr id="8" name="Picture 2" descr="009">
            <a:extLst>
              <a:ext uri="{FF2B5EF4-FFF2-40B4-BE49-F238E27FC236}">
                <a16:creationId xmlns:a16="http://schemas.microsoft.com/office/drawing/2014/main" id="{3331CD4A-C732-9D39-6CE1-47F0B731EC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402" r="6845"/>
          <a:stretch/>
        </p:blipFill>
        <p:spPr>
          <a:xfrm>
            <a:off x="345233" y="3886926"/>
            <a:ext cx="2100290" cy="237189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テキスト ボックス 8">
            <a:extLst>
              <a:ext uri="{FF2B5EF4-FFF2-40B4-BE49-F238E27FC236}">
                <a16:creationId xmlns:a16="http://schemas.microsoft.com/office/drawing/2014/main" id="{2FE5D090-1C98-F569-1990-10FAE6C32B56}"/>
              </a:ext>
            </a:extLst>
          </p:cNvPr>
          <p:cNvSpPr txBox="1"/>
          <p:nvPr/>
        </p:nvSpPr>
        <p:spPr>
          <a:xfrm>
            <a:off x="2445523" y="3815339"/>
            <a:ext cx="6421345" cy="2600712"/>
          </a:xfrm>
          <a:prstGeom prst="rect">
            <a:avLst/>
          </a:prstGeom>
          <a:noFill/>
        </p:spPr>
        <p:txBody>
          <a:bodyPr wrap="square">
            <a:spAutoFit/>
          </a:bodyPr>
          <a:lstStyle/>
          <a:p>
            <a:pPr>
              <a:lnSpc>
                <a:spcPct val="120000"/>
              </a:lnSpc>
              <a:spcAft>
                <a:spcPts val="1200"/>
              </a:spcAft>
            </a:pPr>
            <a:r>
              <a:rPr lang="ja-JP" altLang="en-US" sz="2000" b="1" dirty="0"/>
              <a:t>それが四つのテストです。</a:t>
            </a:r>
          </a:p>
          <a:p>
            <a:pPr>
              <a:lnSpc>
                <a:spcPct val="120000"/>
              </a:lnSpc>
              <a:spcAft>
                <a:spcPts val="1200"/>
              </a:spcAft>
            </a:pPr>
            <a:r>
              <a:rPr lang="ja-JP" altLang="en-US" sz="2000" dirty="0"/>
              <a:t>当初、こんなことをすればすぐに会社は立ちいかなくなると言われました。世界恐慌の余韻冷めやらぬ中、かなり大変なことだったと思います。</a:t>
            </a:r>
          </a:p>
          <a:p>
            <a:pPr>
              <a:lnSpc>
                <a:spcPct val="120000"/>
              </a:lnSpc>
              <a:spcAft>
                <a:spcPts val="1200"/>
              </a:spcAft>
            </a:pPr>
            <a:r>
              <a:rPr lang="ja-JP" altLang="en-US" sz="2000" dirty="0"/>
              <a:t>しかし、彼は</a:t>
            </a:r>
            <a:r>
              <a:rPr lang="en-US" altLang="ja-JP" sz="2000" dirty="0"/>
              <a:t>5</a:t>
            </a:r>
            <a:r>
              <a:rPr lang="ja-JP" altLang="en-US" sz="2000" dirty="0"/>
              <a:t>年後に負債</a:t>
            </a:r>
            <a:r>
              <a:rPr lang="en-US" altLang="ja-JP" sz="2000" dirty="0"/>
              <a:t>40</a:t>
            </a:r>
            <a:r>
              <a:rPr lang="ja-JP" altLang="en-US" sz="2000" dirty="0"/>
              <a:t>万ドルを完済し、</a:t>
            </a:r>
            <a:r>
              <a:rPr lang="en-US" altLang="ja-JP" sz="2000" dirty="0"/>
              <a:t>15</a:t>
            </a:r>
            <a:r>
              <a:rPr lang="ja-JP" altLang="en-US" sz="2000" dirty="0"/>
              <a:t>年間</a:t>
            </a:r>
            <a:r>
              <a:rPr lang="ja-JP" altLang="en-US" dirty="0"/>
              <a:t>で</a:t>
            </a:r>
            <a:r>
              <a:rPr lang="en-US" altLang="ja-JP" sz="2000" b="1" dirty="0"/>
              <a:t>100</a:t>
            </a:r>
            <a:r>
              <a:rPr lang="ja-JP" altLang="en-US" sz="2000" b="1" dirty="0"/>
              <a:t>万ドル以上の配当を行い、再建に成功しました。</a:t>
            </a:r>
          </a:p>
        </p:txBody>
      </p:sp>
      <p:sp>
        <p:nvSpPr>
          <p:cNvPr id="10" name="正方形/長方形 9">
            <a:extLst>
              <a:ext uri="{FF2B5EF4-FFF2-40B4-BE49-F238E27FC236}">
                <a16:creationId xmlns:a16="http://schemas.microsoft.com/office/drawing/2014/main" id="{D3B14A10-5609-3058-107B-6DF23EA3A08B}"/>
              </a:ext>
            </a:extLst>
          </p:cNvPr>
          <p:cNvSpPr/>
          <p:nvPr/>
        </p:nvSpPr>
        <p:spPr>
          <a:xfrm>
            <a:off x="2522269" y="4099358"/>
            <a:ext cx="2978419" cy="93785"/>
          </a:xfrm>
          <a:prstGeom prst="rect">
            <a:avLst/>
          </a:prstGeom>
          <a:solidFill>
            <a:srgbClr val="FFAE09">
              <a:alpha val="2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D5015AC8-EA7B-CF00-9AD2-8F36F8AF9952}"/>
              </a:ext>
            </a:extLst>
          </p:cNvPr>
          <p:cNvSpPr/>
          <p:nvPr/>
        </p:nvSpPr>
        <p:spPr>
          <a:xfrm>
            <a:off x="2757897" y="6258822"/>
            <a:ext cx="5940000" cy="93785"/>
          </a:xfrm>
          <a:prstGeom prst="rect">
            <a:avLst/>
          </a:prstGeom>
          <a:solidFill>
            <a:srgbClr val="FFAE09">
              <a:alpha val="2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8494761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21224-57DF-1F0F-CB52-0058F4EC6942}"/>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5450B455-8AA2-99E2-B51A-37132B2E29F8}"/>
              </a:ext>
            </a:extLst>
          </p:cNvPr>
          <p:cNvSpPr>
            <a:spLocks noGrp="1"/>
          </p:cNvSpPr>
          <p:nvPr>
            <p:ph type="title"/>
          </p:nvPr>
        </p:nvSpPr>
        <p:spPr/>
        <p:txBody>
          <a:bodyPr anchor="ctr"/>
          <a:lstStyle/>
          <a:p>
            <a:r>
              <a:rPr kumimoji="1" lang="ja-JP" altLang="en-US" dirty="0"/>
              <a:t>四つのテスト</a:t>
            </a:r>
          </a:p>
        </p:txBody>
      </p:sp>
      <p:sp>
        <p:nvSpPr>
          <p:cNvPr id="3" name="スライド番号プレースホルダー 2">
            <a:extLst>
              <a:ext uri="{FF2B5EF4-FFF2-40B4-BE49-F238E27FC236}">
                <a16:creationId xmlns:a16="http://schemas.microsoft.com/office/drawing/2014/main" id="{F6BCFBE3-E602-2642-DF49-5D3E2031D393}"/>
              </a:ext>
            </a:extLst>
          </p:cNvPr>
          <p:cNvSpPr>
            <a:spLocks noGrp="1"/>
          </p:cNvSpPr>
          <p:nvPr>
            <p:ph type="sldNum" sz="quarter" idx="12"/>
          </p:nvPr>
        </p:nvSpPr>
        <p:spPr/>
        <p:txBody>
          <a:bodyPr/>
          <a:lstStyle/>
          <a:p>
            <a:fld id="{E97FCFFC-F8AA-4D8F-A275-EA91BBC194F3}" type="slidenum">
              <a:rPr kumimoji="1" lang="ja-JP" altLang="en-US" smtClean="0"/>
              <a:t>12</a:t>
            </a:fld>
            <a:endParaRPr kumimoji="1" lang="ja-JP" altLang="en-US"/>
          </a:p>
        </p:txBody>
      </p:sp>
      <p:sp>
        <p:nvSpPr>
          <p:cNvPr id="4" name="テキスト ボックス 3">
            <a:extLst>
              <a:ext uri="{FF2B5EF4-FFF2-40B4-BE49-F238E27FC236}">
                <a16:creationId xmlns:a16="http://schemas.microsoft.com/office/drawing/2014/main" id="{305724E1-D9DF-1C71-AA98-E6F71822F617}"/>
              </a:ext>
            </a:extLst>
          </p:cNvPr>
          <p:cNvSpPr txBox="1"/>
          <p:nvPr/>
        </p:nvSpPr>
        <p:spPr>
          <a:xfrm>
            <a:off x="215213" y="955766"/>
            <a:ext cx="2542684" cy="446276"/>
          </a:xfrm>
          <a:prstGeom prst="rect">
            <a:avLst/>
          </a:prstGeom>
          <a:noFill/>
        </p:spPr>
        <p:txBody>
          <a:bodyPr wrap="none">
            <a:spAutoFit/>
          </a:bodyPr>
          <a:lstStyle/>
          <a:p>
            <a:pPr>
              <a:lnSpc>
                <a:spcPct val="120000"/>
              </a:lnSpc>
              <a:spcAft>
                <a:spcPts val="1200"/>
              </a:spcAft>
            </a:pPr>
            <a:r>
              <a:rPr lang="en-US" altLang="ja-JP" sz="2000" i="1" dirty="0"/>
              <a:t>The Four-Way Test</a:t>
            </a:r>
          </a:p>
        </p:txBody>
      </p:sp>
      <p:sp>
        <p:nvSpPr>
          <p:cNvPr id="15" name="テキスト ボックス 14">
            <a:extLst>
              <a:ext uri="{FF2B5EF4-FFF2-40B4-BE49-F238E27FC236}">
                <a16:creationId xmlns:a16="http://schemas.microsoft.com/office/drawing/2014/main" id="{653631C3-0097-A4BC-7DEA-D06D776E0904}"/>
              </a:ext>
            </a:extLst>
          </p:cNvPr>
          <p:cNvSpPr txBox="1"/>
          <p:nvPr/>
        </p:nvSpPr>
        <p:spPr>
          <a:xfrm>
            <a:off x="215214" y="1676381"/>
            <a:ext cx="8564892" cy="815608"/>
          </a:xfrm>
          <a:prstGeom prst="rect">
            <a:avLst/>
          </a:prstGeom>
          <a:noFill/>
        </p:spPr>
        <p:txBody>
          <a:bodyPr wrap="square">
            <a:spAutoFit/>
          </a:bodyPr>
          <a:lstStyle/>
          <a:p>
            <a:pPr>
              <a:lnSpc>
                <a:spcPct val="120000"/>
              </a:lnSpc>
              <a:spcAft>
                <a:spcPts val="1200"/>
              </a:spcAft>
            </a:pPr>
            <a:r>
              <a:rPr lang="ja-JP" altLang="en-US" sz="2000" dirty="0"/>
              <a:t>やがて四つのテストは、国際ロータリーに寄贈され、高潔性を端的に表すものとして世界中で親しまれ、多くの言語で出版されています。</a:t>
            </a:r>
          </a:p>
        </p:txBody>
      </p:sp>
      <p:sp>
        <p:nvSpPr>
          <p:cNvPr id="6" name="四角形: 角を丸くする 5">
            <a:extLst>
              <a:ext uri="{FF2B5EF4-FFF2-40B4-BE49-F238E27FC236}">
                <a16:creationId xmlns:a16="http://schemas.microsoft.com/office/drawing/2014/main" id="{9A3FED7E-F78B-21B8-6B69-51DAE7595822}"/>
              </a:ext>
            </a:extLst>
          </p:cNvPr>
          <p:cNvSpPr/>
          <p:nvPr/>
        </p:nvSpPr>
        <p:spPr>
          <a:xfrm>
            <a:off x="1464906" y="2769607"/>
            <a:ext cx="6214188" cy="1591602"/>
          </a:xfrm>
          <a:prstGeom prst="roundRect">
            <a:avLst>
              <a:gd name="adj" fmla="val 3991"/>
            </a:avLst>
          </a:prstGeom>
          <a:solidFill>
            <a:schemeClr val="bg1"/>
          </a:solidFill>
          <a:ln>
            <a:solidFill>
              <a:srgbClr val="2A4D92"/>
            </a:solidFill>
          </a:ln>
        </p:spPr>
        <p:style>
          <a:lnRef idx="2">
            <a:schemeClr val="accent1">
              <a:shade val="15000"/>
            </a:schemeClr>
          </a:lnRef>
          <a:fillRef idx="1">
            <a:schemeClr val="accent1"/>
          </a:fillRef>
          <a:effectRef idx="0">
            <a:schemeClr val="accent1"/>
          </a:effectRef>
          <a:fontRef idx="minor">
            <a:schemeClr val="lt1"/>
          </a:fontRef>
        </p:style>
        <p:txBody>
          <a:bodyPr lIns="792000" tIns="72000" rtlCol="0" anchor="ctr"/>
          <a:lstStyle/>
          <a:p>
            <a:pPr marL="252000" indent="-180000">
              <a:lnSpc>
                <a:spcPct val="120000"/>
              </a:lnSpc>
              <a:buFont typeface="Arial" panose="020B0604020202020204" pitchFamily="34" charset="0"/>
              <a:buChar char="•"/>
            </a:pPr>
            <a:r>
              <a:rPr kumimoji="1" lang="ja-JP" altLang="en-US" sz="2000" dirty="0">
                <a:solidFill>
                  <a:schemeClr val="tx1"/>
                </a:solidFill>
              </a:rPr>
              <a:t>「真実」とは何か</a:t>
            </a:r>
            <a:endParaRPr kumimoji="1" lang="en-US" altLang="ja-JP" sz="2000" dirty="0">
              <a:solidFill>
                <a:schemeClr val="tx1"/>
              </a:solidFill>
            </a:endParaRPr>
          </a:p>
          <a:p>
            <a:pPr marL="252000" indent="-180000">
              <a:lnSpc>
                <a:spcPct val="120000"/>
              </a:lnSpc>
              <a:buFont typeface="Arial" panose="020B0604020202020204" pitchFamily="34" charset="0"/>
              <a:buChar char="•"/>
            </a:pPr>
            <a:r>
              <a:rPr kumimoji="1" lang="ja-JP" altLang="en-US" sz="2000" dirty="0">
                <a:solidFill>
                  <a:schemeClr val="tx1"/>
                </a:solidFill>
              </a:rPr>
              <a:t>「みんな」とはだれか</a:t>
            </a:r>
            <a:endParaRPr kumimoji="1" lang="en-US" altLang="ja-JP" sz="2000" dirty="0">
              <a:solidFill>
                <a:schemeClr val="tx1"/>
              </a:solidFill>
            </a:endParaRPr>
          </a:p>
          <a:p>
            <a:pPr marL="252000" indent="-180000">
              <a:lnSpc>
                <a:spcPct val="120000"/>
              </a:lnSpc>
              <a:spcAft>
                <a:spcPts val="300"/>
              </a:spcAft>
              <a:buFont typeface="Arial" panose="020B0604020202020204" pitchFamily="34" charset="0"/>
              <a:buChar char="•"/>
            </a:pPr>
            <a:r>
              <a:rPr kumimoji="1" lang="ja-JP" altLang="en-US" sz="2000" dirty="0">
                <a:solidFill>
                  <a:schemeClr val="tx1"/>
                </a:solidFill>
              </a:rPr>
              <a:t>「公平」は公正ではないのか</a:t>
            </a:r>
            <a:endParaRPr kumimoji="1" lang="en-US" altLang="ja-JP" sz="2000" dirty="0">
              <a:solidFill>
                <a:schemeClr val="tx1"/>
              </a:solidFill>
            </a:endParaRPr>
          </a:p>
          <a:p>
            <a:pPr marL="72000" algn="r">
              <a:lnSpc>
                <a:spcPct val="120000"/>
              </a:lnSpc>
            </a:pPr>
            <a:r>
              <a:rPr kumimoji="1" lang="ja-JP" altLang="en-US" dirty="0">
                <a:solidFill>
                  <a:schemeClr val="tx1"/>
                </a:solidFill>
              </a:rPr>
              <a:t>などを考え実践しましょう。</a:t>
            </a:r>
          </a:p>
        </p:txBody>
      </p:sp>
      <p:sp>
        <p:nvSpPr>
          <p:cNvPr id="5" name="四角形: 対角を丸める 4">
            <a:extLst>
              <a:ext uri="{FF2B5EF4-FFF2-40B4-BE49-F238E27FC236}">
                <a16:creationId xmlns:a16="http://schemas.microsoft.com/office/drawing/2014/main" id="{4DFAD461-018E-0EAB-56F8-CF587962D371}"/>
              </a:ext>
            </a:extLst>
          </p:cNvPr>
          <p:cNvSpPr/>
          <p:nvPr/>
        </p:nvSpPr>
        <p:spPr>
          <a:xfrm>
            <a:off x="810085" y="2628992"/>
            <a:ext cx="1352939" cy="438539"/>
          </a:xfrm>
          <a:prstGeom prst="round2DiagRect">
            <a:avLst>
              <a:gd name="adj1" fmla="val 30680"/>
              <a:gd name="adj2" fmla="val 0"/>
            </a:avLst>
          </a:prstGeom>
          <a:solidFill>
            <a:srgbClr val="2A4D92"/>
          </a:solidFill>
          <a:ln>
            <a:noFill/>
          </a:ln>
        </p:spPr>
        <p:style>
          <a:lnRef idx="2">
            <a:schemeClr val="accent1">
              <a:shade val="15000"/>
            </a:schemeClr>
          </a:lnRef>
          <a:fillRef idx="1">
            <a:schemeClr val="accent1"/>
          </a:fillRef>
          <a:effectRef idx="0">
            <a:schemeClr val="accent1"/>
          </a:effectRef>
          <a:fontRef idx="minor">
            <a:schemeClr val="lt1"/>
          </a:fontRef>
        </p:style>
        <p:txBody>
          <a:bodyPr tIns="72000" rtlCol="0" anchor="ctr"/>
          <a:lstStyle/>
          <a:p>
            <a:pPr algn="ctr">
              <a:lnSpc>
                <a:spcPct val="120000"/>
              </a:lnSpc>
            </a:pPr>
            <a:r>
              <a:rPr kumimoji="1" lang="ja-JP" altLang="en-US" b="1" dirty="0"/>
              <a:t>例えば</a:t>
            </a:r>
          </a:p>
        </p:txBody>
      </p:sp>
      <p:sp>
        <p:nvSpPr>
          <p:cNvPr id="13" name="テキスト ボックス 12">
            <a:extLst>
              <a:ext uri="{FF2B5EF4-FFF2-40B4-BE49-F238E27FC236}">
                <a16:creationId xmlns:a16="http://schemas.microsoft.com/office/drawing/2014/main" id="{C6690FB4-EE3C-113E-3F4A-7919A44DBA9D}"/>
              </a:ext>
            </a:extLst>
          </p:cNvPr>
          <p:cNvSpPr txBox="1"/>
          <p:nvPr/>
        </p:nvSpPr>
        <p:spPr>
          <a:xfrm>
            <a:off x="2271704" y="4951849"/>
            <a:ext cx="6508402" cy="1631216"/>
          </a:xfrm>
          <a:prstGeom prst="rect">
            <a:avLst/>
          </a:prstGeom>
          <a:noFill/>
        </p:spPr>
        <p:txBody>
          <a:bodyPr wrap="square">
            <a:spAutoFit/>
          </a:bodyPr>
          <a:lstStyle/>
          <a:p>
            <a:pPr>
              <a:lnSpc>
                <a:spcPct val="120000"/>
              </a:lnSpc>
              <a:spcAft>
                <a:spcPts val="600"/>
              </a:spcAft>
            </a:pPr>
            <a:r>
              <a:rPr lang="ja-JP" altLang="en-US" sz="2000" dirty="0"/>
              <a:t>四つのテストは、</a:t>
            </a:r>
            <a:endParaRPr lang="en-US" altLang="ja-JP" sz="2000" dirty="0"/>
          </a:p>
          <a:p>
            <a:pPr>
              <a:lnSpc>
                <a:spcPct val="120000"/>
              </a:lnSpc>
              <a:spcAft>
                <a:spcPts val="1200"/>
              </a:spcAft>
            </a:pPr>
            <a:r>
              <a:rPr lang="ja-JP" altLang="en-US" sz="2000" dirty="0"/>
              <a:t>例会中に唱和されたり歌になったり、もともとの意味合いを超えて、ロータリー会員が共有する価値観を表す道標（みちしるべ）として愛されています。</a:t>
            </a:r>
          </a:p>
        </p:txBody>
      </p:sp>
      <p:pic>
        <p:nvPicPr>
          <p:cNvPr id="16" name="図 15">
            <a:extLst>
              <a:ext uri="{FF2B5EF4-FFF2-40B4-BE49-F238E27FC236}">
                <a16:creationId xmlns:a16="http://schemas.microsoft.com/office/drawing/2014/main" id="{4EFCE659-2CC1-C63D-A2CB-6432C2692065}"/>
              </a:ext>
            </a:extLst>
          </p:cNvPr>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rot="20302843" flipH="1">
            <a:off x="245033" y="4700958"/>
            <a:ext cx="2035712" cy="2035712"/>
          </a:xfrm>
          <a:prstGeom prst="rect">
            <a:avLst/>
          </a:prstGeom>
        </p:spPr>
      </p:pic>
    </p:spTree>
    <p:extLst>
      <p:ext uri="{BB962C8B-B14F-4D97-AF65-F5344CB8AC3E}">
        <p14:creationId xmlns:p14="http://schemas.microsoft.com/office/powerpoint/2010/main" val="3787768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53012-860A-DBDF-52C1-977DDC86081B}"/>
            </a:ext>
          </a:extLst>
        </p:cNvPr>
        <p:cNvGrpSpPr/>
        <p:nvPr/>
      </p:nvGrpSpPr>
      <p:grpSpPr>
        <a:xfrm>
          <a:off x="0" y="0"/>
          <a:ext cx="0" cy="0"/>
          <a:chOff x="0" y="0"/>
          <a:chExt cx="0" cy="0"/>
        </a:xfrm>
      </p:grpSpPr>
      <p:pic>
        <p:nvPicPr>
          <p:cNvPr id="60" name="グラフィックス 59">
            <a:extLst>
              <a:ext uri="{FF2B5EF4-FFF2-40B4-BE49-F238E27FC236}">
                <a16:creationId xmlns:a16="http://schemas.microsoft.com/office/drawing/2014/main" id="{4FE4E73A-4453-7F75-184D-93B37F6185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72105" y="1644847"/>
            <a:ext cx="4941995" cy="4941995"/>
          </a:xfrm>
          <a:prstGeom prst="rect">
            <a:avLst/>
          </a:prstGeom>
        </p:spPr>
      </p:pic>
      <p:sp>
        <p:nvSpPr>
          <p:cNvPr id="3" name="スライド番号プレースホルダー 2">
            <a:extLst>
              <a:ext uri="{FF2B5EF4-FFF2-40B4-BE49-F238E27FC236}">
                <a16:creationId xmlns:a16="http://schemas.microsoft.com/office/drawing/2014/main" id="{91646AF5-510F-825F-76AE-820B9D0332FE}"/>
              </a:ext>
            </a:extLst>
          </p:cNvPr>
          <p:cNvSpPr>
            <a:spLocks noGrp="1"/>
          </p:cNvSpPr>
          <p:nvPr>
            <p:ph type="sldNum" sz="quarter" idx="12"/>
          </p:nvPr>
        </p:nvSpPr>
        <p:spPr/>
        <p:txBody>
          <a:bodyPr/>
          <a:lstStyle/>
          <a:p>
            <a:fld id="{E97FCFFC-F8AA-4D8F-A275-EA91BBC194F3}" type="slidenum">
              <a:rPr kumimoji="1" lang="ja-JP" altLang="en-US" smtClean="0"/>
              <a:t>13</a:t>
            </a:fld>
            <a:endParaRPr kumimoji="1" lang="ja-JP" altLang="en-US"/>
          </a:p>
        </p:txBody>
      </p:sp>
      <p:sp>
        <p:nvSpPr>
          <p:cNvPr id="14" name="タイトル 13">
            <a:extLst>
              <a:ext uri="{FF2B5EF4-FFF2-40B4-BE49-F238E27FC236}">
                <a16:creationId xmlns:a16="http://schemas.microsoft.com/office/drawing/2014/main" id="{0370DD6F-88B2-3A82-C0B7-6D417A73553F}"/>
              </a:ext>
            </a:extLst>
          </p:cNvPr>
          <p:cNvSpPr>
            <a:spLocks noGrp="1"/>
          </p:cNvSpPr>
          <p:nvPr>
            <p:ph type="title"/>
          </p:nvPr>
        </p:nvSpPr>
        <p:spPr/>
        <p:txBody>
          <a:bodyPr/>
          <a:lstStyle/>
          <a:p>
            <a:r>
              <a:rPr lang="ja-JP" altLang="en-US" dirty="0"/>
              <a:t>四つのテスト</a:t>
            </a:r>
          </a:p>
        </p:txBody>
      </p:sp>
      <p:sp>
        <p:nvSpPr>
          <p:cNvPr id="16" name="テキスト ボックス 15">
            <a:extLst>
              <a:ext uri="{FF2B5EF4-FFF2-40B4-BE49-F238E27FC236}">
                <a16:creationId xmlns:a16="http://schemas.microsoft.com/office/drawing/2014/main" id="{0A516511-A626-FBD5-3C6F-A03B8B6511C2}"/>
              </a:ext>
            </a:extLst>
          </p:cNvPr>
          <p:cNvSpPr txBox="1"/>
          <p:nvPr/>
        </p:nvSpPr>
        <p:spPr>
          <a:xfrm>
            <a:off x="215213" y="890133"/>
            <a:ext cx="2542684" cy="446276"/>
          </a:xfrm>
          <a:prstGeom prst="rect">
            <a:avLst/>
          </a:prstGeom>
          <a:noFill/>
        </p:spPr>
        <p:txBody>
          <a:bodyPr wrap="none">
            <a:spAutoFit/>
          </a:bodyPr>
          <a:lstStyle/>
          <a:p>
            <a:pPr>
              <a:lnSpc>
                <a:spcPct val="120000"/>
              </a:lnSpc>
              <a:spcAft>
                <a:spcPts val="1200"/>
              </a:spcAft>
            </a:pPr>
            <a:r>
              <a:rPr lang="en-US" altLang="ja-JP" sz="2000" i="1" dirty="0">
                <a:solidFill>
                  <a:schemeClr val="tx1">
                    <a:lumMod val="75000"/>
                    <a:lumOff val="25000"/>
                  </a:schemeClr>
                </a:solidFill>
              </a:rPr>
              <a:t>The Four-Way Test</a:t>
            </a:r>
          </a:p>
        </p:txBody>
      </p:sp>
      <p:sp>
        <p:nvSpPr>
          <p:cNvPr id="17" name="テキスト ボックス 16">
            <a:extLst>
              <a:ext uri="{FF2B5EF4-FFF2-40B4-BE49-F238E27FC236}">
                <a16:creationId xmlns:a16="http://schemas.microsoft.com/office/drawing/2014/main" id="{C4715FC1-671F-481E-D14C-239065BF4907}"/>
              </a:ext>
            </a:extLst>
          </p:cNvPr>
          <p:cNvSpPr txBox="1"/>
          <p:nvPr/>
        </p:nvSpPr>
        <p:spPr>
          <a:xfrm>
            <a:off x="2684303" y="1519546"/>
            <a:ext cx="3775393" cy="400110"/>
          </a:xfrm>
          <a:prstGeom prst="rect">
            <a:avLst/>
          </a:prstGeom>
          <a:noFill/>
        </p:spPr>
        <p:txBody>
          <a:bodyPr wrap="none">
            <a:spAutoFit/>
          </a:bodyPr>
          <a:lstStyle/>
          <a:p>
            <a:pPr algn="ctr"/>
            <a:r>
              <a:rPr lang="ja-JP" altLang="en-US" sz="2000" dirty="0">
                <a:solidFill>
                  <a:schemeClr val="tx1">
                    <a:lumMod val="75000"/>
                    <a:lumOff val="25000"/>
                  </a:schemeClr>
                </a:solidFill>
              </a:rPr>
              <a:t>私たちが考え、言い、行うとき</a:t>
            </a:r>
          </a:p>
        </p:txBody>
      </p:sp>
      <p:cxnSp>
        <p:nvCxnSpPr>
          <p:cNvPr id="18" name="直線コネクタ 17">
            <a:extLst>
              <a:ext uri="{FF2B5EF4-FFF2-40B4-BE49-F238E27FC236}">
                <a16:creationId xmlns:a16="http://schemas.microsoft.com/office/drawing/2014/main" id="{C9F172AD-F04B-DF05-8392-2B5B1F9EB5A6}"/>
              </a:ext>
            </a:extLst>
          </p:cNvPr>
          <p:cNvCxnSpPr>
            <a:cxnSpLocks/>
          </p:cNvCxnSpPr>
          <p:nvPr/>
        </p:nvCxnSpPr>
        <p:spPr>
          <a:xfrm>
            <a:off x="2395538" y="1432183"/>
            <a:ext cx="4352925" cy="0"/>
          </a:xfrm>
          <a:prstGeom prst="line">
            <a:avLst/>
          </a:prstGeom>
          <a:ln w="12700">
            <a:solidFill>
              <a:srgbClr val="FFAE09"/>
            </a:solidFill>
          </a:ln>
        </p:spPr>
        <p:style>
          <a:lnRef idx="2">
            <a:schemeClr val="accent1"/>
          </a:lnRef>
          <a:fillRef idx="0">
            <a:schemeClr val="accent1"/>
          </a:fillRef>
          <a:effectRef idx="1">
            <a:schemeClr val="accent1"/>
          </a:effectRef>
          <a:fontRef idx="minor">
            <a:schemeClr val="tx1"/>
          </a:fontRef>
        </p:style>
      </p:cxnSp>
      <p:cxnSp>
        <p:nvCxnSpPr>
          <p:cNvPr id="19" name="直線コネクタ 18">
            <a:extLst>
              <a:ext uri="{FF2B5EF4-FFF2-40B4-BE49-F238E27FC236}">
                <a16:creationId xmlns:a16="http://schemas.microsoft.com/office/drawing/2014/main" id="{7463E1F3-6CFF-3C21-2E3A-9F2A8D068AB1}"/>
              </a:ext>
            </a:extLst>
          </p:cNvPr>
          <p:cNvCxnSpPr>
            <a:cxnSpLocks/>
          </p:cNvCxnSpPr>
          <p:nvPr/>
        </p:nvCxnSpPr>
        <p:spPr>
          <a:xfrm>
            <a:off x="2395538" y="1919656"/>
            <a:ext cx="4352925" cy="0"/>
          </a:xfrm>
          <a:prstGeom prst="line">
            <a:avLst/>
          </a:prstGeom>
          <a:ln w="12700">
            <a:solidFill>
              <a:srgbClr val="FFAE09"/>
            </a:solidFill>
          </a:ln>
        </p:spPr>
        <p:style>
          <a:lnRef idx="2">
            <a:schemeClr val="accent1"/>
          </a:lnRef>
          <a:fillRef idx="0">
            <a:schemeClr val="accent1"/>
          </a:fillRef>
          <a:effectRef idx="1">
            <a:schemeClr val="accent1"/>
          </a:effectRef>
          <a:fontRef idx="minor">
            <a:schemeClr val="tx1"/>
          </a:fontRef>
        </p:style>
      </p:cxnSp>
      <p:grpSp>
        <p:nvGrpSpPr>
          <p:cNvPr id="20" name="グループ化 19">
            <a:extLst>
              <a:ext uri="{FF2B5EF4-FFF2-40B4-BE49-F238E27FC236}">
                <a16:creationId xmlns:a16="http://schemas.microsoft.com/office/drawing/2014/main" id="{B1CE887C-B458-170F-87BE-72FD3E72FB6C}"/>
              </a:ext>
            </a:extLst>
          </p:cNvPr>
          <p:cNvGrpSpPr/>
          <p:nvPr/>
        </p:nvGrpSpPr>
        <p:grpSpPr>
          <a:xfrm>
            <a:off x="811201" y="2256305"/>
            <a:ext cx="687658" cy="687658"/>
            <a:chOff x="1294011" y="2381250"/>
            <a:chExt cx="795212" cy="795212"/>
          </a:xfrm>
        </p:grpSpPr>
        <p:sp>
          <p:nvSpPr>
            <p:cNvPr id="35" name="涙形 34">
              <a:extLst>
                <a:ext uri="{FF2B5EF4-FFF2-40B4-BE49-F238E27FC236}">
                  <a16:creationId xmlns:a16="http://schemas.microsoft.com/office/drawing/2014/main" id="{F9983F1B-B193-D63F-CE27-24D698697EC7}"/>
                </a:ext>
              </a:extLst>
            </p:cNvPr>
            <p:cNvSpPr/>
            <p:nvPr/>
          </p:nvSpPr>
          <p:spPr>
            <a:xfrm rot="2803249">
              <a:off x="1294011" y="2381250"/>
              <a:ext cx="795212" cy="795212"/>
            </a:xfrm>
            <a:prstGeom prst="teardrop">
              <a:avLst/>
            </a:prstGeom>
            <a:solidFill>
              <a:srgbClr val="2A4D92"/>
            </a:solidFill>
            <a:ln>
              <a:noFill/>
            </a:ln>
          </p:spPr>
          <p:style>
            <a:lnRef idx="2">
              <a:schemeClr val="accent1">
                <a:shade val="15000"/>
              </a:schemeClr>
            </a:lnRef>
            <a:fillRef idx="1">
              <a:schemeClr val="accent1"/>
            </a:fillRef>
            <a:effectRef idx="0">
              <a:schemeClr val="accent1"/>
            </a:effectRef>
            <a:fontRef idx="minor">
              <a:schemeClr val="lt1"/>
            </a:fontRef>
          </p:style>
          <p:txBody>
            <a:bodyPr tIns="72000" rtlCol="0" anchor="ctr"/>
            <a:lstStyle/>
            <a:p>
              <a:pPr algn="ctr">
                <a:lnSpc>
                  <a:spcPct val="120000"/>
                </a:lnSpc>
              </a:pPr>
              <a:endParaRPr kumimoji="1" lang="ja-JP" altLang="en-US" sz="2000" dirty="0"/>
            </a:p>
          </p:txBody>
        </p:sp>
        <p:sp>
          <p:nvSpPr>
            <p:cNvPr id="36" name="テキスト ボックス 35">
              <a:extLst>
                <a:ext uri="{FF2B5EF4-FFF2-40B4-BE49-F238E27FC236}">
                  <a16:creationId xmlns:a16="http://schemas.microsoft.com/office/drawing/2014/main" id="{4537BC3A-526F-0FBB-13BE-7BBFD9E37A65}"/>
                </a:ext>
              </a:extLst>
            </p:cNvPr>
            <p:cNvSpPr txBox="1"/>
            <p:nvPr/>
          </p:nvSpPr>
          <p:spPr>
            <a:xfrm>
              <a:off x="1446740" y="2392861"/>
              <a:ext cx="489753" cy="761658"/>
            </a:xfrm>
            <a:prstGeom prst="rect">
              <a:avLst/>
            </a:prstGeom>
            <a:noFill/>
          </p:spPr>
          <p:txBody>
            <a:bodyPr wrap="none" anchor="ctr">
              <a:spAutoFit/>
            </a:bodyPr>
            <a:lstStyle/>
            <a:p>
              <a:pPr algn="ctr">
                <a:lnSpc>
                  <a:spcPct val="120000"/>
                </a:lnSpc>
                <a:spcAft>
                  <a:spcPts val="1200"/>
                </a:spcAft>
              </a:pPr>
              <a:r>
                <a:rPr lang="en-US" altLang="ja-JP" sz="3200" b="1" dirty="0">
                  <a:solidFill>
                    <a:schemeClr val="bg1"/>
                  </a:solidFill>
                </a:rPr>
                <a:t>?</a:t>
              </a:r>
            </a:p>
          </p:txBody>
        </p:sp>
      </p:grpSp>
      <p:sp>
        <p:nvSpPr>
          <p:cNvPr id="46" name="テキスト ボックス 45">
            <a:extLst>
              <a:ext uri="{FF2B5EF4-FFF2-40B4-BE49-F238E27FC236}">
                <a16:creationId xmlns:a16="http://schemas.microsoft.com/office/drawing/2014/main" id="{46D5209C-8C7D-5360-D6E4-34FDC19B9E13}"/>
              </a:ext>
            </a:extLst>
          </p:cNvPr>
          <p:cNvSpPr txBox="1"/>
          <p:nvPr/>
        </p:nvSpPr>
        <p:spPr>
          <a:xfrm>
            <a:off x="1700897" y="2401768"/>
            <a:ext cx="2698175" cy="523220"/>
          </a:xfrm>
          <a:prstGeom prst="rect">
            <a:avLst/>
          </a:prstGeom>
          <a:noFill/>
        </p:spPr>
        <p:txBody>
          <a:bodyPr wrap="none">
            <a:spAutoFit/>
          </a:bodyPr>
          <a:lstStyle/>
          <a:p>
            <a:r>
              <a:rPr lang="ja-JP" altLang="en-US" sz="2800" b="1" dirty="0">
                <a:solidFill>
                  <a:schemeClr val="tx1">
                    <a:lumMod val="75000"/>
                    <a:lumOff val="25000"/>
                  </a:schemeClr>
                </a:solidFill>
              </a:rPr>
              <a:t>それは真実か？</a:t>
            </a:r>
          </a:p>
        </p:txBody>
      </p:sp>
      <p:grpSp>
        <p:nvGrpSpPr>
          <p:cNvPr id="47" name="グループ化 46">
            <a:extLst>
              <a:ext uri="{FF2B5EF4-FFF2-40B4-BE49-F238E27FC236}">
                <a16:creationId xmlns:a16="http://schemas.microsoft.com/office/drawing/2014/main" id="{D6A2E386-D5E9-60C4-990C-ADC2CCD493E5}"/>
              </a:ext>
            </a:extLst>
          </p:cNvPr>
          <p:cNvGrpSpPr/>
          <p:nvPr/>
        </p:nvGrpSpPr>
        <p:grpSpPr>
          <a:xfrm>
            <a:off x="811201" y="3285987"/>
            <a:ext cx="687658" cy="687658"/>
            <a:chOff x="1294011" y="2381250"/>
            <a:chExt cx="795212" cy="795212"/>
          </a:xfrm>
        </p:grpSpPr>
        <p:sp>
          <p:nvSpPr>
            <p:cNvPr id="48" name="涙形 47">
              <a:extLst>
                <a:ext uri="{FF2B5EF4-FFF2-40B4-BE49-F238E27FC236}">
                  <a16:creationId xmlns:a16="http://schemas.microsoft.com/office/drawing/2014/main" id="{80569752-86F3-E6A9-2F4C-33BE3681669F}"/>
                </a:ext>
              </a:extLst>
            </p:cNvPr>
            <p:cNvSpPr/>
            <p:nvPr/>
          </p:nvSpPr>
          <p:spPr>
            <a:xfrm rot="2803249">
              <a:off x="1294011" y="2381250"/>
              <a:ext cx="795212" cy="795212"/>
            </a:xfrm>
            <a:prstGeom prst="teardrop">
              <a:avLst/>
            </a:prstGeom>
            <a:solidFill>
              <a:srgbClr val="2A4D92"/>
            </a:solidFill>
            <a:ln>
              <a:noFill/>
            </a:ln>
          </p:spPr>
          <p:style>
            <a:lnRef idx="2">
              <a:schemeClr val="accent1">
                <a:shade val="15000"/>
              </a:schemeClr>
            </a:lnRef>
            <a:fillRef idx="1">
              <a:schemeClr val="accent1"/>
            </a:fillRef>
            <a:effectRef idx="0">
              <a:schemeClr val="accent1"/>
            </a:effectRef>
            <a:fontRef idx="minor">
              <a:schemeClr val="lt1"/>
            </a:fontRef>
          </p:style>
          <p:txBody>
            <a:bodyPr tIns="72000" rtlCol="0" anchor="ctr"/>
            <a:lstStyle/>
            <a:p>
              <a:pPr algn="ctr">
                <a:lnSpc>
                  <a:spcPct val="120000"/>
                </a:lnSpc>
              </a:pPr>
              <a:endParaRPr kumimoji="1" lang="ja-JP" altLang="en-US" sz="2000" dirty="0"/>
            </a:p>
          </p:txBody>
        </p:sp>
        <p:sp>
          <p:nvSpPr>
            <p:cNvPr id="49" name="テキスト ボックス 48">
              <a:extLst>
                <a:ext uri="{FF2B5EF4-FFF2-40B4-BE49-F238E27FC236}">
                  <a16:creationId xmlns:a16="http://schemas.microsoft.com/office/drawing/2014/main" id="{044BBC7C-3E21-9BF9-4460-FA202CBFFA06}"/>
                </a:ext>
              </a:extLst>
            </p:cNvPr>
            <p:cNvSpPr txBox="1"/>
            <p:nvPr/>
          </p:nvSpPr>
          <p:spPr>
            <a:xfrm>
              <a:off x="1446740" y="2392861"/>
              <a:ext cx="489753" cy="761658"/>
            </a:xfrm>
            <a:prstGeom prst="rect">
              <a:avLst/>
            </a:prstGeom>
            <a:noFill/>
          </p:spPr>
          <p:txBody>
            <a:bodyPr wrap="none" anchor="ctr">
              <a:spAutoFit/>
            </a:bodyPr>
            <a:lstStyle/>
            <a:p>
              <a:pPr algn="ctr">
                <a:lnSpc>
                  <a:spcPct val="120000"/>
                </a:lnSpc>
                <a:spcAft>
                  <a:spcPts val="1200"/>
                </a:spcAft>
              </a:pPr>
              <a:r>
                <a:rPr lang="en-US" altLang="ja-JP" sz="3200" b="1" dirty="0">
                  <a:solidFill>
                    <a:schemeClr val="bg1"/>
                  </a:solidFill>
                </a:rPr>
                <a:t>?</a:t>
              </a:r>
            </a:p>
          </p:txBody>
        </p:sp>
      </p:grpSp>
      <p:sp>
        <p:nvSpPr>
          <p:cNvPr id="50" name="テキスト ボックス 49">
            <a:extLst>
              <a:ext uri="{FF2B5EF4-FFF2-40B4-BE49-F238E27FC236}">
                <a16:creationId xmlns:a16="http://schemas.microsoft.com/office/drawing/2014/main" id="{29F55FE6-80DA-3455-4E59-8120953F7CFE}"/>
              </a:ext>
            </a:extLst>
          </p:cNvPr>
          <p:cNvSpPr txBox="1"/>
          <p:nvPr/>
        </p:nvSpPr>
        <p:spPr>
          <a:xfrm>
            <a:off x="1700897" y="3431450"/>
            <a:ext cx="7007046" cy="523220"/>
          </a:xfrm>
          <a:prstGeom prst="rect">
            <a:avLst/>
          </a:prstGeom>
          <a:noFill/>
        </p:spPr>
        <p:txBody>
          <a:bodyPr wrap="none">
            <a:spAutoFit/>
          </a:bodyPr>
          <a:lstStyle/>
          <a:p>
            <a:r>
              <a:rPr lang="ja-JP" altLang="en-US" sz="2800" b="1" dirty="0">
                <a:solidFill>
                  <a:schemeClr val="tx1">
                    <a:lumMod val="75000"/>
                    <a:lumOff val="25000"/>
                  </a:schemeClr>
                </a:solidFill>
              </a:rPr>
              <a:t>それはすべての縁ある人にとって公平か？</a:t>
            </a:r>
          </a:p>
        </p:txBody>
      </p:sp>
      <p:grpSp>
        <p:nvGrpSpPr>
          <p:cNvPr id="51" name="グループ化 50">
            <a:extLst>
              <a:ext uri="{FF2B5EF4-FFF2-40B4-BE49-F238E27FC236}">
                <a16:creationId xmlns:a16="http://schemas.microsoft.com/office/drawing/2014/main" id="{FD4D630F-49A5-BB35-64A8-77FA07A9AB8D}"/>
              </a:ext>
            </a:extLst>
          </p:cNvPr>
          <p:cNvGrpSpPr/>
          <p:nvPr/>
        </p:nvGrpSpPr>
        <p:grpSpPr>
          <a:xfrm>
            <a:off x="811201" y="4315669"/>
            <a:ext cx="687658" cy="687658"/>
            <a:chOff x="1294011" y="2381250"/>
            <a:chExt cx="795212" cy="795212"/>
          </a:xfrm>
        </p:grpSpPr>
        <p:sp>
          <p:nvSpPr>
            <p:cNvPr id="52" name="涙形 51">
              <a:extLst>
                <a:ext uri="{FF2B5EF4-FFF2-40B4-BE49-F238E27FC236}">
                  <a16:creationId xmlns:a16="http://schemas.microsoft.com/office/drawing/2014/main" id="{5F02BEF4-3703-3002-41C2-B2F1189101C5}"/>
                </a:ext>
              </a:extLst>
            </p:cNvPr>
            <p:cNvSpPr/>
            <p:nvPr/>
          </p:nvSpPr>
          <p:spPr>
            <a:xfrm rot="2803249">
              <a:off x="1294011" y="2381250"/>
              <a:ext cx="795212" cy="795212"/>
            </a:xfrm>
            <a:prstGeom prst="teardrop">
              <a:avLst/>
            </a:prstGeom>
            <a:solidFill>
              <a:srgbClr val="2A4D92"/>
            </a:solidFill>
            <a:ln>
              <a:noFill/>
            </a:ln>
          </p:spPr>
          <p:style>
            <a:lnRef idx="2">
              <a:schemeClr val="accent1">
                <a:shade val="15000"/>
              </a:schemeClr>
            </a:lnRef>
            <a:fillRef idx="1">
              <a:schemeClr val="accent1"/>
            </a:fillRef>
            <a:effectRef idx="0">
              <a:schemeClr val="accent1"/>
            </a:effectRef>
            <a:fontRef idx="minor">
              <a:schemeClr val="lt1"/>
            </a:fontRef>
          </p:style>
          <p:txBody>
            <a:bodyPr tIns="72000" rtlCol="0" anchor="ctr"/>
            <a:lstStyle/>
            <a:p>
              <a:pPr algn="ctr">
                <a:lnSpc>
                  <a:spcPct val="120000"/>
                </a:lnSpc>
              </a:pPr>
              <a:endParaRPr kumimoji="1" lang="ja-JP" altLang="en-US" sz="2000" dirty="0"/>
            </a:p>
          </p:txBody>
        </p:sp>
        <p:sp>
          <p:nvSpPr>
            <p:cNvPr id="53" name="テキスト ボックス 52">
              <a:extLst>
                <a:ext uri="{FF2B5EF4-FFF2-40B4-BE49-F238E27FC236}">
                  <a16:creationId xmlns:a16="http://schemas.microsoft.com/office/drawing/2014/main" id="{E5CFC24E-0733-C100-1750-9EAF25B60488}"/>
                </a:ext>
              </a:extLst>
            </p:cNvPr>
            <p:cNvSpPr txBox="1"/>
            <p:nvPr/>
          </p:nvSpPr>
          <p:spPr>
            <a:xfrm>
              <a:off x="1446740" y="2392861"/>
              <a:ext cx="489753" cy="761658"/>
            </a:xfrm>
            <a:prstGeom prst="rect">
              <a:avLst/>
            </a:prstGeom>
            <a:noFill/>
          </p:spPr>
          <p:txBody>
            <a:bodyPr wrap="none" anchor="ctr">
              <a:spAutoFit/>
            </a:bodyPr>
            <a:lstStyle/>
            <a:p>
              <a:pPr algn="ctr">
                <a:lnSpc>
                  <a:spcPct val="120000"/>
                </a:lnSpc>
                <a:spcAft>
                  <a:spcPts val="1200"/>
                </a:spcAft>
              </a:pPr>
              <a:r>
                <a:rPr lang="en-US" altLang="ja-JP" sz="3200" b="1" dirty="0">
                  <a:solidFill>
                    <a:schemeClr val="bg1"/>
                  </a:solidFill>
                </a:rPr>
                <a:t>?</a:t>
              </a:r>
            </a:p>
          </p:txBody>
        </p:sp>
      </p:grpSp>
      <p:sp>
        <p:nvSpPr>
          <p:cNvPr id="54" name="テキスト ボックス 53">
            <a:extLst>
              <a:ext uri="{FF2B5EF4-FFF2-40B4-BE49-F238E27FC236}">
                <a16:creationId xmlns:a16="http://schemas.microsoft.com/office/drawing/2014/main" id="{17527AE3-5D98-5B8A-C875-DB79ECF3630F}"/>
              </a:ext>
            </a:extLst>
          </p:cNvPr>
          <p:cNvSpPr txBox="1"/>
          <p:nvPr/>
        </p:nvSpPr>
        <p:spPr>
          <a:xfrm>
            <a:off x="1700897" y="4461132"/>
            <a:ext cx="6288901" cy="523220"/>
          </a:xfrm>
          <a:prstGeom prst="rect">
            <a:avLst/>
          </a:prstGeom>
          <a:noFill/>
        </p:spPr>
        <p:txBody>
          <a:bodyPr wrap="none">
            <a:spAutoFit/>
          </a:bodyPr>
          <a:lstStyle/>
          <a:p>
            <a:r>
              <a:rPr lang="ja-JP" altLang="en-US" sz="2800" b="1" dirty="0">
                <a:solidFill>
                  <a:schemeClr val="tx1">
                    <a:lumMod val="75000"/>
                    <a:lumOff val="25000"/>
                  </a:schemeClr>
                </a:solidFill>
              </a:rPr>
              <a:t>それは善意とより良い友情を築くか？</a:t>
            </a:r>
          </a:p>
        </p:txBody>
      </p:sp>
      <p:grpSp>
        <p:nvGrpSpPr>
          <p:cNvPr id="55" name="グループ化 54">
            <a:extLst>
              <a:ext uri="{FF2B5EF4-FFF2-40B4-BE49-F238E27FC236}">
                <a16:creationId xmlns:a16="http://schemas.microsoft.com/office/drawing/2014/main" id="{0BDF99BA-7029-4561-4B65-D87B217A7F37}"/>
              </a:ext>
            </a:extLst>
          </p:cNvPr>
          <p:cNvGrpSpPr/>
          <p:nvPr/>
        </p:nvGrpSpPr>
        <p:grpSpPr>
          <a:xfrm>
            <a:off x="811201" y="5345350"/>
            <a:ext cx="687658" cy="687658"/>
            <a:chOff x="1294011" y="2381250"/>
            <a:chExt cx="795212" cy="795212"/>
          </a:xfrm>
        </p:grpSpPr>
        <p:sp>
          <p:nvSpPr>
            <p:cNvPr id="56" name="涙形 55">
              <a:extLst>
                <a:ext uri="{FF2B5EF4-FFF2-40B4-BE49-F238E27FC236}">
                  <a16:creationId xmlns:a16="http://schemas.microsoft.com/office/drawing/2014/main" id="{6EFEF8F8-BAAE-CF0D-AFEE-E3ED5923EF14}"/>
                </a:ext>
              </a:extLst>
            </p:cNvPr>
            <p:cNvSpPr/>
            <p:nvPr/>
          </p:nvSpPr>
          <p:spPr>
            <a:xfrm rot="2803249">
              <a:off x="1294011" y="2381250"/>
              <a:ext cx="795212" cy="795212"/>
            </a:xfrm>
            <a:prstGeom prst="teardrop">
              <a:avLst/>
            </a:prstGeom>
            <a:solidFill>
              <a:srgbClr val="2A4D92"/>
            </a:solidFill>
            <a:ln>
              <a:noFill/>
            </a:ln>
          </p:spPr>
          <p:style>
            <a:lnRef idx="2">
              <a:schemeClr val="accent1">
                <a:shade val="15000"/>
              </a:schemeClr>
            </a:lnRef>
            <a:fillRef idx="1">
              <a:schemeClr val="accent1"/>
            </a:fillRef>
            <a:effectRef idx="0">
              <a:schemeClr val="accent1"/>
            </a:effectRef>
            <a:fontRef idx="minor">
              <a:schemeClr val="lt1"/>
            </a:fontRef>
          </p:style>
          <p:txBody>
            <a:bodyPr tIns="72000" rtlCol="0" anchor="ctr"/>
            <a:lstStyle/>
            <a:p>
              <a:pPr algn="ctr">
                <a:lnSpc>
                  <a:spcPct val="120000"/>
                </a:lnSpc>
              </a:pPr>
              <a:endParaRPr kumimoji="1" lang="ja-JP" altLang="en-US" sz="2000" dirty="0"/>
            </a:p>
          </p:txBody>
        </p:sp>
        <p:sp>
          <p:nvSpPr>
            <p:cNvPr id="57" name="テキスト ボックス 56">
              <a:extLst>
                <a:ext uri="{FF2B5EF4-FFF2-40B4-BE49-F238E27FC236}">
                  <a16:creationId xmlns:a16="http://schemas.microsoft.com/office/drawing/2014/main" id="{C2B89517-80C9-F108-74EB-3E3A460CFAD2}"/>
                </a:ext>
              </a:extLst>
            </p:cNvPr>
            <p:cNvSpPr txBox="1"/>
            <p:nvPr/>
          </p:nvSpPr>
          <p:spPr>
            <a:xfrm>
              <a:off x="1446740" y="2392861"/>
              <a:ext cx="489753" cy="761658"/>
            </a:xfrm>
            <a:prstGeom prst="rect">
              <a:avLst/>
            </a:prstGeom>
            <a:noFill/>
          </p:spPr>
          <p:txBody>
            <a:bodyPr wrap="none" anchor="ctr">
              <a:spAutoFit/>
            </a:bodyPr>
            <a:lstStyle/>
            <a:p>
              <a:pPr algn="ctr">
                <a:lnSpc>
                  <a:spcPct val="120000"/>
                </a:lnSpc>
                <a:spcAft>
                  <a:spcPts val="1200"/>
                </a:spcAft>
              </a:pPr>
              <a:r>
                <a:rPr lang="en-US" altLang="ja-JP" sz="3200" b="1" dirty="0">
                  <a:solidFill>
                    <a:schemeClr val="bg1"/>
                  </a:solidFill>
                </a:rPr>
                <a:t>?</a:t>
              </a:r>
            </a:p>
          </p:txBody>
        </p:sp>
      </p:grpSp>
      <p:sp>
        <p:nvSpPr>
          <p:cNvPr id="58" name="テキスト ボックス 57">
            <a:extLst>
              <a:ext uri="{FF2B5EF4-FFF2-40B4-BE49-F238E27FC236}">
                <a16:creationId xmlns:a16="http://schemas.microsoft.com/office/drawing/2014/main" id="{CFFF529A-A566-613D-96AB-336D089EF03E}"/>
              </a:ext>
            </a:extLst>
          </p:cNvPr>
          <p:cNvSpPr txBox="1"/>
          <p:nvPr/>
        </p:nvSpPr>
        <p:spPr>
          <a:xfrm>
            <a:off x="1700897" y="5490813"/>
            <a:ext cx="5570756" cy="954107"/>
          </a:xfrm>
          <a:prstGeom prst="rect">
            <a:avLst/>
          </a:prstGeom>
          <a:noFill/>
        </p:spPr>
        <p:txBody>
          <a:bodyPr wrap="none">
            <a:spAutoFit/>
          </a:bodyPr>
          <a:lstStyle/>
          <a:p>
            <a:r>
              <a:rPr lang="ja-JP" altLang="en-US" sz="2800" b="1" dirty="0">
                <a:solidFill>
                  <a:schemeClr val="tx1">
                    <a:lumMod val="75000"/>
                    <a:lumOff val="25000"/>
                  </a:schemeClr>
                </a:solidFill>
              </a:rPr>
              <a:t>それはすべて縁のある人にとって</a:t>
            </a:r>
            <a:br>
              <a:rPr lang="en-US" altLang="ja-JP" sz="2800" b="1" dirty="0">
                <a:solidFill>
                  <a:schemeClr val="tx1">
                    <a:lumMod val="75000"/>
                    <a:lumOff val="25000"/>
                  </a:schemeClr>
                </a:solidFill>
              </a:rPr>
            </a:br>
            <a:r>
              <a:rPr lang="ja-JP" altLang="en-US" sz="2800" b="1" dirty="0">
                <a:solidFill>
                  <a:schemeClr val="tx1">
                    <a:lumMod val="75000"/>
                    <a:lumOff val="25000"/>
                  </a:schemeClr>
                </a:solidFill>
              </a:rPr>
              <a:t>有益になるか？</a:t>
            </a:r>
          </a:p>
        </p:txBody>
      </p:sp>
    </p:spTree>
    <p:extLst>
      <p:ext uri="{BB962C8B-B14F-4D97-AF65-F5344CB8AC3E}">
        <p14:creationId xmlns:p14="http://schemas.microsoft.com/office/powerpoint/2010/main" val="1056909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85B3D-7014-3FAA-6105-17AD5617E8CC}"/>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EDA1E414-B4CB-3023-BC3F-0053301F3657}"/>
              </a:ext>
            </a:extLst>
          </p:cNvPr>
          <p:cNvSpPr>
            <a:spLocks noGrp="1"/>
          </p:cNvSpPr>
          <p:nvPr>
            <p:ph type="sldNum" sz="quarter" idx="12"/>
          </p:nvPr>
        </p:nvSpPr>
        <p:spPr/>
        <p:txBody>
          <a:bodyPr/>
          <a:lstStyle/>
          <a:p>
            <a:fld id="{E97FCFFC-F8AA-4D8F-A275-EA91BBC194F3}" type="slidenum">
              <a:rPr kumimoji="1" lang="ja-JP" altLang="en-US" smtClean="0"/>
              <a:t>14</a:t>
            </a:fld>
            <a:endParaRPr kumimoji="1" lang="ja-JP" altLang="en-US"/>
          </a:p>
        </p:txBody>
      </p:sp>
      <p:sp>
        <p:nvSpPr>
          <p:cNvPr id="14" name="タイトル 13">
            <a:extLst>
              <a:ext uri="{FF2B5EF4-FFF2-40B4-BE49-F238E27FC236}">
                <a16:creationId xmlns:a16="http://schemas.microsoft.com/office/drawing/2014/main" id="{70759188-79AD-8FF3-C950-5CEF6536DA38}"/>
              </a:ext>
            </a:extLst>
          </p:cNvPr>
          <p:cNvSpPr>
            <a:spLocks noGrp="1"/>
          </p:cNvSpPr>
          <p:nvPr>
            <p:ph type="title"/>
          </p:nvPr>
        </p:nvSpPr>
        <p:spPr/>
        <p:txBody>
          <a:bodyPr/>
          <a:lstStyle/>
          <a:p>
            <a:r>
              <a:rPr lang="ja-JP" altLang="en-US" dirty="0"/>
              <a:t>日本のロータリーは</a:t>
            </a:r>
          </a:p>
        </p:txBody>
      </p:sp>
      <p:sp>
        <p:nvSpPr>
          <p:cNvPr id="2" name="四角形: 角を丸くする 1">
            <a:extLst>
              <a:ext uri="{FF2B5EF4-FFF2-40B4-BE49-F238E27FC236}">
                <a16:creationId xmlns:a16="http://schemas.microsoft.com/office/drawing/2014/main" id="{F282B4F2-6496-7D47-16D9-3F54EF212E34}"/>
              </a:ext>
            </a:extLst>
          </p:cNvPr>
          <p:cNvSpPr/>
          <p:nvPr/>
        </p:nvSpPr>
        <p:spPr>
          <a:xfrm>
            <a:off x="1534312" y="1392188"/>
            <a:ext cx="4856636" cy="656439"/>
          </a:xfrm>
          <a:prstGeom prst="roundRect">
            <a:avLst>
              <a:gd name="adj" fmla="val 7576"/>
            </a:avLst>
          </a:prstGeom>
          <a:solidFill>
            <a:srgbClr val="2A4D9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tIns="72000" rtlCol="0" anchor="ctr"/>
          <a:lstStyle/>
          <a:p>
            <a:pPr algn="ctr">
              <a:lnSpc>
                <a:spcPct val="120000"/>
              </a:lnSpc>
            </a:pPr>
            <a:r>
              <a:rPr kumimoji="1" lang="ja-JP" altLang="en-US" sz="2800" dirty="0">
                <a:latin typeface="+mn-ea"/>
              </a:rPr>
              <a:t>職業奉仕</a:t>
            </a:r>
            <a:endParaRPr kumimoji="1" lang="ja-JP" altLang="en-US" sz="2000" dirty="0">
              <a:latin typeface="+mn-ea"/>
            </a:endParaRPr>
          </a:p>
        </p:txBody>
      </p:sp>
      <p:sp>
        <p:nvSpPr>
          <p:cNvPr id="4" name="四角形: 角を丸くする 3">
            <a:extLst>
              <a:ext uri="{FF2B5EF4-FFF2-40B4-BE49-F238E27FC236}">
                <a16:creationId xmlns:a16="http://schemas.microsoft.com/office/drawing/2014/main" id="{5B61B1B0-754E-5613-FDBA-61347563738D}"/>
              </a:ext>
            </a:extLst>
          </p:cNvPr>
          <p:cNvSpPr/>
          <p:nvPr/>
        </p:nvSpPr>
        <p:spPr>
          <a:xfrm>
            <a:off x="1534312" y="2268488"/>
            <a:ext cx="4856636" cy="656439"/>
          </a:xfrm>
          <a:prstGeom prst="roundRect">
            <a:avLst>
              <a:gd name="adj" fmla="val 7576"/>
            </a:avLst>
          </a:prstGeom>
          <a:solidFill>
            <a:srgbClr val="2A4D9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tIns="72000" rtlCol="0" anchor="ctr"/>
          <a:lstStyle/>
          <a:p>
            <a:pPr algn="ctr">
              <a:lnSpc>
                <a:spcPct val="120000"/>
              </a:lnSpc>
            </a:pPr>
            <a:r>
              <a:rPr kumimoji="1" lang="ja-JP" altLang="en-US" sz="2800" dirty="0">
                <a:latin typeface="+mn-ea"/>
              </a:rPr>
              <a:t>四つのテスト</a:t>
            </a:r>
            <a:endParaRPr kumimoji="1" lang="ja-JP" altLang="en-US" sz="2000" dirty="0">
              <a:latin typeface="+mn-ea"/>
            </a:endParaRPr>
          </a:p>
        </p:txBody>
      </p:sp>
      <p:sp>
        <p:nvSpPr>
          <p:cNvPr id="5" name="四角形: 角を丸くする 4">
            <a:extLst>
              <a:ext uri="{FF2B5EF4-FFF2-40B4-BE49-F238E27FC236}">
                <a16:creationId xmlns:a16="http://schemas.microsoft.com/office/drawing/2014/main" id="{4A895806-D92F-CE37-363B-B3AF10E5A59F}"/>
              </a:ext>
            </a:extLst>
          </p:cNvPr>
          <p:cNvSpPr/>
          <p:nvPr/>
        </p:nvSpPr>
        <p:spPr>
          <a:xfrm>
            <a:off x="1534312" y="3144788"/>
            <a:ext cx="4856636" cy="656439"/>
          </a:xfrm>
          <a:prstGeom prst="roundRect">
            <a:avLst>
              <a:gd name="adj" fmla="val 7576"/>
            </a:avLst>
          </a:prstGeom>
          <a:solidFill>
            <a:srgbClr val="2A4D9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tIns="72000" rtlCol="0" anchor="ctr"/>
          <a:lstStyle/>
          <a:p>
            <a:pPr algn="ctr">
              <a:lnSpc>
                <a:spcPct val="120000"/>
              </a:lnSpc>
            </a:pPr>
            <a:r>
              <a:rPr kumimoji="1" lang="ja-JP" altLang="en-US" sz="2800" dirty="0">
                <a:latin typeface="+mn-ea"/>
              </a:rPr>
              <a:t>ロータリーの目的</a:t>
            </a:r>
          </a:p>
        </p:txBody>
      </p:sp>
      <p:sp>
        <p:nvSpPr>
          <p:cNvPr id="6" name="四角形: 角を丸くする 5">
            <a:extLst>
              <a:ext uri="{FF2B5EF4-FFF2-40B4-BE49-F238E27FC236}">
                <a16:creationId xmlns:a16="http://schemas.microsoft.com/office/drawing/2014/main" id="{12217E57-F772-37EE-B031-7B2999829C61}"/>
              </a:ext>
            </a:extLst>
          </p:cNvPr>
          <p:cNvSpPr/>
          <p:nvPr/>
        </p:nvSpPr>
        <p:spPr>
          <a:xfrm>
            <a:off x="1534312" y="4021088"/>
            <a:ext cx="4856636" cy="656439"/>
          </a:xfrm>
          <a:prstGeom prst="roundRect">
            <a:avLst>
              <a:gd name="adj" fmla="val 7576"/>
            </a:avLst>
          </a:prstGeom>
          <a:solidFill>
            <a:srgbClr val="2A4D9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tIns="72000" rtlCol="0" anchor="ctr"/>
          <a:lstStyle/>
          <a:p>
            <a:pPr algn="ctr">
              <a:lnSpc>
                <a:spcPct val="120000"/>
              </a:lnSpc>
            </a:pPr>
            <a:r>
              <a:rPr kumimoji="1" lang="ja-JP" altLang="en-US" sz="2800" dirty="0">
                <a:latin typeface="+mn-ea"/>
              </a:rPr>
              <a:t>例会</a:t>
            </a:r>
            <a:endParaRPr kumimoji="1" lang="ja-JP" altLang="en-US" sz="2000" dirty="0">
              <a:latin typeface="+mn-ea"/>
            </a:endParaRPr>
          </a:p>
        </p:txBody>
      </p:sp>
      <p:sp>
        <p:nvSpPr>
          <p:cNvPr id="7" name="右中かっこ 6">
            <a:extLst>
              <a:ext uri="{FF2B5EF4-FFF2-40B4-BE49-F238E27FC236}">
                <a16:creationId xmlns:a16="http://schemas.microsoft.com/office/drawing/2014/main" id="{8D7C7E16-F31F-5203-DE22-F7D2BC1B878B}"/>
              </a:ext>
            </a:extLst>
          </p:cNvPr>
          <p:cNvSpPr/>
          <p:nvPr/>
        </p:nvSpPr>
        <p:spPr>
          <a:xfrm>
            <a:off x="6793248" y="1392188"/>
            <a:ext cx="466725" cy="3285339"/>
          </a:xfrm>
          <a:prstGeom prst="rightBrace">
            <a:avLst>
              <a:gd name="adj1" fmla="val 36025"/>
              <a:gd name="adj2" fmla="val 50000"/>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F6023B64-5AC4-ECC2-FEC5-B306CDBCABC7}"/>
              </a:ext>
            </a:extLst>
          </p:cNvPr>
          <p:cNvSpPr txBox="1"/>
          <p:nvPr/>
        </p:nvSpPr>
        <p:spPr>
          <a:xfrm>
            <a:off x="7321886" y="2842126"/>
            <a:ext cx="1107996" cy="461665"/>
          </a:xfrm>
          <a:prstGeom prst="rect">
            <a:avLst/>
          </a:prstGeom>
          <a:noFill/>
        </p:spPr>
        <p:txBody>
          <a:bodyPr wrap="none">
            <a:spAutoFit/>
          </a:bodyPr>
          <a:lstStyle/>
          <a:p>
            <a:r>
              <a:rPr lang="ja-JP" altLang="en-US" sz="2400" dirty="0">
                <a:solidFill>
                  <a:schemeClr val="tx1">
                    <a:lumMod val="75000"/>
                    <a:lumOff val="25000"/>
                  </a:schemeClr>
                </a:solidFill>
              </a:rPr>
              <a:t>を重視</a:t>
            </a:r>
          </a:p>
        </p:txBody>
      </p:sp>
      <p:sp>
        <p:nvSpPr>
          <p:cNvPr id="11" name="フリーフォーム: 図形 10">
            <a:extLst>
              <a:ext uri="{FF2B5EF4-FFF2-40B4-BE49-F238E27FC236}">
                <a16:creationId xmlns:a16="http://schemas.microsoft.com/office/drawing/2014/main" id="{39847C24-A947-2BF1-1659-D56582FED417}"/>
              </a:ext>
            </a:extLst>
          </p:cNvPr>
          <p:cNvSpPr/>
          <p:nvPr/>
        </p:nvSpPr>
        <p:spPr>
          <a:xfrm>
            <a:off x="2058470" y="4489374"/>
            <a:ext cx="5027060" cy="1567078"/>
          </a:xfrm>
          <a:custGeom>
            <a:avLst/>
            <a:gdLst>
              <a:gd name="connsiteX0" fmla="*/ 0 w 5027060"/>
              <a:gd name="connsiteY0" fmla="*/ 1078225 h 1567078"/>
              <a:gd name="connsiteX1" fmla="*/ 0 w 5027060"/>
              <a:gd name="connsiteY1" fmla="*/ 1078226 h 1567078"/>
              <a:gd name="connsiteX2" fmla="*/ 0 w 5027060"/>
              <a:gd name="connsiteY2" fmla="*/ 1078226 h 1567078"/>
              <a:gd name="connsiteX3" fmla="*/ 593652 w 5027060"/>
              <a:gd name="connsiteY3" fmla="*/ 0 h 1567078"/>
              <a:gd name="connsiteX4" fmla="*/ 730209 w 5027060"/>
              <a:gd name="connsiteY4" fmla="*/ 589374 h 1567078"/>
              <a:gd name="connsiteX5" fmla="*/ 4538208 w 5027060"/>
              <a:gd name="connsiteY5" fmla="*/ 589374 h 1567078"/>
              <a:gd name="connsiteX6" fmla="*/ 5027060 w 5027060"/>
              <a:gd name="connsiteY6" fmla="*/ 1078226 h 1567078"/>
              <a:gd name="connsiteX7" fmla="*/ 5027059 w 5027060"/>
              <a:gd name="connsiteY7" fmla="*/ 1078226 h 1567078"/>
              <a:gd name="connsiteX8" fmla="*/ 4538207 w 5027060"/>
              <a:gd name="connsiteY8" fmla="*/ 1567078 h 1567078"/>
              <a:gd name="connsiteX9" fmla="*/ 488852 w 5027060"/>
              <a:gd name="connsiteY9" fmla="*/ 1567077 h 1567078"/>
              <a:gd name="connsiteX10" fmla="*/ 9932 w 5027060"/>
              <a:gd name="connsiteY10" fmla="*/ 1176746 h 1567078"/>
              <a:gd name="connsiteX11" fmla="*/ 0 w 5027060"/>
              <a:gd name="connsiteY11" fmla="*/ 1078226 h 1567078"/>
              <a:gd name="connsiteX12" fmla="*/ 9932 w 5027060"/>
              <a:gd name="connsiteY12" fmla="*/ 979705 h 1567078"/>
              <a:gd name="connsiteX13" fmla="*/ 390331 w 5027060"/>
              <a:gd name="connsiteY13" fmla="*/ 599306 h 1567078"/>
              <a:gd name="connsiteX14" fmla="*/ 456335 w 5027060"/>
              <a:gd name="connsiteY14" fmla="*/ 592652 h 1567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27060" h="1567078">
                <a:moveTo>
                  <a:pt x="0" y="1078225"/>
                </a:moveTo>
                <a:lnTo>
                  <a:pt x="0" y="1078226"/>
                </a:lnTo>
                <a:lnTo>
                  <a:pt x="0" y="1078226"/>
                </a:lnTo>
                <a:close/>
                <a:moveTo>
                  <a:pt x="593652" y="0"/>
                </a:moveTo>
                <a:lnTo>
                  <a:pt x="730209" y="589374"/>
                </a:lnTo>
                <a:lnTo>
                  <a:pt x="4538208" y="589374"/>
                </a:lnTo>
                <a:cubicBezTo>
                  <a:pt x="4808194" y="589374"/>
                  <a:pt x="5027060" y="808240"/>
                  <a:pt x="5027060" y="1078226"/>
                </a:cubicBezTo>
                <a:lnTo>
                  <a:pt x="5027059" y="1078226"/>
                </a:lnTo>
                <a:cubicBezTo>
                  <a:pt x="5027059" y="1348212"/>
                  <a:pt x="4808193" y="1567078"/>
                  <a:pt x="4538207" y="1567078"/>
                </a:cubicBezTo>
                <a:lnTo>
                  <a:pt x="488852" y="1567077"/>
                </a:lnTo>
                <a:cubicBezTo>
                  <a:pt x="252614" y="1567077"/>
                  <a:pt x="55515" y="1399508"/>
                  <a:pt x="9932" y="1176746"/>
                </a:cubicBezTo>
                <a:lnTo>
                  <a:pt x="0" y="1078226"/>
                </a:lnTo>
                <a:lnTo>
                  <a:pt x="9932" y="979705"/>
                </a:lnTo>
                <a:cubicBezTo>
                  <a:pt x="49003" y="788767"/>
                  <a:pt x="199393" y="638378"/>
                  <a:pt x="390331" y="599306"/>
                </a:cubicBezTo>
                <a:lnTo>
                  <a:pt x="456335" y="592652"/>
                </a:lnTo>
                <a:close/>
              </a:path>
            </a:pathLst>
          </a:custGeom>
          <a:solidFill>
            <a:schemeClr val="bg1"/>
          </a:solidFill>
          <a:ln cap="rnd">
            <a:solidFill>
              <a:srgbClr val="2A4D92"/>
            </a:solidFill>
            <a:round/>
          </a:ln>
        </p:spPr>
        <p:style>
          <a:lnRef idx="2">
            <a:schemeClr val="accent1">
              <a:shade val="15000"/>
            </a:schemeClr>
          </a:lnRef>
          <a:fillRef idx="1">
            <a:schemeClr val="accent1"/>
          </a:fillRef>
          <a:effectRef idx="0">
            <a:schemeClr val="accent1"/>
          </a:effectRef>
          <a:fontRef idx="minor">
            <a:schemeClr val="lt1"/>
          </a:fontRef>
        </p:style>
        <p:txBody>
          <a:bodyPr wrap="square" lIns="648000" tIns="72000" bIns="0" rtlCol="0" anchor="b">
            <a:noAutofit/>
          </a:bodyPr>
          <a:lstStyle/>
          <a:p>
            <a:pPr defTabSz="990600">
              <a:lnSpc>
                <a:spcPct val="120000"/>
              </a:lnSpc>
              <a:spcAft>
                <a:spcPts val="600"/>
              </a:spcAft>
            </a:pPr>
            <a:r>
              <a:rPr lang="ja-JP" altLang="en-US" sz="2400" dirty="0">
                <a:solidFill>
                  <a:schemeClr val="tx1">
                    <a:lumMod val="75000"/>
                    <a:lumOff val="25000"/>
                  </a:schemeClr>
                </a:solidFill>
              </a:rPr>
              <a:t>・職業人としての倫理向上</a:t>
            </a:r>
            <a:endParaRPr lang="en-US" altLang="ja-JP" sz="2400" dirty="0">
              <a:solidFill>
                <a:schemeClr val="tx1">
                  <a:lumMod val="75000"/>
                  <a:lumOff val="25000"/>
                </a:schemeClr>
              </a:solidFill>
            </a:endParaRPr>
          </a:p>
          <a:p>
            <a:pPr defTabSz="990600">
              <a:lnSpc>
                <a:spcPct val="120000"/>
              </a:lnSpc>
              <a:spcAft>
                <a:spcPts val="600"/>
              </a:spcAft>
            </a:pPr>
            <a:r>
              <a:rPr lang="ja-JP" altLang="en-US" sz="2400" dirty="0">
                <a:solidFill>
                  <a:schemeClr val="tx1">
                    <a:lumMod val="75000"/>
                    <a:lumOff val="25000"/>
                  </a:schemeClr>
                </a:solidFill>
              </a:rPr>
              <a:t>・互いに切磋琢磨し学ぶ</a:t>
            </a:r>
          </a:p>
        </p:txBody>
      </p:sp>
      <p:pic>
        <p:nvPicPr>
          <p:cNvPr id="12" name="グラフィックス 11">
            <a:extLst>
              <a:ext uri="{FF2B5EF4-FFF2-40B4-BE49-F238E27FC236}">
                <a16:creationId xmlns:a16="http://schemas.microsoft.com/office/drawing/2014/main" id="{9134C909-C7D2-78D7-70EE-CF1EAA4F99E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7491" y="4021088"/>
            <a:ext cx="656439" cy="656439"/>
          </a:xfrm>
          <a:prstGeom prst="rect">
            <a:avLst/>
          </a:prstGeom>
        </p:spPr>
      </p:pic>
    </p:spTree>
    <p:extLst>
      <p:ext uri="{BB962C8B-B14F-4D97-AF65-F5344CB8AC3E}">
        <p14:creationId xmlns:p14="http://schemas.microsoft.com/office/powerpoint/2010/main" val="42784146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線コネクタ 17">
            <a:extLst>
              <a:ext uri="{FF2B5EF4-FFF2-40B4-BE49-F238E27FC236}">
                <a16:creationId xmlns:a16="http://schemas.microsoft.com/office/drawing/2014/main" id="{F03CCD3F-1B14-4B52-5CCA-14AD9F7F82EE}"/>
              </a:ext>
            </a:extLst>
          </p:cNvPr>
          <p:cNvCxnSpPr>
            <a:cxnSpLocks/>
          </p:cNvCxnSpPr>
          <p:nvPr/>
        </p:nvCxnSpPr>
        <p:spPr>
          <a:xfrm>
            <a:off x="743054" y="877011"/>
            <a:ext cx="7657892" cy="0"/>
          </a:xfrm>
          <a:prstGeom prst="line">
            <a:avLst/>
          </a:prstGeom>
          <a:ln w="19050">
            <a:solidFill>
              <a:srgbClr val="2A4D92"/>
            </a:solidFill>
          </a:ln>
        </p:spPr>
        <p:style>
          <a:lnRef idx="2">
            <a:schemeClr val="accent1"/>
          </a:lnRef>
          <a:fillRef idx="0">
            <a:schemeClr val="accent1"/>
          </a:fillRef>
          <a:effectRef idx="1">
            <a:schemeClr val="accent1"/>
          </a:effectRef>
          <a:fontRef idx="minor">
            <a:schemeClr val="tx1"/>
          </a:fontRef>
        </p:style>
      </p:cxnSp>
      <p:cxnSp>
        <p:nvCxnSpPr>
          <p:cNvPr id="19" name="直線コネクタ 18">
            <a:extLst>
              <a:ext uri="{FF2B5EF4-FFF2-40B4-BE49-F238E27FC236}">
                <a16:creationId xmlns:a16="http://schemas.microsoft.com/office/drawing/2014/main" id="{F3DA1662-B298-11D5-416B-44EA25C63F63}"/>
              </a:ext>
            </a:extLst>
          </p:cNvPr>
          <p:cNvCxnSpPr>
            <a:cxnSpLocks/>
          </p:cNvCxnSpPr>
          <p:nvPr/>
        </p:nvCxnSpPr>
        <p:spPr>
          <a:xfrm>
            <a:off x="743054" y="1852058"/>
            <a:ext cx="7657892" cy="0"/>
          </a:xfrm>
          <a:prstGeom prst="line">
            <a:avLst/>
          </a:prstGeom>
          <a:ln w="19050">
            <a:solidFill>
              <a:srgbClr val="2A4D92"/>
            </a:solidFill>
          </a:ln>
        </p:spPr>
        <p:style>
          <a:lnRef idx="2">
            <a:schemeClr val="accent1"/>
          </a:lnRef>
          <a:fillRef idx="0">
            <a:schemeClr val="accent1"/>
          </a:fillRef>
          <a:effectRef idx="1">
            <a:schemeClr val="accent1"/>
          </a:effectRef>
          <a:fontRef idx="minor">
            <a:schemeClr val="tx1"/>
          </a:fontRef>
        </p:style>
      </p:cxnSp>
      <p:sp>
        <p:nvSpPr>
          <p:cNvPr id="3" name="スライド番号プレースホルダー 2">
            <a:extLst>
              <a:ext uri="{FF2B5EF4-FFF2-40B4-BE49-F238E27FC236}">
                <a16:creationId xmlns:a16="http://schemas.microsoft.com/office/drawing/2014/main" id="{768E0480-1117-B721-F64F-97FD822A0561}"/>
              </a:ext>
            </a:extLst>
          </p:cNvPr>
          <p:cNvSpPr>
            <a:spLocks noGrp="1"/>
          </p:cNvSpPr>
          <p:nvPr>
            <p:ph type="sldNum" sz="quarter" idx="12"/>
          </p:nvPr>
        </p:nvSpPr>
        <p:spPr/>
        <p:txBody>
          <a:bodyPr/>
          <a:lstStyle/>
          <a:p>
            <a:fld id="{E97FCFFC-F8AA-4D8F-A275-EA91BBC194F3}" type="slidenum">
              <a:rPr kumimoji="1" lang="ja-JP" altLang="en-US" smtClean="0"/>
              <a:t>15</a:t>
            </a:fld>
            <a:endParaRPr kumimoji="1" lang="ja-JP" altLang="en-US"/>
          </a:p>
        </p:txBody>
      </p:sp>
      <p:sp>
        <p:nvSpPr>
          <p:cNvPr id="7" name="矢印: 五方向 6">
            <a:extLst>
              <a:ext uri="{FF2B5EF4-FFF2-40B4-BE49-F238E27FC236}">
                <a16:creationId xmlns:a16="http://schemas.microsoft.com/office/drawing/2014/main" id="{9F41C1B2-00F7-A660-5B50-A5AE9600ADF0}"/>
              </a:ext>
            </a:extLst>
          </p:cNvPr>
          <p:cNvSpPr/>
          <p:nvPr/>
        </p:nvSpPr>
        <p:spPr>
          <a:xfrm>
            <a:off x="743053" y="2000615"/>
            <a:ext cx="3990871" cy="967826"/>
          </a:xfrm>
          <a:prstGeom prst="homePlate">
            <a:avLst>
              <a:gd name="adj" fmla="val 23001"/>
            </a:avLst>
          </a:prstGeom>
          <a:solidFill>
            <a:srgbClr val="FFAE09"/>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0" tIns="0" bIns="0" rtlCol="0" anchor="ctr"/>
          <a:lstStyle/>
          <a:p>
            <a:pPr>
              <a:lnSpc>
                <a:spcPct val="120000"/>
              </a:lnSpc>
            </a:pPr>
            <a:r>
              <a:rPr lang="ja-JP" altLang="en-US" sz="2200" b="1" dirty="0">
                <a:solidFill>
                  <a:schemeClr val="bg1"/>
                </a:solidFill>
              </a:rPr>
              <a:t>例会で奉仕の心を学び、</a:t>
            </a:r>
          </a:p>
        </p:txBody>
      </p:sp>
      <p:pic>
        <p:nvPicPr>
          <p:cNvPr id="9" name="図 8">
            <a:extLst>
              <a:ext uri="{FF2B5EF4-FFF2-40B4-BE49-F238E27FC236}">
                <a16:creationId xmlns:a16="http://schemas.microsoft.com/office/drawing/2014/main" id="{3E880947-4E5E-8ED3-2A27-1A35978A8CD6}"/>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872223" y="2183713"/>
            <a:ext cx="567175" cy="454898"/>
          </a:xfrm>
          <a:prstGeom prst="rect">
            <a:avLst/>
          </a:prstGeom>
        </p:spPr>
      </p:pic>
      <p:sp>
        <p:nvSpPr>
          <p:cNvPr id="10" name="テキスト ボックス 9">
            <a:extLst>
              <a:ext uri="{FF2B5EF4-FFF2-40B4-BE49-F238E27FC236}">
                <a16:creationId xmlns:a16="http://schemas.microsoft.com/office/drawing/2014/main" id="{EC19F701-50CE-15B8-33DB-9443580A1DBA}"/>
              </a:ext>
            </a:extLst>
          </p:cNvPr>
          <p:cNvSpPr txBox="1"/>
          <p:nvPr/>
        </p:nvSpPr>
        <p:spPr>
          <a:xfrm>
            <a:off x="2370591" y="924512"/>
            <a:ext cx="5704895" cy="960263"/>
          </a:xfrm>
          <a:prstGeom prst="rect">
            <a:avLst/>
          </a:prstGeom>
          <a:noFill/>
        </p:spPr>
        <p:txBody>
          <a:bodyPr wrap="none">
            <a:spAutoFit/>
          </a:bodyPr>
          <a:lstStyle/>
          <a:p>
            <a:pPr algn="ctr">
              <a:lnSpc>
                <a:spcPct val="120000"/>
              </a:lnSpc>
            </a:pPr>
            <a:r>
              <a:rPr lang="vi-VN" altLang="ja-JP" sz="2400" b="1" dirty="0">
                <a:solidFill>
                  <a:srgbClr val="2A4D92"/>
                </a:solidFill>
              </a:rPr>
              <a:t>『</a:t>
            </a:r>
            <a:r>
              <a:rPr lang="ja-JP" altLang="en-US" sz="2400" b="1" dirty="0">
                <a:solidFill>
                  <a:srgbClr val="2A4D92"/>
                </a:solidFill>
              </a:rPr>
              <a:t>入りて学び、出でて奉仕せよ</a:t>
            </a:r>
            <a:r>
              <a:rPr lang="en-US" altLang="ja-JP" sz="2400" b="1" dirty="0">
                <a:solidFill>
                  <a:srgbClr val="2A4D92"/>
                </a:solidFill>
              </a:rPr>
              <a:t>』</a:t>
            </a:r>
            <a:endParaRPr lang="ja-JP" altLang="en-US" sz="2400" b="1" dirty="0">
              <a:solidFill>
                <a:srgbClr val="2A4D92"/>
              </a:solidFill>
            </a:endParaRPr>
          </a:p>
          <a:p>
            <a:pPr algn="ctr">
              <a:lnSpc>
                <a:spcPct val="120000"/>
              </a:lnSpc>
            </a:pPr>
            <a:r>
              <a:rPr lang="vi-VN" altLang="ja-JP" sz="2400" b="1" dirty="0">
                <a:solidFill>
                  <a:srgbClr val="2A4D92"/>
                </a:solidFill>
              </a:rPr>
              <a:t>Enter to Learn, Go Forth to Serve </a:t>
            </a:r>
            <a:endParaRPr lang="ja-JP" altLang="en-US" sz="2400" b="1" dirty="0">
              <a:solidFill>
                <a:srgbClr val="2A4D92"/>
              </a:solidFill>
            </a:endParaRPr>
          </a:p>
        </p:txBody>
      </p:sp>
      <p:pic>
        <p:nvPicPr>
          <p:cNvPr id="13" name="図 1">
            <a:extLst>
              <a:ext uri="{FF2B5EF4-FFF2-40B4-BE49-F238E27FC236}">
                <a16:creationId xmlns:a16="http://schemas.microsoft.com/office/drawing/2014/main" id="{155007C8-3E37-1BBD-3C32-DF056029814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536" t="-6010" r="-9536" b="11434"/>
          <a:stretch/>
        </p:blipFill>
        <p:spPr bwMode="auto">
          <a:xfrm>
            <a:off x="417956" y="234052"/>
            <a:ext cx="1552248" cy="1603377"/>
          </a:xfrm>
          <a:prstGeom prst="ellipse">
            <a:avLst/>
          </a:prstGeom>
          <a:gradFill flip="none" rotWithShape="1">
            <a:gsLst>
              <a:gs pos="0">
                <a:srgbClr val="D8D8D8"/>
              </a:gs>
              <a:gs pos="90000">
                <a:srgbClr val="262626"/>
              </a:gs>
            </a:gsLst>
            <a:lin ang="16800000" scaled="0"/>
            <a:tileRect/>
          </a:gradFill>
          <a:ln>
            <a:noFill/>
          </a:ln>
        </p:spPr>
      </p:pic>
      <p:sp>
        <p:nvSpPr>
          <p:cNvPr id="17" name="テキスト ボックス 16">
            <a:extLst>
              <a:ext uri="{FF2B5EF4-FFF2-40B4-BE49-F238E27FC236}">
                <a16:creationId xmlns:a16="http://schemas.microsoft.com/office/drawing/2014/main" id="{060234EC-C25B-2875-8FCF-E7368C5EA56D}"/>
              </a:ext>
            </a:extLst>
          </p:cNvPr>
          <p:cNvSpPr txBox="1"/>
          <p:nvPr/>
        </p:nvSpPr>
        <p:spPr>
          <a:xfrm>
            <a:off x="4820669" y="2269754"/>
            <a:ext cx="3852337" cy="481670"/>
          </a:xfrm>
          <a:prstGeom prst="rect">
            <a:avLst/>
          </a:prstGeom>
          <a:noFill/>
        </p:spPr>
        <p:txBody>
          <a:bodyPr wrap="none">
            <a:spAutoFit/>
          </a:bodyPr>
          <a:lstStyle/>
          <a:p>
            <a:pPr>
              <a:lnSpc>
                <a:spcPct val="120000"/>
              </a:lnSpc>
            </a:pPr>
            <a:r>
              <a:rPr lang="ja-JP" altLang="en-US" sz="2200" b="1" dirty="0">
                <a:solidFill>
                  <a:srgbClr val="FFAE09"/>
                </a:solidFill>
              </a:rPr>
              <a:t>例会の外では奉仕の実践を。</a:t>
            </a:r>
          </a:p>
        </p:txBody>
      </p:sp>
      <p:sp>
        <p:nvSpPr>
          <p:cNvPr id="20" name="テキスト ボックス 19">
            <a:extLst>
              <a:ext uri="{FF2B5EF4-FFF2-40B4-BE49-F238E27FC236}">
                <a16:creationId xmlns:a16="http://schemas.microsoft.com/office/drawing/2014/main" id="{F10F87CB-378E-13EB-E2FC-6E07748D00EC}"/>
              </a:ext>
            </a:extLst>
          </p:cNvPr>
          <p:cNvSpPr txBox="1"/>
          <p:nvPr/>
        </p:nvSpPr>
        <p:spPr>
          <a:xfrm>
            <a:off x="743054" y="5405654"/>
            <a:ext cx="8180445" cy="1294200"/>
          </a:xfrm>
          <a:prstGeom prst="rect">
            <a:avLst/>
          </a:prstGeom>
          <a:noFill/>
        </p:spPr>
        <p:txBody>
          <a:bodyPr wrap="none">
            <a:spAutoFit/>
          </a:bodyPr>
          <a:lstStyle/>
          <a:p>
            <a:pPr>
              <a:lnSpc>
                <a:spcPct val="120000"/>
              </a:lnSpc>
              <a:buClr>
                <a:srgbClr val="2A4D92"/>
              </a:buClr>
            </a:pPr>
            <a:r>
              <a:rPr lang="ja-JP" altLang="en-US" sz="2200" dirty="0"/>
              <a:t>信頼でつながった多くの会員の参加で、多くの感動を、</a:t>
            </a:r>
          </a:p>
          <a:p>
            <a:pPr>
              <a:lnSpc>
                <a:spcPct val="120000"/>
              </a:lnSpc>
              <a:buClr>
                <a:srgbClr val="2A4D92"/>
              </a:buClr>
            </a:pPr>
            <a:r>
              <a:rPr lang="ja-JP" altLang="en-US" sz="2200" dirty="0"/>
              <a:t>そして公共イメージの向上で会員の意欲を喚起、</a:t>
            </a:r>
            <a:endParaRPr lang="en-US" altLang="ja-JP" sz="2200" dirty="0"/>
          </a:p>
          <a:p>
            <a:pPr>
              <a:lnSpc>
                <a:spcPct val="120000"/>
              </a:lnSpc>
              <a:buClr>
                <a:srgbClr val="2A4D92"/>
              </a:buClr>
            </a:pPr>
            <a:r>
              <a:rPr lang="ja-JP" altLang="en-US" sz="2200" b="1" dirty="0">
                <a:solidFill>
                  <a:srgbClr val="FFAE09"/>
                </a:solidFill>
              </a:rPr>
              <a:t>クラブの活性化、未来のために、</a:t>
            </a:r>
            <a:r>
              <a:rPr lang="ja-JP" altLang="en-US" sz="2200" dirty="0"/>
              <a:t>ロータリー活動を実践する。 </a:t>
            </a:r>
          </a:p>
        </p:txBody>
      </p:sp>
      <p:sp>
        <p:nvSpPr>
          <p:cNvPr id="21" name="正方形/長方形 20">
            <a:extLst>
              <a:ext uri="{FF2B5EF4-FFF2-40B4-BE49-F238E27FC236}">
                <a16:creationId xmlns:a16="http://schemas.microsoft.com/office/drawing/2014/main" id="{176C48C9-C209-3D1A-8649-434F810684A0}"/>
              </a:ext>
            </a:extLst>
          </p:cNvPr>
          <p:cNvSpPr/>
          <p:nvPr/>
        </p:nvSpPr>
        <p:spPr>
          <a:xfrm>
            <a:off x="743054" y="3218080"/>
            <a:ext cx="1430745" cy="2104360"/>
          </a:xfrm>
          <a:prstGeom prst="rect">
            <a:avLst/>
          </a:prstGeom>
          <a:solidFill>
            <a:srgbClr val="2A4D9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72000" rIns="0" rtlCol="0" anchor="ctr"/>
          <a:lstStyle/>
          <a:p>
            <a:pPr algn="ctr">
              <a:lnSpc>
                <a:spcPct val="120000"/>
              </a:lnSpc>
            </a:pPr>
            <a:r>
              <a:rPr kumimoji="1" lang="ja-JP" altLang="en-US" sz="2200" dirty="0"/>
              <a:t>奉仕の</a:t>
            </a:r>
            <a:br>
              <a:rPr kumimoji="1" lang="en-US" altLang="ja-JP" sz="2200" dirty="0"/>
            </a:br>
            <a:r>
              <a:rPr kumimoji="1" lang="ja-JP" altLang="en-US" sz="2200" dirty="0"/>
              <a:t>愛を育む</a:t>
            </a:r>
          </a:p>
        </p:txBody>
      </p:sp>
      <p:sp>
        <p:nvSpPr>
          <p:cNvPr id="22" name="正方形/長方形 21">
            <a:extLst>
              <a:ext uri="{FF2B5EF4-FFF2-40B4-BE49-F238E27FC236}">
                <a16:creationId xmlns:a16="http://schemas.microsoft.com/office/drawing/2014/main" id="{B0B87A9B-2B74-A31C-0165-28A08A4C460A}"/>
              </a:ext>
            </a:extLst>
          </p:cNvPr>
          <p:cNvSpPr/>
          <p:nvPr/>
        </p:nvSpPr>
        <p:spPr>
          <a:xfrm>
            <a:off x="2299841" y="3218080"/>
            <a:ext cx="1430745" cy="2104360"/>
          </a:xfrm>
          <a:prstGeom prst="rect">
            <a:avLst/>
          </a:prstGeom>
          <a:solidFill>
            <a:srgbClr val="2A4D9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72000" rIns="0" rtlCol="0" anchor="ctr"/>
          <a:lstStyle/>
          <a:p>
            <a:pPr algn="ctr">
              <a:lnSpc>
                <a:spcPct val="120000"/>
              </a:lnSpc>
            </a:pPr>
            <a:r>
              <a:rPr kumimoji="1" lang="ja-JP" altLang="en-US" sz="2200" dirty="0"/>
              <a:t>熱意を</a:t>
            </a:r>
            <a:br>
              <a:rPr kumimoji="1" lang="en-US" altLang="ja-JP" sz="2200" dirty="0"/>
            </a:br>
            <a:r>
              <a:rPr kumimoji="1" lang="ja-JP" altLang="en-US" sz="2200" dirty="0"/>
              <a:t>もって行動</a:t>
            </a:r>
          </a:p>
        </p:txBody>
      </p:sp>
      <p:sp>
        <p:nvSpPr>
          <p:cNvPr id="23" name="正方形/長方形 22">
            <a:extLst>
              <a:ext uri="{FF2B5EF4-FFF2-40B4-BE49-F238E27FC236}">
                <a16:creationId xmlns:a16="http://schemas.microsoft.com/office/drawing/2014/main" id="{E7810768-CBBD-E28F-B69A-F6331F8BA73A}"/>
              </a:ext>
            </a:extLst>
          </p:cNvPr>
          <p:cNvSpPr/>
          <p:nvPr/>
        </p:nvSpPr>
        <p:spPr>
          <a:xfrm>
            <a:off x="3856627" y="3218080"/>
            <a:ext cx="1430745" cy="2104360"/>
          </a:xfrm>
          <a:prstGeom prst="rect">
            <a:avLst/>
          </a:prstGeom>
          <a:solidFill>
            <a:srgbClr val="2A4D9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72000" rIns="0" rtlCol="0" anchor="ctr"/>
          <a:lstStyle/>
          <a:p>
            <a:pPr algn="ctr">
              <a:lnSpc>
                <a:spcPct val="120000"/>
              </a:lnSpc>
            </a:pPr>
            <a:r>
              <a:rPr kumimoji="1" lang="ja-JP" altLang="en-US" sz="2200" dirty="0"/>
              <a:t>大胆な</a:t>
            </a:r>
            <a:br>
              <a:rPr kumimoji="1" lang="en-US" altLang="ja-JP" sz="2200" dirty="0"/>
            </a:br>
            <a:r>
              <a:rPr kumimoji="1" lang="ja-JP" altLang="en-US" sz="2200" dirty="0"/>
              <a:t>チャレンジ</a:t>
            </a:r>
          </a:p>
        </p:txBody>
      </p:sp>
      <p:sp>
        <p:nvSpPr>
          <p:cNvPr id="24" name="正方形/長方形 23">
            <a:extLst>
              <a:ext uri="{FF2B5EF4-FFF2-40B4-BE49-F238E27FC236}">
                <a16:creationId xmlns:a16="http://schemas.microsoft.com/office/drawing/2014/main" id="{E916F83D-3A43-B4CE-EE4E-97C9956178D6}"/>
              </a:ext>
            </a:extLst>
          </p:cNvPr>
          <p:cNvSpPr/>
          <p:nvPr/>
        </p:nvSpPr>
        <p:spPr>
          <a:xfrm>
            <a:off x="5413414" y="3218080"/>
            <a:ext cx="1430745" cy="2104360"/>
          </a:xfrm>
          <a:prstGeom prst="rect">
            <a:avLst/>
          </a:prstGeom>
          <a:solidFill>
            <a:srgbClr val="2A4D9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72000" rIns="0" rtlCol="0" anchor="ctr"/>
          <a:lstStyle/>
          <a:p>
            <a:pPr algn="ctr">
              <a:lnSpc>
                <a:spcPct val="120000"/>
              </a:lnSpc>
            </a:pPr>
            <a:r>
              <a:rPr kumimoji="1" lang="ja-JP" altLang="en-US" sz="2200" dirty="0"/>
              <a:t>自らの</a:t>
            </a:r>
            <a:br>
              <a:rPr kumimoji="1" lang="en-US" altLang="ja-JP" sz="2200" dirty="0"/>
            </a:br>
            <a:r>
              <a:rPr kumimoji="1" lang="ja-JP" altLang="en-US" sz="2200" dirty="0"/>
              <a:t>行動で</a:t>
            </a:r>
            <a:br>
              <a:rPr kumimoji="1" lang="en-US" altLang="ja-JP" sz="2200" dirty="0"/>
            </a:br>
            <a:r>
              <a:rPr kumimoji="1" lang="ja-JP" altLang="en-US" sz="2200" dirty="0"/>
              <a:t>模範を示す</a:t>
            </a:r>
          </a:p>
        </p:txBody>
      </p:sp>
      <p:sp>
        <p:nvSpPr>
          <p:cNvPr id="25" name="正方形/長方形 24">
            <a:extLst>
              <a:ext uri="{FF2B5EF4-FFF2-40B4-BE49-F238E27FC236}">
                <a16:creationId xmlns:a16="http://schemas.microsoft.com/office/drawing/2014/main" id="{D1D7C171-1B50-F693-578D-E82102409B8E}"/>
              </a:ext>
            </a:extLst>
          </p:cNvPr>
          <p:cNvSpPr/>
          <p:nvPr/>
        </p:nvSpPr>
        <p:spPr>
          <a:xfrm>
            <a:off x="6970201" y="3218080"/>
            <a:ext cx="1430745" cy="2104360"/>
          </a:xfrm>
          <a:prstGeom prst="rect">
            <a:avLst/>
          </a:prstGeom>
          <a:solidFill>
            <a:srgbClr val="2A4D9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72000" rIns="0" rtlCol="0" anchor="ctr"/>
          <a:lstStyle/>
          <a:p>
            <a:pPr algn="ctr">
              <a:lnSpc>
                <a:spcPct val="120000"/>
              </a:lnSpc>
            </a:pPr>
            <a:r>
              <a:rPr kumimoji="1" lang="ja-JP" altLang="en-US" sz="2200" dirty="0"/>
              <a:t>多様性・</a:t>
            </a:r>
            <a:br>
              <a:rPr kumimoji="1" lang="en-US" altLang="ja-JP" sz="2200" dirty="0"/>
            </a:br>
            <a:r>
              <a:rPr kumimoji="1" lang="ja-JP" altLang="en-US" sz="2200" dirty="0"/>
              <a:t>寛容な心</a:t>
            </a:r>
          </a:p>
        </p:txBody>
      </p:sp>
    </p:spTree>
    <p:extLst>
      <p:ext uri="{BB962C8B-B14F-4D97-AF65-F5344CB8AC3E}">
        <p14:creationId xmlns:p14="http://schemas.microsoft.com/office/powerpoint/2010/main" val="30914383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AF41E-CBFF-6C3D-7295-CF0899597969}"/>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461A9043-F876-38B7-FABA-B70C3CFB71EB}"/>
              </a:ext>
            </a:extLst>
          </p:cNvPr>
          <p:cNvSpPr>
            <a:spLocks noGrp="1"/>
          </p:cNvSpPr>
          <p:nvPr>
            <p:ph type="sldNum" sz="quarter" idx="12"/>
          </p:nvPr>
        </p:nvSpPr>
        <p:spPr/>
        <p:txBody>
          <a:bodyPr/>
          <a:lstStyle/>
          <a:p>
            <a:fld id="{E97FCFFC-F8AA-4D8F-A275-EA91BBC194F3}" type="slidenum">
              <a:rPr kumimoji="1" lang="ja-JP" altLang="en-US" smtClean="0"/>
              <a:t>16</a:t>
            </a:fld>
            <a:endParaRPr kumimoji="1" lang="ja-JP" altLang="en-US"/>
          </a:p>
        </p:txBody>
      </p:sp>
      <p:sp>
        <p:nvSpPr>
          <p:cNvPr id="14" name="タイトル 13">
            <a:extLst>
              <a:ext uri="{FF2B5EF4-FFF2-40B4-BE49-F238E27FC236}">
                <a16:creationId xmlns:a16="http://schemas.microsoft.com/office/drawing/2014/main" id="{9977AEAD-BCEB-8018-D61B-DBF04D48A65C}"/>
              </a:ext>
            </a:extLst>
          </p:cNvPr>
          <p:cNvSpPr>
            <a:spLocks noGrp="1"/>
          </p:cNvSpPr>
          <p:nvPr>
            <p:ph type="title"/>
          </p:nvPr>
        </p:nvSpPr>
        <p:spPr/>
        <p:txBody>
          <a:bodyPr/>
          <a:lstStyle/>
          <a:p>
            <a:r>
              <a:rPr lang="ja-JP" altLang="en-US" dirty="0"/>
              <a:t>例会は人生の道場</a:t>
            </a:r>
          </a:p>
        </p:txBody>
      </p:sp>
      <p:sp>
        <p:nvSpPr>
          <p:cNvPr id="11" name="テキスト ボックス 10">
            <a:extLst>
              <a:ext uri="{FF2B5EF4-FFF2-40B4-BE49-F238E27FC236}">
                <a16:creationId xmlns:a16="http://schemas.microsoft.com/office/drawing/2014/main" id="{140A3C17-68B9-ED96-597B-48D1E504CEAF}"/>
              </a:ext>
            </a:extLst>
          </p:cNvPr>
          <p:cNvSpPr txBox="1"/>
          <p:nvPr/>
        </p:nvSpPr>
        <p:spPr>
          <a:xfrm>
            <a:off x="215213" y="1242822"/>
            <a:ext cx="5929828" cy="587853"/>
          </a:xfrm>
          <a:prstGeom prst="rect">
            <a:avLst/>
          </a:prstGeom>
          <a:noFill/>
        </p:spPr>
        <p:txBody>
          <a:bodyPr wrap="none">
            <a:spAutoFit/>
          </a:bodyPr>
          <a:lstStyle/>
          <a:p>
            <a:pPr>
              <a:lnSpc>
                <a:spcPct val="120000"/>
              </a:lnSpc>
            </a:pPr>
            <a:r>
              <a:rPr lang="ja-JP" altLang="en-US" sz="2800" b="1" dirty="0">
                <a:solidFill>
                  <a:schemeClr val="tx1">
                    <a:lumMod val="75000"/>
                    <a:lumOff val="25000"/>
                  </a:schemeClr>
                </a:solidFill>
              </a:rPr>
              <a:t>例会に出席したいという例会づくり</a:t>
            </a:r>
          </a:p>
        </p:txBody>
      </p:sp>
      <p:sp>
        <p:nvSpPr>
          <p:cNvPr id="12" name="四角形: 角を丸くする 11">
            <a:extLst>
              <a:ext uri="{FF2B5EF4-FFF2-40B4-BE49-F238E27FC236}">
                <a16:creationId xmlns:a16="http://schemas.microsoft.com/office/drawing/2014/main" id="{88F35995-8A35-4FF3-76F9-4F3D37CC4276}"/>
              </a:ext>
            </a:extLst>
          </p:cNvPr>
          <p:cNvSpPr/>
          <p:nvPr/>
        </p:nvSpPr>
        <p:spPr>
          <a:xfrm>
            <a:off x="762000" y="2052219"/>
            <a:ext cx="3721252" cy="450071"/>
          </a:xfrm>
          <a:prstGeom prst="roundRect">
            <a:avLst>
              <a:gd name="adj" fmla="val 50000"/>
            </a:avLst>
          </a:prstGeom>
          <a:solidFill>
            <a:srgbClr val="2A4D9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tIns="72000" rtlCol="0" anchor="ctr"/>
          <a:lstStyle/>
          <a:p>
            <a:pPr algn="ctr">
              <a:lnSpc>
                <a:spcPct val="120000"/>
              </a:lnSpc>
            </a:pPr>
            <a:r>
              <a:rPr kumimoji="1" lang="ja-JP" altLang="en-US" sz="2400" dirty="0">
                <a:solidFill>
                  <a:schemeClr val="bg1"/>
                </a:solidFill>
                <a:latin typeface="+mn-ea"/>
              </a:rPr>
              <a:t>職業倫理の向上</a:t>
            </a:r>
            <a:endParaRPr kumimoji="1" lang="ja-JP" altLang="en-US" dirty="0">
              <a:solidFill>
                <a:schemeClr val="bg1"/>
              </a:solidFill>
              <a:latin typeface="+mn-ea"/>
            </a:endParaRPr>
          </a:p>
        </p:txBody>
      </p:sp>
      <p:sp>
        <p:nvSpPr>
          <p:cNvPr id="13" name="四角形: 角を丸くする 12">
            <a:extLst>
              <a:ext uri="{FF2B5EF4-FFF2-40B4-BE49-F238E27FC236}">
                <a16:creationId xmlns:a16="http://schemas.microsoft.com/office/drawing/2014/main" id="{FC82DC51-885F-4270-EC0C-E4DB96881F5F}"/>
              </a:ext>
            </a:extLst>
          </p:cNvPr>
          <p:cNvSpPr/>
          <p:nvPr/>
        </p:nvSpPr>
        <p:spPr>
          <a:xfrm>
            <a:off x="4660748" y="2052219"/>
            <a:ext cx="3721252" cy="450071"/>
          </a:xfrm>
          <a:prstGeom prst="roundRect">
            <a:avLst>
              <a:gd name="adj" fmla="val 50000"/>
            </a:avLst>
          </a:prstGeom>
          <a:solidFill>
            <a:srgbClr val="2A4D9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tIns="72000" rtlCol="0" anchor="ctr"/>
          <a:lstStyle/>
          <a:p>
            <a:pPr algn="ctr">
              <a:lnSpc>
                <a:spcPct val="120000"/>
              </a:lnSpc>
            </a:pPr>
            <a:r>
              <a:rPr kumimoji="1" lang="ja-JP" altLang="en-US" sz="2400" dirty="0">
                <a:solidFill>
                  <a:schemeClr val="bg1"/>
                </a:solidFill>
                <a:latin typeface="+mn-ea"/>
              </a:rPr>
              <a:t>職業奉仕の実践</a:t>
            </a:r>
            <a:endParaRPr kumimoji="1" lang="ja-JP" altLang="en-US" dirty="0">
              <a:solidFill>
                <a:schemeClr val="bg1"/>
              </a:solidFill>
              <a:latin typeface="+mn-ea"/>
            </a:endParaRPr>
          </a:p>
        </p:txBody>
      </p:sp>
      <p:sp>
        <p:nvSpPr>
          <p:cNvPr id="15" name="四角形: 角を丸くする 14">
            <a:extLst>
              <a:ext uri="{FF2B5EF4-FFF2-40B4-BE49-F238E27FC236}">
                <a16:creationId xmlns:a16="http://schemas.microsoft.com/office/drawing/2014/main" id="{6158601E-0DFF-4C8B-2BD4-C914D86DC322}"/>
              </a:ext>
            </a:extLst>
          </p:cNvPr>
          <p:cNvSpPr/>
          <p:nvPr/>
        </p:nvSpPr>
        <p:spPr>
          <a:xfrm>
            <a:off x="762000" y="2702546"/>
            <a:ext cx="7620000" cy="450071"/>
          </a:xfrm>
          <a:prstGeom prst="roundRect">
            <a:avLst>
              <a:gd name="adj" fmla="val 50000"/>
            </a:avLst>
          </a:prstGeom>
          <a:solidFill>
            <a:srgbClr val="2A4D9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tIns="72000" rtlCol="0" anchor="ctr"/>
          <a:lstStyle/>
          <a:p>
            <a:pPr algn="ctr">
              <a:lnSpc>
                <a:spcPct val="120000"/>
              </a:lnSpc>
            </a:pPr>
            <a:r>
              <a:rPr kumimoji="1" lang="ja-JP" altLang="en-US" sz="2400" dirty="0">
                <a:solidFill>
                  <a:schemeClr val="bg1"/>
                </a:solidFill>
                <a:latin typeface="+mn-ea"/>
              </a:rPr>
              <a:t>社会奉仕は大切で他の奉仕団体と共通</a:t>
            </a:r>
          </a:p>
        </p:txBody>
      </p:sp>
      <p:sp>
        <p:nvSpPr>
          <p:cNvPr id="17" name="四角形: 角を丸くする 16">
            <a:extLst>
              <a:ext uri="{FF2B5EF4-FFF2-40B4-BE49-F238E27FC236}">
                <a16:creationId xmlns:a16="http://schemas.microsoft.com/office/drawing/2014/main" id="{CD7ABDFC-D6F4-E4EA-CAE8-E1E47678AF2D}"/>
              </a:ext>
            </a:extLst>
          </p:cNvPr>
          <p:cNvSpPr/>
          <p:nvPr/>
        </p:nvSpPr>
        <p:spPr>
          <a:xfrm>
            <a:off x="762000" y="3352873"/>
            <a:ext cx="3721252" cy="450071"/>
          </a:xfrm>
          <a:prstGeom prst="roundRect">
            <a:avLst>
              <a:gd name="adj" fmla="val 50000"/>
            </a:avLst>
          </a:prstGeom>
          <a:solidFill>
            <a:srgbClr val="2A4D9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tIns="72000" rtlCol="0" anchor="ctr"/>
          <a:lstStyle/>
          <a:p>
            <a:pPr algn="ctr">
              <a:lnSpc>
                <a:spcPct val="120000"/>
              </a:lnSpc>
            </a:pPr>
            <a:r>
              <a:rPr kumimoji="1" lang="ja-JP" altLang="en-US" sz="2400" dirty="0">
                <a:solidFill>
                  <a:schemeClr val="bg1"/>
                </a:solidFill>
                <a:latin typeface="+mn-ea"/>
              </a:rPr>
              <a:t>職業奉仕が基本</a:t>
            </a:r>
            <a:endParaRPr kumimoji="1" lang="ja-JP" altLang="en-US" dirty="0">
              <a:solidFill>
                <a:schemeClr val="bg1"/>
              </a:solidFill>
              <a:latin typeface="+mn-ea"/>
            </a:endParaRPr>
          </a:p>
        </p:txBody>
      </p:sp>
      <p:sp>
        <p:nvSpPr>
          <p:cNvPr id="18" name="四角形: 角を丸くする 17">
            <a:extLst>
              <a:ext uri="{FF2B5EF4-FFF2-40B4-BE49-F238E27FC236}">
                <a16:creationId xmlns:a16="http://schemas.microsoft.com/office/drawing/2014/main" id="{12806489-7B19-8E25-2AD9-0703FEE36866}"/>
              </a:ext>
            </a:extLst>
          </p:cNvPr>
          <p:cNvSpPr/>
          <p:nvPr/>
        </p:nvSpPr>
        <p:spPr>
          <a:xfrm>
            <a:off x="4660748" y="3352873"/>
            <a:ext cx="3721252" cy="450071"/>
          </a:xfrm>
          <a:prstGeom prst="roundRect">
            <a:avLst>
              <a:gd name="adj" fmla="val 50000"/>
            </a:avLst>
          </a:prstGeom>
          <a:solidFill>
            <a:srgbClr val="2A4D9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tIns="72000" rtlCol="0" anchor="ctr"/>
          <a:lstStyle/>
          <a:p>
            <a:pPr algn="ctr">
              <a:lnSpc>
                <a:spcPct val="120000"/>
              </a:lnSpc>
            </a:pPr>
            <a:r>
              <a:rPr kumimoji="1" lang="ja-JP" altLang="en-US" sz="2400" dirty="0">
                <a:solidFill>
                  <a:schemeClr val="bg1"/>
                </a:solidFill>
                <a:latin typeface="+mn-ea"/>
              </a:rPr>
              <a:t>ロータリーオリジナル</a:t>
            </a:r>
          </a:p>
        </p:txBody>
      </p:sp>
      <p:sp>
        <p:nvSpPr>
          <p:cNvPr id="20" name="テキスト ボックス 19">
            <a:extLst>
              <a:ext uri="{FF2B5EF4-FFF2-40B4-BE49-F238E27FC236}">
                <a16:creationId xmlns:a16="http://schemas.microsoft.com/office/drawing/2014/main" id="{D8920E5B-30CB-382C-3370-6393652424A4}"/>
              </a:ext>
            </a:extLst>
          </p:cNvPr>
          <p:cNvSpPr txBox="1"/>
          <p:nvPr/>
        </p:nvSpPr>
        <p:spPr>
          <a:xfrm>
            <a:off x="788644" y="4078419"/>
            <a:ext cx="7566712" cy="960263"/>
          </a:xfrm>
          <a:prstGeom prst="rect">
            <a:avLst/>
          </a:prstGeom>
          <a:noFill/>
        </p:spPr>
        <p:txBody>
          <a:bodyPr wrap="square">
            <a:spAutoFit/>
          </a:bodyPr>
          <a:lstStyle/>
          <a:p>
            <a:pPr algn="ctr">
              <a:lnSpc>
                <a:spcPct val="120000"/>
              </a:lnSpc>
            </a:pPr>
            <a:r>
              <a:rPr lang="ja-JP" altLang="en-US" sz="2400" dirty="0">
                <a:solidFill>
                  <a:schemeClr val="tx1">
                    <a:lumMod val="75000"/>
                    <a:lumOff val="25000"/>
                  </a:schemeClr>
                </a:solidFill>
              </a:rPr>
              <a:t>ロータリーにおける社会奉仕は、直接的な奉仕活動であるとともに、職業奉仕のためのひな型とも言える</a:t>
            </a:r>
          </a:p>
        </p:txBody>
      </p:sp>
      <p:sp>
        <p:nvSpPr>
          <p:cNvPr id="22" name="四角形: 角を丸くする 21">
            <a:extLst>
              <a:ext uri="{FF2B5EF4-FFF2-40B4-BE49-F238E27FC236}">
                <a16:creationId xmlns:a16="http://schemas.microsoft.com/office/drawing/2014/main" id="{62EE58E9-0450-F860-A292-1F11F2CF7980}"/>
              </a:ext>
            </a:extLst>
          </p:cNvPr>
          <p:cNvSpPr/>
          <p:nvPr/>
        </p:nvSpPr>
        <p:spPr>
          <a:xfrm>
            <a:off x="1153311" y="5710297"/>
            <a:ext cx="7228689" cy="656439"/>
          </a:xfrm>
          <a:prstGeom prst="roundRect">
            <a:avLst>
              <a:gd name="adj" fmla="val 7576"/>
            </a:avLst>
          </a:prstGeom>
          <a:solidFill>
            <a:schemeClr val="bg1"/>
          </a:solidFill>
          <a:ln>
            <a:solidFill>
              <a:srgbClr val="2A4D92"/>
            </a:solidFill>
          </a:ln>
        </p:spPr>
        <p:style>
          <a:lnRef idx="2">
            <a:schemeClr val="accent1">
              <a:shade val="15000"/>
            </a:schemeClr>
          </a:lnRef>
          <a:fillRef idx="1">
            <a:schemeClr val="accent1"/>
          </a:fillRef>
          <a:effectRef idx="0">
            <a:schemeClr val="accent1"/>
          </a:effectRef>
          <a:fontRef idx="minor">
            <a:schemeClr val="lt1"/>
          </a:fontRef>
        </p:style>
        <p:txBody>
          <a:bodyPr wrap="none" tIns="72000" rIns="0" rtlCol="0" anchor="ctr"/>
          <a:lstStyle/>
          <a:p>
            <a:pPr algn="ctr">
              <a:lnSpc>
                <a:spcPct val="120000"/>
              </a:lnSpc>
            </a:pPr>
            <a:r>
              <a:rPr kumimoji="1" lang="ja-JP" altLang="en-US" sz="2800" b="1" dirty="0">
                <a:solidFill>
                  <a:srgbClr val="2A4D92"/>
                </a:solidFill>
                <a:latin typeface="+mn-ea"/>
              </a:rPr>
              <a:t>週に</a:t>
            </a:r>
            <a:r>
              <a:rPr kumimoji="1" lang="en-US" altLang="ja-JP" sz="2800" b="1" dirty="0">
                <a:solidFill>
                  <a:srgbClr val="2A4D92"/>
                </a:solidFill>
                <a:latin typeface="+mn-ea"/>
              </a:rPr>
              <a:t>1</a:t>
            </a:r>
            <a:r>
              <a:rPr kumimoji="1" lang="ja-JP" altLang="en-US" sz="2800" b="1" dirty="0">
                <a:solidFill>
                  <a:srgbClr val="2A4D92"/>
                </a:solidFill>
                <a:latin typeface="+mn-ea"/>
              </a:rPr>
              <a:t>回の例会は道場になっているか</a:t>
            </a:r>
          </a:p>
        </p:txBody>
      </p:sp>
      <p:sp>
        <p:nvSpPr>
          <p:cNvPr id="21" name="楕円 20">
            <a:extLst>
              <a:ext uri="{FF2B5EF4-FFF2-40B4-BE49-F238E27FC236}">
                <a16:creationId xmlns:a16="http://schemas.microsoft.com/office/drawing/2014/main" id="{41566B4C-766F-6AE9-1E68-2CAA3C50ECC0}"/>
              </a:ext>
            </a:extLst>
          </p:cNvPr>
          <p:cNvSpPr/>
          <p:nvPr/>
        </p:nvSpPr>
        <p:spPr>
          <a:xfrm>
            <a:off x="514351" y="5538707"/>
            <a:ext cx="914400" cy="914400"/>
          </a:xfrm>
          <a:prstGeom prst="ellipse">
            <a:avLst/>
          </a:prstGeom>
          <a:solidFill>
            <a:srgbClr val="2A4D92"/>
          </a:solidFill>
          <a:ln>
            <a:noFill/>
          </a:ln>
        </p:spPr>
        <p:style>
          <a:lnRef idx="2">
            <a:schemeClr val="accent1">
              <a:shade val="15000"/>
            </a:schemeClr>
          </a:lnRef>
          <a:fillRef idx="1">
            <a:schemeClr val="accent1"/>
          </a:fillRef>
          <a:effectRef idx="0">
            <a:schemeClr val="accent1"/>
          </a:effectRef>
          <a:fontRef idx="minor">
            <a:schemeClr val="lt1"/>
          </a:fontRef>
        </p:style>
        <p:txBody>
          <a:bodyPr tIns="72000" rtlCol="0" anchor="ctr"/>
          <a:lstStyle/>
          <a:p>
            <a:pPr algn="ctr">
              <a:lnSpc>
                <a:spcPct val="120000"/>
              </a:lnSpc>
            </a:pPr>
            <a:r>
              <a:rPr kumimoji="1" lang="en-US" altLang="ja-JP" sz="4400" b="1" dirty="0"/>
              <a:t>?</a:t>
            </a:r>
            <a:endParaRPr kumimoji="1" lang="ja-JP" altLang="en-US" sz="4400" b="1" dirty="0"/>
          </a:p>
        </p:txBody>
      </p:sp>
    </p:spTree>
    <p:extLst>
      <p:ext uri="{BB962C8B-B14F-4D97-AF65-F5344CB8AC3E}">
        <p14:creationId xmlns:p14="http://schemas.microsoft.com/office/powerpoint/2010/main" val="7723686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376C2-DF70-DA64-A295-0F6B7D13B07E}"/>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6AC842C3-889E-0DD8-7250-D50839FF6A5A}"/>
              </a:ext>
            </a:extLst>
          </p:cNvPr>
          <p:cNvSpPr>
            <a:spLocks noGrp="1"/>
          </p:cNvSpPr>
          <p:nvPr>
            <p:ph type="sldNum" sz="quarter" idx="12"/>
          </p:nvPr>
        </p:nvSpPr>
        <p:spPr/>
        <p:txBody>
          <a:bodyPr/>
          <a:lstStyle/>
          <a:p>
            <a:fld id="{E97FCFFC-F8AA-4D8F-A275-EA91BBC194F3}" type="slidenum">
              <a:rPr kumimoji="1" lang="ja-JP" altLang="en-US" smtClean="0"/>
              <a:t>17</a:t>
            </a:fld>
            <a:endParaRPr kumimoji="1" lang="ja-JP" altLang="en-US"/>
          </a:p>
        </p:txBody>
      </p:sp>
      <p:sp>
        <p:nvSpPr>
          <p:cNvPr id="14" name="タイトル 13">
            <a:extLst>
              <a:ext uri="{FF2B5EF4-FFF2-40B4-BE49-F238E27FC236}">
                <a16:creationId xmlns:a16="http://schemas.microsoft.com/office/drawing/2014/main" id="{0BC086A8-FB31-6881-12D3-CE5375EF63E4}"/>
              </a:ext>
            </a:extLst>
          </p:cNvPr>
          <p:cNvSpPr>
            <a:spLocks noGrp="1"/>
          </p:cNvSpPr>
          <p:nvPr>
            <p:ph type="title"/>
          </p:nvPr>
        </p:nvSpPr>
        <p:spPr/>
        <p:txBody>
          <a:bodyPr/>
          <a:lstStyle/>
          <a:p>
            <a:r>
              <a:rPr lang="ja-JP" altLang="en-US"/>
              <a:t>例会をつくる</a:t>
            </a:r>
            <a:endParaRPr lang="ja-JP" altLang="en-US" dirty="0"/>
          </a:p>
        </p:txBody>
      </p:sp>
      <p:sp>
        <p:nvSpPr>
          <p:cNvPr id="11" name="テキスト ボックス 10">
            <a:extLst>
              <a:ext uri="{FF2B5EF4-FFF2-40B4-BE49-F238E27FC236}">
                <a16:creationId xmlns:a16="http://schemas.microsoft.com/office/drawing/2014/main" id="{FDBEBC30-47C2-7DE1-40F0-6C864C06B9F9}"/>
              </a:ext>
            </a:extLst>
          </p:cNvPr>
          <p:cNvSpPr txBox="1"/>
          <p:nvPr/>
        </p:nvSpPr>
        <p:spPr>
          <a:xfrm>
            <a:off x="215213" y="1242822"/>
            <a:ext cx="7366119" cy="587853"/>
          </a:xfrm>
          <a:prstGeom prst="rect">
            <a:avLst/>
          </a:prstGeom>
          <a:noFill/>
        </p:spPr>
        <p:txBody>
          <a:bodyPr wrap="none">
            <a:spAutoFit/>
          </a:bodyPr>
          <a:lstStyle/>
          <a:p>
            <a:pPr>
              <a:lnSpc>
                <a:spcPct val="120000"/>
              </a:lnSpc>
            </a:pPr>
            <a:r>
              <a:rPr lang="ja-JP" altLang="en-US" sz="2800" b="1" dirty="0">
                <a:solidFill>
                  <a:schemeClr val="tx1">
                    <a:lumMod val="75000"/>
                    <a:lumOff val="25000"/>
                  </a:schemeClr>
                </a:solidFill>
              </a:rPr>
              <a:t>クラブ奉仕の最も重要な絶え間ない奉仕活動</a:t>
            </a:r>
          </a:p>
        </p:txBody>
      </p:sp>
      <p:sp>
        <p:nvSpPr>
          <p:cNvPr id="5" name="四角形: 角を丸くする 4">
            <a:extLst>
              <a:ext uri="{FF2B5EF4-FFF2-40B4-BE49-F238E27FC236}">
                <a16:creationId xmlns:a16="http://schemas.microsoft.com/office/drawing/2014/main" id="{EF7FF4F9-DE61-8A0A-81D1-6723D53C05DF}"/>
              </a:ext>
            </a:extLst>
          </p:cNvPr>
          <p:cNvSpPr/>
          <p:nvPr/>
        </p:nvSpPr>
        <p:spPr>
          <a:xfrm>
            <a:off x="762001" y="1862062"/>
            <a:ext cx="7496174" cy="814463"/>
          </a:xfrm>
          <a:prstGeom prst="roundRect">
            <a:avLst>
              <a:gd name="adj" fmla="val 7622"/>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260000" tIns="72000" rtlCol="0" anchor="ctr"/>
          <a:lstStyle/>
          <a:p>
            <a:pPr>
              <a:lnSpc>
                <a:spcPct val="120000"/>
              </a:lnSpc>
            </a:pPr>
            <a:r>
              <a:rPr kumimoji="1" lang="ja-JP" altLang="en-US" sz="2000" b="1" dirty="0">
                <a:solidFill>
                  <a:srgbClr val="2A4D92"/>
                </a:solidFill>
              </a:rPr>
              <a:t>例会が開かれるからあなたは出席するのではない</a:t>
            </a:r>
          </a:p>
          <a:p>
            <a:pPr>
              <a:lnSpc>
                <a:spcPct val="120000"/>
              </a:lnSpc>
            </a:pPr>
            <a:r>
              <a:rPr kumimoji="1" lang="ja-JP" altLang="en-US" sz="2000" b="1" dirty="0">
                <a:solidFill>
                  <a:srgbClr val="2A4D92"/>
                </a:solidFill>
              </a:rPr>
              <a:t>あなたが出席するために例会が開かれる</a:t>
            </a:r>
          </a:p>
        </p:txBody>
      </p:sp>
      <p:sp>
        <p:nvSpPr>
          <p:cNvPr id="6" name="テキスト ボックス 5">
            <a:extLst>
              <a:ext uri="{FF2B5EF4-FFF2-40B4-BE49-F238E27FC236}">
                <a16:creationId xmlns:a16="http://schemas.microsoft.com/office/drawing/2014/main" id="{7C2DA0DD-1A02-164C-7B60-D9E08489BDE7}"/>
              </a:ext>
            </a:extLst>
          </p:cNvPr>
          <p:cNvSpPr txBox="1"/>
          <p:nvPr/>
        </p:nvSpPr>
        <p:spPr>
          <a:xfrm>
            <a:off x="215213" y="3040688"/>
            <a:ext cx="4493538" cy="587853"/>
          </a:xfrm>
          <a:prstGeom prst="rect">
            <a:avLst/>
          </a:prstGeom>
          <a:noFill/>
        </p:spPr>
        <p:txBody>
          <a:bodyPr wrap="none">
            <a:spAutoFit/>
          </a:bodyPr>
          <a:lstStyle/>
          <a:p>
            <a:pPr>
              <a:lnSpc>
                <a:spcPct val="120000"/>
              </a:lnSpc>
            </a:pPr>
            <a:r>
              <a:rPr lang="ja-JP" altLang="en-US" sz="2800" b="1" dirty="0">
                <a:solidFill>
                  <a:schemeClr val="tx1">
                    <a:lumMod val="75000"/>
                    <a:lumOff val="25000"/>
                  </a:schemeClr>
                </a:solidFill>
              </a:rPr>
              <a:t>つとむるところは向上奉仕</a:t>
            </a:r>
          </a:p>
        </p:txBody>
      </p:sp>
      <p:sp>
        <p:nvSpPr>
          <p:cNvPr id="7" name="テキスト ボックス 6">
            <a:extLst>
              <a:ext uri="{FF2B5EF4-FFF2-40B4-BE49-F238E27FC236}">
                <a16:creationId xmlns:a16="http://schemas.microsoft.com/office/drawing/2014/main" id="{0FB3782A-D18F-449E-A12D-221172A12BC5}"/>
              </a:ext>
            </a:extLst>
          </p:cNvPr>
          <p:cNvSpPr txBox="1"/>
          <p:nvPr/>
        </p:nvSpPr>
        <p:spPr>
          <a:xfrm>
            <a:off x="762002" y="3628541"/>
            <a:ext cx="7419974" cy="1557349"/>
          </a:xfrm>
          <a:prstGeom prst="rect">
            <a:avLst/>
          </a:prstGeom>
          <a:noFill/>
        </p:spPr>
        <p:txBody>
          <a:bodyPr wrap="square">
            <a:spAutoFit/>
          </a:bodyPr>
          <a:lstStyle/>
          <a:p>
            <a:pPr marL="342900" indent="-342900">
              <a:lnSpc>
                <a:spcPct val="120000"/>
              </a:lnSpc>
              <a:spcAft>
                <a:spcPts val="600"/>
              </a:spcAft>
              <a:buClr>
                <a:srgbClr val="FFAE09"/>
              </a:buClr>
              <a:buFont typeface="Wingdings" panose="05000000000000000000" pitchFamily="2" charset="2"/>
              <a:buChar char="n"/>
            </a:pPr>
            <a:r>
              <a:rPr lang="ja-JP" altLang="en-US" sz="2400" dirty="0">
                <a:solidFill>
                  <a:schemeClr val="tx1">
                    <a:lumMod val="75000"/>
                    <a:lumOff val="25000"/>
                  </a:schemeClr>
                </a:solidFill>
              </a:rPr>
              <a:t>例会はロータリーの姿の原点</a:t>
            </a:r>
            <a:endParaRPr lang="en-US" altLang="ja-JP" sz="2400" dirty="0">
              <a:solidFill>
                <a:schemeClr val="tx1">
                  <a:lumMod val="75000"/>
                  <a:lumOff val="25000"/>
                </a:schemeClr>
              </a:solidFill>
            </a:endParaRPr>
          </a:p>
          <a:p>
            <a:pPr marL="342900" indent="-342900">
              <a:lnSpc>
                <a:spcPct val="120000"/>
              </a:lnSpc>
              <a:spcAft>
                <a:spcPts val="600"/>
              </a:spcAft>
              <a:buClr>
                <a:srgbClr val="FFAE09"/>
              </a:buClr>
              <a:buFont typeface="Wingdings" panose="05000000000000000000" pitchFamily="2" charset="2"/>
              <a:buChar char="n"/>
            </a:pPr>
            <a:r>
              <a:rPr lang="ja-JP" altLang="en-US" sz="2400" dirty="0">
                <a:solidFill>
                  <a:schemeClr val="tx1">
                    <a:lumMod val="75000"/>
                    <a:lumOff val="25000"/>
                  </a:schemeClr>
                </a:solidFill>
              </a:rPr>
              <a:t>全ての奉仕活動の源</a:t>
            </a:r>
          </a:p>
          <a:p>
            <a:pPr marL="342900" indent="-342900">
              <a:lnSpc>
                <a:spcPct val="120000"/>
              </a:lnSpc>
              <a:spcAft>
                <a:spcPts val="600"/>
              </a:spcAft>
              <a:buClr>
                <a:srgbClr val="FFAE09"/>
              </a:buClr>
              <a:buFont typeface="Wingdings" panose="05000000000000000000" pitchFamily="2" charset="2"/>
              <a:buChar char="n"/>
            </a:pPr>
            <a:r>
              <a:rPr lang="ja-JP" altLang="en-US" sz="2400" dirty="0">
                <a:solidFill>
                  <a:schemeClr val="tx1">
                    <a:lumMod val="75000"/>
                    <a:lumOff val="25000"/>
                  </a:schemeClr>
                </a:solidFill>
              </a:rPr>
              <a:t>「五大奉仕の変遷」一つの奉仕は五つの奉仕から</a:t>
            </a:r>
          </a:p>
        </p:txBody>
      </p:sp>
      <p:sp>
        <p:nvSpPr>
          <p:cNvPr id="9" name="正方形/長方形 8">
            <a:extLst>
              <a:ext uri="{FF2B5EF4-FFF2-40B4-BE49-F238E27FC236}">
                <a16:creationId xmlns:a16="http://schemas.microsoft.com/office/drawing/2014/main" id="{13DA435C-1CC0-A81A-D8CA-6BCB0F49BE39}"/>
              </a:ext>
            </a:extLst>
          </p:cNvPr>
          <p:cNvSpPr/>
          <p:nvPr/>
        </p:nvSpPr>
        <p:spPr>
          <a:xfrm>
            <a:off x="764308" y="6393815"/>
            <a:ext cx="7308000" cy="81247"/>
          </a:xfrm>
          <a:prstGeom prst="rect">
            <a:avLst/>
          </a:prstGeom>
          <a:solidFill>
            <a:srgbClr val="FFAE09">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tIns="72000" rtlCol="0" anchor="ctr"/>
          <a:lstStyle/>
          <a:p>
            <a:pPr algn="ctr">
              <a:lnSpc>
                <a:spcPct val="120000"/>
              </a:lnSpc>
            </a:pPr>
            <a:endParaRPr kumimoji="1" lang="ja-JP" altLang="en-US" sz="2000" dirty="0"/>
          </a:p>
        </p:txBody>
      </p:sp>
      <p:sp>
        <p:nvSpPr>
          <p:cNvPr id="8" name="テキスト ボックス 7">
            <a:extLst>
              <a:ext uri="{FF2B5EF4-FFF2-40B4-BE49-F238E27FC236}">
                <a16:creationId xmlns:a16="http://schemas.microsoft.com/office/drawing/2014/main" id="{A9467FCA-FC7F-6726-FA3F-29F09B996E2D}"/>
              </a:ext>
            </a:extLst>
          </p:cNvPr>
          <p:cNvSpPr txBox="1"/>
          <p:nvPr/>
        </p:nvSpPr>
        <p:spPr>
          <a:xfrm>
            <a:off x="762002" y="5318394"/>
            <a:ext cx="7496174" cy="1255728"/>
          </a:xfrm>
          <a:prstGeom prst="rect">
            <a:avLst/>
          </a:prstGeom>
          <a:noFill/>
        </p:spPr>
        <p:txBody>
          <a:bodyPr wrap="square">
            <a:spAutoFit/>
          </a:bodyPr>
          <a:lstStyle/>
          <a:p>
            <a:pPr>
              <a:lnSpc>
                <a:spcPct val="120000"/>
              </a:lnSpc>
            </a:pPr>
            <a:r>
              <a:rPr lang="ja-JP" altLang="en-US" sz="2000" dirty="0">
                <a:solidFill>
                  <a:schemeClr val="tx1">
                    <a:lumMod val="75000"/>
                    <a:lumOff val="25000"/>
                  </a:schemeClr>
                </a:solidFill>
              </a:rPr>
              <a:t>一つの奉仕活動の中には、</a:t>
            </a:r>
            <a:endParaRPr lang="en-US" altLang="ja-JP" sz="2000" dirty="0">
              <a:solidFill>
                <a:schemeClr val="tx1">
                  <a:lumMod val="75000"/>
                  <a:lumOff val="25000"/>
                </a:schemeClr>
              </a:solidFill>
            </a:endParaRPr>
          </a:p>
          <a:p>
            <a:pPr>
              <a:lnSpc>
                <a:spcPct val="120000"/>
              </a:lnSpc>
            </a:pPr>
            <a:r>
              <a:rPr lang="ja-JP" altLang="en-US" sz="2000" dirty="0">
                <a:solidFill>
                  <a:schemeClr val="tx1">
                    <a:lumMod val="75000"/>
                    <a:lumOff val="25000"/>
                  </a:schemeClr>
                </a:solidFill>
              </a:rPr>
              <a:t>様々な五大奉仕の要素が混然と混じり合っている。</a:t>
            </a:r>
            <a:endParaRPr lang="en-US" altLang="ja-JP" sz="2000" dirty="0">
              <a:solidFill>
                <a:schemeClr val="tx1">
                  <a:lumMod val="75000"/>
                  <a:lumOff val="25000"/>
                </a:schemeClr>
              </a:solidFill>
            </a:endParaRPr>
          </a:p>
          <a:p>
            <a:pPr>
              <a:lnSpc>
                <a:spcPct val="120000"/>
              </a:lnSpc>
            </a:pPr>
            <a:r>
              <a:rPr lang="ja-JP" altLang="en-US" sz="2400" b="1" dirty="0">
                <a:solidFill>
                  <a:schemeClr val="tx1">
                    <a:lumMod val="75000"/>
                    <a:lumOff val="25000"/>
                  </a:schemeClr>
                </a:solidFill>
              </a:rPr>
              <a:t>そして全ての奉仕活動は職業奉仕の基盤の上にある。</a:t>
            </a:r>
          </a:p>
        </p:txBody>
      </p:sp>
      <p:pic>
        <p:nvPicPr>
          <p:cNvPr id="10" name="グラフィックス 9">
            <a:extLst>
              <a:ext uri="{FF2B5EF4-FFF2-40B4-BE49-F238E27FC236}">
                <a16:creationId xmlns:a16="http://schemas.microsoft.com/office/drawing/2014/main" id="{26034AD8-79F9-31B3-300A-CE138D39C83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7745" y="1962481"/>
            <a:ext cx="656439" cy="656439"/>
          </a:xfrm>
          <a:prstGeom prst="rect">
            <a:avLst/>
          </a:prstGeom>
        </p:spPr>
      </p:pic>
    </p:spTree>
    <p:extLst>
      <p:ext uri="{BB962C8B-B14F-4D97-AF65-F5344CB8AC3E}">
        <p14:creationId xmlns:p14="http://schemas.microsoft.com/office/powerpoint/2010/main" val="42079817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7B75C-A3EE-FBFC-CFDF-F5F6F6F722EC}"/>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967323F1-609C-B8D1-77CB-630AFFAA9280}"/>
              </a:ext>
            </a:extLst>
          </p:cNvPr>
          <p:cNvSpPr>
            <a:spLocks noGrp="1"/>
          </p:cNvSpPr>
          <p:nvPr>
            <p:ph type="sldNum" sz="quarter" idx="12"/>
          </p:nvPr>
        </p:nvSpPr>
        <p:spPr/>
        <p:txBody>
          <a:bodyPr/>
          <a:lstStyle/>
          <a:p>
            <a:fld id="{E97FCFFC-F8AA-4D8F-A275-EA91BBC194F3}" type="slidenum">
              <a:rPr kumimoji="1" lang="ja-JP" altLang="en-US" smtClean="0"/>
              <a:t>18</a:t>
            </a:fld>
            <a:endParaRPr kumimoji="1" lang="ja-JP" altLang="en-US"/>
          </a:p>
        </p:txBody>
      </p:sp>
      <p:sp>
        <p:nvSpPr>
          <p:cNvPr id="14" name="タイトル 13">
            <a:extLst>
              <a:ext uri="{FF2B5EF4-FFF2-40B4-BE49-F238E27FC236}">
                <a16:creationId xmlns:a16="http://schemas.microsoft.com/office/drawing/2014/main" id="{76F7FD82-F5F5-2251-1055-411E8B3CC3A5}"/>
              </a:ext>
            </a:extLst>
          </p:cNvPr>
          <p:cNvSpPr>
            <a:spLocks noGrp="1"/>
          </p:cNvSpPr>
          <p:nvPr>
            <p:ph type="title"/>
          </p:nvPr>
        </p:nvSpPr>
        <p:spPr/>
        <p:txBody>
          <a:bodyPr/>
          <a:lstStyle/>
          <a:p>
            <a:r>
              <a:rPr lang="ja-JP" altLang="en-US" dirty="0"/>
              <a:t>例会は日本のロータリーの姿の原点</a:t>
            </a:r>
          </a:p>
        </p:txBody>
      </p:sp>
      <p:sp>
        <p:nvSpPr>
          <p:cNvPr id="12" name="テキスト ボックス 11">
            <a:extLst>
              <a:ext uri="{FF2B5EF4-FFF2-40B4-BE49-F238E27FC236}">
                <a16:creationId xmlns:a16="http://schemas.microsoft.com/office/drawing/2014/main" id="{CAADC980-873B-D0A0-8697-384AF9246DB3}"/>
              </a:ext>
            </a:extLst>
          </p:cNvPr>
          <p:cNvSpPr txBox="1"/>
          <p:nvPr/>
        </p:nvSpPr>
        <p:spPr>
          <a:xfrm>
            <a:off x="942975" y="5880846"/>
            <a:ext cx="7258050" cy="780214"/>
          </a:xfrm>
          <a:prstGeom prst="rect">
            <a:avLst/>
          </a:prstGeom>
          <a:noFill/>
        </p:spPr>
        <p:txBody>
          <a:bodyPr wrap="square">
            <a:spAutoFit/>
          </a:bodyPr>
          <a:lstStyle/>
          <a:p>
            <a:pPr algn="ctr">
              <a:lnSpc>
                <a:spcPct val="120000"/>
              </a:lnSpc>
            </a:pPr>
            <a:r>
              <a:rPr lang="ja-JP" altLang="en-US" sz="2000" dirty="0">
                <a:solidFill>
                  <a:schemeClr val="bg1">
                    <a:lumMod val="50000"/>
                  </a:schemeClr>
                </a:solidFill>
              </a:rPr>
              <a:t>奉仕の理想に集いし友よ　御国に捧げん我らの生業</a:t>
            </a:r>
            <a:r>
              <a:rPr lang="en-US" altLang="ja-JP" sz="2000" dirty="0">
                <a:solidFill>
                  <a:schemeClr val="bg1">
                    <a:lumMod val="50000"/>
                  </a:schemeClr>
                </a:solidFill>
              </a:rPr>
              <a:t>…</a:t>
            </a:r>
          </a:p>
          <a:p>
            <a:pPr algn="ctr">
              <a:lnSpc>
                <a:spcPct val="120000"/>
              </a:lnSpc>
            </a:pPr>
            <a:r>
              <a:rPr lang="en-US" altLang="ja-JP" dirty="0">
                <a:solidFill>
                  <a:schemeClr val="bg1">
                    <a:lumMod val="50000"/>
                  </a:schemeClr>
                </a:solidFill>
              </a:rPr>
              <a:t>1935</a:t>
            </a:r>
            <a:r>
              <a:rPr lang="ja-JP" altLang="en-US" dirty="0">
                <a:solidFill>
                  <a:schemeClr val="bg1">
                    <a:lumMod val="50000"/>
                  </a:schemeClr>
                </a:solidFill>
              </a:rPr>
              <a:t>年</a:t>
            </a:r>
          </a:p>
        </p:txBody>
      </p:sp>
      <p:sp>
        <p:nvSpPr>
          <p:cNvPr id="15" name="テキスト ボックス 14">
            <a:extLst>
              <a:ext uri="{FF2B5EF4-FFF2-40B4-BE49-F238E27FC236}">
                <a16:creationId xmlns:a16="http://schemas.microsoft.com/office/drawing/2014/main" id="{629CA64F-B333-4D41-537B-AB5E771ECC78}"/>
              </a:ext>
            </a:extLst>
          </p:cNvPr>
          <p:cNvSpPr txBox="1"/>
          <p:nvPr/>
        </p:nvSpPr>
        <p:spPr>
          <a:xfrm>
            <a:off x="2855824" y="5297587"/>
            <a:ext cx="3432350" cy="446276"/>
          </a:xfrm>
          <a:prstGeom prst="rect">
            <a:avLst/>
          </a:prstGeom>
          <a:noFill/>
        </p:spPr>
        <p:txBody>
          <a:bodyPr wrap="none">
            <a:spAutoFit/>
          </a:bodyPr>
          <a:lstStyle/>
          <a:p>
            <a:pPr algn="ctr">
              <a:lnSpc>
                <a:spcPct val="120000"/>
              </a:lnSpc>
            </a:pPr>
            <a:r>
              <a:rPr lang="ja-JP" altLang="en-US" sz="2000" b="1" dirty="0">
                <a:solidFill>
                  <a:schemeClr val="bg1">
                    <a:lumMod val="50000"/>
                  </a:schemeClr>
                </a:solidFill>
              </a:rPr>
              <a:t>♪</a:t>
            </a:r>
            <a:r>
              <a:rPr lang="en-US" altLang="ja-JP" sz="2000" b="1" dirty="0">
                <a:solidFill>
                  <a:schemeClr val="bg1">
                    <a:lumMod val="50000"/>
                  </a:schemeClr>
                </a:solidFill>
              </a:rPr>
              <a:t> </a:t>
            </a:r>
            <a:r>
              <a:rPr lang="ja-JP" altLang="en-US" sz="2000" b="1" dirty="0">
                <a:solidFill>
                  <a:schemeClr val="bg1">
                    <a:lumMod val="50000"/>
                  </a:schemeClr>
                </a:solidFill>
              </a:rPr>
              <a:t>往時を偲んで今も歌う ♪</a:t>
            </a:r>
            <a:endParaRPr lang="en-US" altLang="ja-JP" sz="2000" b="1" dirty="0">
              <a:solidFill>
                <a:schemeClr val="bg1">
                  <a:lumMod val="50000"/>
                </a:schemeClr>
              </a:solidFill>
            </a:endParaRPr>
          </a:p>
        </p:txBody>
      </p:sp>
      <p:grpSp>
        <p:nvGrpSpPr>
          <p:cNvPr id="37" name="グループ化 36">
            <a:extLst>
              <a:ext uri="{FF2B5EF4-FFF2-40B4-BE49-F238E27FC236}">
                <a16:creationId xmlns:a16="http://schemas.microsoft.com/office/drawing/2014/main" id="{617E6618-EE9D-F3D5-CCA8-D96993C6185A}"/>
              </a:ext>
            </a:extLst>
          </p:cNvPr>
          <p:cNvGrpSpPr/>
          <p:nvPr/>
        </p:nvGrpSpPr>
        <p:grpSpPr>
          <a:xfrm>
            <a:off x="2476502" y="5256390"/>
            <a:ext cx="4190998" cy="487473"/>
            <a:chOff x="1952626" y="5256390"/>
            <a:chExt cx="5238750" cy="487473"/>
          </a:xfrm>
        </p:grpSpPr>
        <p:cxnSp>
          <p:nvCxnSpPr>
            <p:cNvPr id="16" name="直線コネクタ 15">
              <a:extLst>
                <a:ext uri="{FF2B5EF4-FFF2-40B4-BE49-F238E27FC236}">
                  <a16:creationId xmlns:a16="http://schemas.microsoft.com/office/drawing/2014/main" id="{273F2A92-BB93-69FF-D0F1-0DABC18E651D}"/>
                </a:ext>
              </a:extLst>
            </p:cNvPr>
            <p:cNvCxnSpPr>
              <a:cxnSpLocks/>
            </p:cNvCxnSpPr>
            <p:nvPr/>
          </p:nvCxnSpPr>
          <p:spPr>
            <a:xfrm>
              <a:off x="1952626" y="5256390"/>
              <a:ext cx="5238750" cy="0"/>
            </a:xfrm>
            <a:prstGeom prst="line">
              <a:avLst/>
            </a:prstGeom>
            <a:ln w="12700">
              <a:solidFill>
                <a:srgbClr val="FFAE09"/>
              </a:solidFill>
            </a:ln>
          </p:spPr>
          <p:style>
            <a:lnRef idx="2">
              <a:schemeClr val="accent1"/>
            </a:lnRef>
            <a:fillRef idx="0">
              <a:schemeClr val="accent1"/>
            </a:fillRef>
            <a:effectRef idx="1">
              <a:schemeClr val="accent1"/>
            </a:effectRef>
            <a:fontRef idx="minor">
              <a:schemeClr val="tx1"/>
            </a:fontRef>
          </p:style>
        </p:cxnSp>
        <p:cxnSp>
          <p:nvCxnSpPr>
            <p:cNvPr id="17" name="直線コネクタ 16">
              <a:extLst>
                <a:ext uri="{FF2B5EF4-FFF2-40B4-BE49-F238E27FC236}">
                  <a16:creationId xmlns:a16="http://schemas.microsoft.com/office/drawing/2014/main" id="{0940D99F-52E5-FEFF-FA02-3CD23D43FACB}"/>
                </a:ext>
              </a:extLst>
            </p:cNvPr>
            <p:cNvCxnSpPr>
              <a:cxnSpLocks/>
            </p:cNvCxnSpPr>
            <p:nvPr/>
          </p:nvCxnSpPr>
          <p:spPr>
            <a:xfrm>
              <a:off x="1952626" y="5743863"/>
              <a:ext cx="5238750" cy="0"/>
            </a:xfrm>
            <a:prstGeom prst="line">
              <a:avLst/>
            </a:prstGeom>
            <a:ln w="12700">
              <a:solidFill>
                <a:srgbClr val="FFAE09"/>
              </a:solidFill>
            </a:ln>
          </p:spPr>
          <p:style>
            <a:lnRef idx="2">
              <a:schemeClr val="accent1"/>
            </a:lnRef>
            <a:fillRef idx="0">
              <a:schemeClr val="accent1"/>
            </a:fillRef>
            <a:effectRef idx="1">
              <a:schemeClr val="accent1"/>
            </a:effectRef>
            <a:fontRef idx="minor">
              <a:schemeClr val="tx1"/>
            </a:fontRef>
          </p:style>
        </p:cxnSp>
      </p:grpSp>
      <p:sp>
        <p:nvSpPr>
          <p:cNvPr id="19" name="楕円 18">
            <a:extLst>
              <a:ext uri="{FF2B5EF4-FFF2-40B4-BE49-F238E27FC236}">
                <a16:creationId xmlns:a16="http://schemas.microsoft.com/office/drawing/2014/main" id="{63F0360E-15EE-296B-9473-D2407B9EC044}"/>
              </a:ext>
            </a:extLst>
          </p:cNvPr>
          <p:cNvSpPr/>
          <p:nvPr/>
        </p:nvSpPr>
        <p:spPr>
          <a:xfrm>
            <a:off x="933452" y="1379763"/>
            <a:ext cx="419100" cy="419100"/>
          </a:xfrm>
          <a:prstGeom prst="ellipse">
            <a:avLst/>
          </a:prstGeom>
          <a:solidFill>
            <a:srgbClr val="2A4D92"/>
          </a:solidFill>
          <a:ln>
            <a:noFill/>
          </a:ln>
        </p:spPr>
        <p:style>
          <a:lnRef idx="2">
            <a:schemeClr val="accent1">
              <a:shade val="15000"/>
            </a:schemeClr>
          </a:lnRef>
          <a:fillRef idx="1">
            <a:schemeClr val="accent1"/>
          </a:fillRef>
          <a:effectRef idx="0">
            <a:schemeClr val="accent1"/>
          </a:effectRef>
          <a:fontRef idx="minor">
            <a:schemeClr val="lt1"/>
          </a:fontRef>
        </p:style>
        <p:txBody>
          <a:bodyPr tIns="72000" rtlCol="0" anchor="ctr"/>
          <a:lstStyle/>
          <a:p>
            <a:pPr algn="ctr">
              <a:lnSpc>
                <a:spcPct val="120000"/>
              </a:lnSpc>
            </a:pPr>
            <a:endParaRPr kumimoji="1" lang="ja-JP" altLang="en-US" sz="2400" dirty="0"/>
          </a:p>
        </p:txBody>
      </p:sp>
      <p:sp>
        <p:nvSpPr>
          <p:cNvPr id="20" name="テキスト ボックス 19">
            <a:extLst>
              <a:ext uri="{FF2B5EF4-FFF2-40B4-BE49-F238E27FC236}">
                <a16:creationId xmlns:a16="http://schemas.microsoft.com/office/drawing/2014/main" id="{C5A315F3-978C-18D0-EFE8-193BF1747D67}"/>
              </a:ext>
            </a:extLst>
          </p:cNvPr>
          <p:cNvSpPr txBox="1"/>
          <p:nvPr/>
        </p:nvSpPr>
        <p:spPr>
          <a:xfrm>
            <a:off x="1342858" y="1366175"/>
            <a:ext cx="1326004" cy="517065"/>
          </a:xfrm>
          <a:prstGeom prst="rect">
            <a:avLst/>
          </a:prstGeom>
          <a:noFill/>
        </p:spPr>
        <p:txBody>
          <a:bodyPr wrap="none">
            <a:spAutoFit/>
          </a:bodyPr>
          <a:lstStyle/>
          <a:p>
            <a:pPr>
              <a:lnSpc>
                <a:spcPct val="120000"/>
              </a:lnSpc>
            </a:pPr>
            <a:r>
              <a:rPr lang="en-US" altLang="ja-JP" sz="2400" b="1" dirty="0">
                <a:solidFill>
                  <a:srgbClr val="2A4D92"/>
                </a:solidFill>
              </a:rPr>
              <a:t>1920</a:t>
            </a:r>
            <a:r>
              <a:rPr lang="ja-JP" altLang="en-US" sz="2400" b="1" dirty="0">
                <a:solidFill>
                  <a:srgbClr val="2A4D92"/>
                </a:solidFill>
              </a:rPr>
              <a:t>年</a:t>
            </a:r>
            <a:endParaRPr lang="en-US" altLang="ja-JP" sz="2400" b="1" dirty="0">
              <a:solidFill>
                <a:srgbClr val="2A4D92"/>
              </a:solidFill>
            </a:endParaRPr>
          </a:p>
        </p:txBody>
      </p:sp>
      <p:sp>
        <p:nvSpPr>
          <p:cNvPr id="21" name="テキスト ボックス 20">
            <a:extLst>
              <a:ext uri="{FF2B5EF4-FFF2-40B4-BE49-F238E27FC236}">
                <a16:creationId xmlns:a16="http://schemas.microsoft.com/office/drawing/2014/main" id="{71A5F1C3-7E4E-5E6B-82CA-4C397DBE4213}"/>
              </a:ext>
            </a:extLst>
          </p:cNvPr>
          <p:cNvSpPr txBox="1"/>
          <p:nvPr/>
        </p:nvSpPr>
        <p:spPr>
          <a:xfrm>
            <a:off x="2733508" y="1366175"/>
            <a:ext cx="5647700" cy="960263"/>
          </a:xfrm>
          <a:prstGeom prst="rect">
            <a:avLst/>
          </a:prstGeom>
          <a:noFill/>
        </p:spPr>
        <p:txBody>
          <a:bodyPr wrap="none">
            <a:spAutoFit/>
          </a:bodyPr>
          <a:lstStyle/>
          <a:p>
            <a:pPr>
              <a:lnSpc>
                <a:spcPct val="120000"/>
              </a:lnSpc>
            </a:pPr>
            <a:r>
              <a:rPr lang="ja-JP" altLang="en-US" sz="2400" b="1" dirty="0">
                <a:solidFill>
                  <a:schemeClr val="tx1">
                    <a:lumMod val="75000"/>
                    <a:lumOff val="25000"/>
                  </a:schemeClr>
                </a:solidFill>
              </a:rPr>
              <a:t>東京</a:t>
            </a:r>
            <a:r>
              <a:rPr lang="en-US" altLang="ja-JP" sz="2400" b="1" dirty="0">
                <a:solidFill>
                  <a:schemeClr val="tx1">
                    <a:lumMod val="75000"/>
                    <a:lumOff val="25000"/>
                  </a:schemeClr>
                </a:solidFill>
              </a:rPr>
              <a:t>R</a:t>
            </a:r>
            <a:r>
              <a:rPr lang="ja-JP" altLang="en-US" sz="2400" b="1" dirty="0">
                <a:solidFill>
                  <a:schemeClr val="tx1">
                    <a:lumMod val="75000"/>
                    <a:lumOff val="25000"/>
                  </a:schemeClr>
                </a:solidFill>
              </a:rPr>
              <a:t>クラブ創立　軍国主義の世</a:t>
            </a:r>
          </a:p>
          <a:p>
            <a:pPr>
              <a:lnSpc>
                <a:spcPct val="120000"/>
              </a:lnSpc>
            </a:pPr>
            <a:r>
              <a:rPr lang="ja-JP" altLang="en-US" sz="2400" b="1" dirty="0">
                <a:solidFill>
                  <a:schemeClr val="tx1">
                    <a:lumMod val="75000"/>
                    <a:lumOff val="25000"/>
                  </a:schemeClr>
                </a:solidFill>
              </a:rPr>
              <a:t>右翼の迫害の中、各地に</a:t>
            </a:r>
            <a:r>
              <a:rPr lang="en-US" altLang="ja-JP" sz="2400" b="1" dirty="0">
                <a:solidFill>
                  <a:schemeClr val="tx1">
                    <a:lumMod val="75000"/>
                    <a:lumOff val="25000"/>
                  </a:schemeClr>
                </a:solidFill>
              </a:rPr>
              <a:t>R</a:t>
            </a:r>
            <a:r>
              <a:rPr lang="ja-JP" altLang="en-US" sz="2400" b="1" dirty="0">
                <a:solidFill>
                  <a:schemeClr val="tx1">
                    <a:lumMod val="75000"/>
                    <a:lumOff val="25000"/>
                  </a:schemeClr>
                </a:solidFill>
              </a:rPr>
              <a:t>クラブが誕生</a:t>
            </a:r>
          </a:p>
        </p:txBody>
      </p:sp>
      <p:sp>
        <p:nvSpPr>
          <p:cNvPr id="22" name="楕円 21">
            <a:extLst>
              <a:ext uri="{FF2B5EF4-FFF2-40B4-BE49-F238E27FC236}">
                <a16:creationId xmlns:a16="http://schemas.microsoft.com/office/drawing/2014/main" id="{361DD83D-FC92-649D-F1FC-B1EE635DB066}"/>
              </a:ext>
            </a:extLst>
          </p:cNvPr>
          <p:cNvSpPr/>
          <p:nvPr/>
        </p:nvSpPr>
        <p:spPr>
          <a:xfrm>
            <a:off x="933452" y="2568965"/>
            <a:ext cx="419100" cy="419100"/>
          </a:xfrm>
          <a:prstGeom prst="ellipse">
            <a:avLst/>
          </a:prstGeom>
          <a:solidFill>
            <a:srgbClr val="2A4D92"/>
          </a:solidFill>
          <a:ln>
            <a:noFill/>
          </a:ln>
        </p:spPr>
        <p:style>
          <a:lnRef idx="2">
            <a:schemeClr val="accent1">
              <a:shade val="15000"/>
            </a:schemeClr>
          </a:lnRef>
          <a:fillRef idx="1">
            <a:schemeClr val="accent1"/>
          </a:fillRef>
          <a:effectRef idx="0">
            <a:schemeClr val="accent1"/>
          </a:effectRef>
          <a:fontRef idx="minor">
            <a:schemeClr val="lt1"/>
          </a:fontRef>
        </p:style>
        <p:txBody>
          <a:bodyPr tIns="72000" rtlCol="0" anchor="ctr"/>
          <a:lstStyle/>
          <a:p>
            <a:pPr algn="ctr">
              <a:lnSpc>
                <a:spcPct val="120000"/>
              </a:lnSpc>
            </a:pPr>
            <a:endParaRPr kumimoji="1" lang="ja-JP" altLang="en-US" sz="2400" dirty="0"/>
          </a:p>
        </p:txBody>
      </p:sp>
      <p:sp>
        <p:nvSpPr>
          <p:cNvPr id="23" name="テキスト ボックス 22">
            <a:extLst>
              <a:ext uri="{FF2B5EF4-FFF2-40B4-BE49-F238E27FC236}">
                <a16:creationId xmlns:a16="http://schemas.microsoft.com/office/drawing/2014/main" id="{E00A7E7D-8F6B-30C3-4259-9DB40700F9B0}"/>
              </a:ext>
            </a:extLst>
          </p:cNvPr>
          <p:cNvSpPr txBox="1"/>
          <p:nvPr/>
        </p:nvSpPr>
        <p:spPr>
          <a:xfrm>
            <a:off x="1342858" y="2555377"/>
            <a:ext cx="1326004" cy="517065"/>
          </a:xfrm>
          <a:prstGeom prst="rect">
            <a:avLst/>
          </a:prstGeom>
          <a:noFill/>
        </p:spPr>
        <p:txBody>
          <a:bodyPr wrap="none">
            <a:spAutoFit/>
          </a:bodyPr>
          <a:lstStyle/>
          <a:p>
            <a:pPr>
              <a:lnSpc>
                <a:spcPct val="120000"/>
              </a:lnSpc>
            </a:pPr>
            <a:r>
              <a:rPr lang="en-US" altLang="ja-JP" sz="2400" b="1" dirty="0">
                <a:solidFill>
                  <a:srgbClr val="2A4D92"/>
                </a:solidFill>
              </a:rPr>
              <a:t>1937</a:t>
            </a:r>
            <a:r>
              <a:rPr lang="ja-JP" altLang="en-US" sz="2400" b="1" dirty="0">
                <a:solidFill>
                  <a:srgbClr val="2A4D92"/>
                </a:solidFill>
              </a:rPr>
              <a:t>年</a:t>
            </a:r>
            <a:endParaRPr lang="en-US" altLang="ja-JP" sz="2400" b="1" dirty="0">
              <a:solidFill>
                <a:srgbClr val="2A4D92"/>
              </a:solidFill>
            </a:endParaRPr>
          </a:p>
        </p:txBody>
      </p:sp>
      <p:sp>
        <p:nvSpPr>
          <p:cNvPr id="24" name="テキスト ボックス 23">
            <a:extLst>
              <a:ext uri="{FF2B5EF4-FFF2-40B4-BE49-F238E27FC236}">
                <a16:creationId xmlns:a16="http://schemas.microsoft.com/office/drawing/2014/main" id="{F426D695-2E0B-6649-5E09-291DA7251724}"/>
              </a:ext>
            </a:extLst>
          </p:cNvPr>
          <p:cNvSpPr txBox="1"/>
          <p:nvPr/>
        </p:nvSpPr>
        <p:spPr>
          <a:xfrm>
            <a:off x="2733508" y="2555377"/>
            <a:ext cx="2031325" cy="517065"/>
          </a:xfrm>
          <a:prstGeom prst="rect">
            <a:avLst/>
          </a:prstGeom>
          <a:noFill/>
        </p:spPr>
        <p:txBody>
          <a:bodyPr wrap="none">
            <a:spAutoFit/>
          </a:bodyPr>
          <a:lstStyle/>
          <a:p>
            <a:pPr>
              <a:lnSpc>
                <a:spcPct val="120000"/>
              </a:lnSpc>
            </a:pPr>
            <a:r>
              <a:rPr lang="zh-CN" altLang="en-US" sz="2400" b="1" dirty="0">
                <a:solidFill>
                  <a:schemeClr val="tx1">
                    <a:lumMod val="75000"/>
                    <a:lumOff val="25000"/>
                  </a:schemeClr>
                </a:solidFill>
              </a:rPr>
              <a:t>日中戦争勃発</a:t>
            </a:r>
            <a:endParaRPr lang="ja-JP" altLang="en-US" sz="2400" b="1" dirty="0">
              <a:solidFill>
                <a:schemeClr val="tx1">
                  <a:lumMod val="75000"/>
                  <a:lumOff val="25000"/>
                </a:schemeClr>
              </a:solidFill>
            </a:endParaRPr>
          </a:p>
        </p:txBody>
      </p:sp>
      <p:sp>
        <p:nvSpPr>
          <p:cNvPr id="25" name="楕円 24">
            <a:extLst>
              <a:ext uri="{FF2B5EF4-FFF2-40B4-BE49-F238E27FC236}">
                <a16:creationId xmlns:a16="http://schemas.microsoft.com/office/drawing/2014/main" id="{87C0F88B-5734-5086-C09C-AD7B9DE2C1EF}"/>
              </a:ext>
            </a:extLst>
          </p:cNvPr>
          <p:cNvSpPr/>
          <p:nvPr/>
        </p:nvSpPr>
        <p:spPr>
          <a:xfrm>
            <a:off x="933452" y="3436148"/>
            <a:ext cx="419100" cy="419100"/>
          </a:xfrm>
          <a:prstGeom prst="ellipse">
            <a:avLst/>
          </a:prstGeom>
          <a:solidFill>
            <a:srgbClr val="2A4D92"/>
          </a:solidFill>
          <a:ln>
            <a:noFill/>
          </a:ln>
        </p:spPr>
        <p:style>
          <a:lnRef idx="2">
            <a:schemeClr val="accent1">
              <a:shade val="15000"/>
            </a:schemeClr>
          </a:lnRef>
          <a:fillRef idx="1">
            <a:schemeClr val="accent1"/>
          </a:fillRef>
          <a:effectRef idx="0">
            <a:schemeClr val="accent1"/>
          </a:effectRef>
          <a:fontRef idx="minor">
            <a:schemeClr val="lt1"/>
          </a:fontRef>
        </p:style>
        <p:txBody>
          <a:bodyPr tIns="72000" rtlCol="0" anchor="ctr"/>
          <a:lstStyle/>
          <a:p>
            <a:pPr algn="ctr">
              <a:lnSpc>
                <a:spcPct val="120000"/>
              </a:lnSpc>
            </a:pPr>
            <a:endParaRPr kumimoji="1" lang="ja-JP" altLang="en-US" sz="2400" dirty="0"/>
          </a:p>
        </p:txBody>
      </p:sp>
      <p:sp>
        <p:nvSpPr>
          <p:cNvPr id="26" name="テキスト ボックス 25">
            <a:extLst>
              <a:ext uri="{FF2B5EF4-FFF2-40B4-BE49-F238E27FC236}">
                <a16:creationId xmlns:a16="http://schemas.microsoft.com/office/drawing/2014/main" id="{44C83DA3-8D27-5D30-9B51-26B57CE2F761}"/>
              </a:ext>
            </a:extLst>
          </p:cNvPr>
          <p:cNvSpPr txBox="1"/>
          <p:nvPr/>
        </p:nvSpPr>
        <p:spPr>
          <a:xfrm>
            <a:off x="1342858" y="3422560"/>
            <a:ext cx="1326004" cy="517065"/>
          </a:xfrm>
          <a:prstGeom prst="rect">
            <a:avLst/>
          </a:prstGeom>
          <a:noFill/>
        </p:spPr>
        <p:txBody>
          <a:bodyPr wrap="none">
            <a:spAutoFit/>
          </a:bodyPr>
          <a:lstStyle/>
          <a:p>
            <a:pPr>
              <a:lnSpc>
                <a:spcPct val="120000"/>
              </a:lnSpc>
            </a:pPr>
            <a:r>
              <a:rPr lang="en-US" altLang="ja-JP" sz="2400" b="1" dirty="0">
                <a:solidFill>
                  <a:srgbClr val="2A4D92"/>
                </a:solidFill>
              </a:rPr>
              <a:t>1941</a:t>
            </a:r>
            <a:r>
              <a:rPr lang="ja-JP" altLang="en-US" sz="2400" b="1" dirty="0">
                <a:solidFill>
                  <a:srgbClr val="2A4D92"/>
                </a:solidFill>
              </a:rPr>
              <a:t>年</a:t>
            </a:r>
            <a:endParaRPr lang="en-US" altLang="ja-JP" sz="2400" b="1" dirty="0">
              <a:solidFill>
                <a:srgbClr val="2A4D92"/>
              </a:solidFill>
            </a:endParaRPr>
          </a:p>
        </p:txBody>
      </p:sp>
      <p:sp>
        <p:nvSpPr>
          <p:cNvPr id="27" name="テキスト ボックス 26">
            <a:extLst>
              <a:ext uri="{FF2B5EF4-FFF2-40B4-BE49-F238E27FC236}">
                <a16:creationId xmlns:a16="http://schemas.microsoft.com/office/drawing/2014/main" id="{218215BB-E0B5-E3A0-8E2E-8FF242DFE5A8}"/>
              </a:ext>
            </a:extLst>
          </p:cNvPr>
          <p:cNvSpPr txBox="1"/>
          <p:nvPr/>
        </p:nvSpPr>
        <p:spPr>
          <a:xfrm>
            <a:off x="2733508" y="3422560"/>
            <a:ext cx="3262432" cy="517065"/>
          </a:xfrm>
          <a:prstGeom prst="rect">
            <a:avLst/>
          </a:prstGeom>
          <a:noFill/>
        </p:spPr>
        <p:txBody>
          <a:bodyPr wrap="none">
            <a:spAutoFit/>
          </a:bodyPr>
          <a:lstStyle/>
          <a:p>
            <a:pPr>
              <a:lnSpc>
                <a:spcPct val="120000"/>
              </a:lnSpc>
            </a:pPr>
            <a:r>
              <a:rPr lang="ja-JP" altLang="en-US" sz="2400" b="1" dirty="0">
                <a:solidFill>
                  <a:schemeClr val="tx1">
                    <a:lumMod val="75000"/>
                    <a:lumOff val="25000"/>
                  </a:schemeClr>
                </a:solidFill>
              </a:rPr>
              <a:t>第二次世界大戦に参戦</a:t>
            </a:r>
          </a:p>
        </p:txBody>
      </p:sp>
      <p:sp>
        <p:nvSpPr>
          <p:cNvPr id="28" name="楕円 27">
            <a:extLst>
              <a:ext uri="{FF2B5EF4-FFF2-40B4-BE49-F238E27FC236}">
                <a16:creationId xmlns:a16="http://schemas.microsoft.com/office/drawing/2014/main" id="{DCD3F572-2818-E176-AEAE-F6A3B8125855}"/>
              </a:ext>
            </a:extLst>
          </p:cNvPr>
          <p:cNvSpPr/>
          <p:nvPr/>
        </p:nvSpPr>
        <p:spPr>
          <a:xfrm>
            <a:off x="933452" y="4265441"/>
            <a:ext cx="419100" cy="419100"/>
          </a:xfrm>
          <a:prstGeom prst="ellipse">
            <a:avLst/>
          </a:prstGeom>
          <a:solidFill>
            <a:srgbClr val="2A4D92"/>
          </a:solidFill>
          <a:ln>
            <a:noFill/>
          </a:ln>
        </p:spPr>
        <p:style>
          <a:lnRef idx="2">
            <a:schemeClr val="accent1">
              <a:shade val="15000"/>
            </a:schemeClr>
          </a:lnRef>
          <a:fillRef idx="1">
            <a:schemeClr val="accent1"/>
          </a:fillRef>
          <a:effectRef idx="0">
            <a:schemeClr val="accent1"/>
          </a:effectRef>
          <a:fontRef idx="minor">
            <a:schemeClr val="lt1"/>
          </a:fontRef>
        </p:style>
        <p:txBody>
          <a:bodyPr tIns="72000" rtlCol="0" anchor="ctr"/>
          <a:lstStyle/>
          <a:p>
            <a:pPr algn="ctr">
              <a:lnSpc>
                <a:spcPct val="120000"/>
              </a:lnSpc>
            </a:pPr>
            <a:endParaRPr kumimoji="1" lang="ja-JP" altLang="en-US" sz="2400" dirty="0"/>
          </a:p>
        </p:txBody>
      </p:sp>
      <p:sp>
        <p:nvSpPr>
          <p:cNvPr id="29" name="テキスト ボックス 28">
            <a:extLst>
              <a:ext uri="{FF2B5EF4-FFF2-40B4-BE49-F238E27FC236}">
                <a16:creationId xmlns:a16="http://schemas.microsoft.com/office/drawing/2014/main" id="{CF26A7E8-EDBF-969D-CB3D-BC4F7D9E4C8E}"/>
              </a:ext>
            </a:extLst>
          </p:cNvPr>
          <p:cNvSpPr txBox="1"/>
          <p:nvPr/>
        </p:nvSpPr>
        <p:spPr>
          <a:xfrm>
            <a:off x="1342858" y="4251853"/>
            <a:ext cx="1326004" cy="517065"/>
          </a:xfrm>
          <a:prstGeom prst="rect">
            <a:avLst/>
          </a:prstGeom>
          <a:noFill/>
        </p:spPr>
        <p:txBody>
          <a:bodyPr wrap="none">
            <a:spAutoFit/>
          </a:bodyPr>
          <a:lstStyle/>
          <a:p>
            <a:pPr>
              <a:lnSpc>
                <a:spcPct val="120000"/>
              </a:lnSpc>
            </a:pPr>
            <a:r>
              <a:rPr lang="en-US" altLang="ja-JP" sz="2400" b="1" dirty="0">
                <a:solidFill>
                  <a:srgbClr val="2A4D92"/>
                </a:solidFill>
              </a:rPr>
              <a:t>1945</a:t>
            </a:r>
            <a:r>
              <a:rPr lang="ja-JP" altLang="en-US" sz="2400" b="1" dirty="0">
                <a:solidFill>
                  <a:srgbClr val="2A4D92"/>
                </a:solidFill>
              </a:rPr>
              <a:t>年</a:t>
            </a:r>
            <a:endParaRPr lang="en-US" altLang="ja-JP" sz="2400" b="1" dirty="0">
              <a:solidFill>
                <a:srgbClr val="2A4D92"/>
              </a:solidFill>
            </a:endParaRPr>
          </a:p>
        </p:txBody>
      </p:sp>
      <p:sp>
        <p:nvSpPr>
          <p:cNvPr id="30" name="テキスト ボックス 29">
            <a:extLst>
              <a:ext uri="{FF2B5EF4-FFF2-40B4-BE49-F238E27FC236}">
                <a16:creationId xmlns:a16="http://schemas.microsoft.com/office/drawing/2014/main" id="{0FC58D05-E575-36F4-8166-2651C25696C2}"/>
              </a:ext>
            </a:extLst>
          </p:cNvPr>
          <p:cNvSpPr txBox="1"/>
          <p:nvPr/>
        </p:nvSpPr>
        <p:spPr>
          <a:xfrm>
            <a:off x="2733508" y="4251853"/>
            <a:ext cx="4801314" cy="517065"/>
          </a:xfrm>
          <a:prstGeom prst="rect">
            <a:avLst/>
          </a:prstGeom>
          <a:noFill/>
        </p:spPr>
        <p:txBody>
          <a:bodyPr wrap="none">
            <a:spAutoFit/>
          </a:bodyPr>
          <a:lstStyle/>
          <a:p>
            <a:pPr>
              <a:lnSpc>
                <a:spcPct val="120000"/>
              </a:lnSpc>
            </a:pPr>
            <a:r>
              <a:rPr lang="ja-JP" altLang="en-US" sz="2400" b="1" dirty="0">
                <a:solidFill>
                  <a:schemeClr val="tx1">
                    <a:lumMod val="75000"/>
                    <a:lumOff val="25000"/>
                  </a:schemeClr>
                </a:solidFill>
              </a:rPr>
              <a:t>米軍の都市空爆始まり　降伏終戦</a:t>
            </a:r>
          </a:p>
        </p:txBody>
      </p:sp>
      <p:cxnSp>
        <p:nvCxnSpPr>
          <p:cNvPr id="32" name="直線コネクタ 31">
            <a:extLst>
              <a:ext uri="{FF2B5EF4-FFF2-40B4-BE49-F238E27FC236}">
                <a16:creationId xmlns:a16="http://schemas.microsoft.com/office/drawing/2014/main" id="{0DEF8315-3276-CB1D-2C54-96E710C3655F}"/>
              </a:ext>
            </a:extLst>
          </p:cNvPr>
          <p:cNvCxnSpPr>
            <a:cxnSpLocks/>
            <a:stCxn id="19" idx="4"/>
            <a:endCxn id="28" idx="0"/>
          </p:cNvCxnSpPr>
          <p:nvPr/>
        </p:nvCxnSpPr>
        <p:spPr>
          <a:xfrm>
            <a:off x="1143002" y="1798863"/>
            <a:ext cx="0" cy="2466578"/>
          </a:xfrm>
          <a:prstGeom prst="line">
            <a:avLst/>
          </a:prstGeom>
          <a:ln w="44450" cap="rnd">
            <a:solidFill>
              <a:srgbClr val="2A4D92"/>
            </a:solidFill>
            <a:prstDash val="sysDot"/>
            <a:roun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811773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51EBD1E0-7783-3555-B42E-6D99FE867B9F}"/>
              </a:ext>
            </a:extLst>
          </p:cNvPr>
          <p:cNvSpPr>
            <a:spLocks noGrp="1"/>
          </p:cNvSpPr>
          <p:nvPr>
            <p:ph type="title"/>
          </p:nvPr>
        </p:nvSpPr>
        <p:spPr>
          <a:xfrm>
            <a:off x="221665" y="-112555"/>
            <a:ext cx="7975023" cy="1365977"/>
          </a:xfrm>
        </p:spPr>
        <p:txBody>
          <a:bodyPr>
            <a:normAutofit/>
          </a:bodyPr>
          <a:lstStyle/>
          <a:p>
            <a:r>
              <a:rPr lang="ja-JP" altLang="en-US" dirty="0">
                <a:solidFill>
                  <a:schemeClr val="accent1">
                    <a:lumMod val="75000"/>
                  </a:schemeClr>
                </a:solidFill>
              </a:rPr>
              <a:t>ロータリーの始まり</a:t>
            </a:r>
          </a:p>
        </p:txBody>
      </p:sp>
      <p:sp>
        <p:nvSpPr>
          <p:cNvPr id="6" name="テキスト ボックス 5">
            <a:extLst>
              <a:ext uri="{FF2B5EF4-FFF2-40B4-BE49-F238E27FC236}">
                <a16:creationId xmlns:a16="http://schemas.microsoft.com/office/drawing/2014/main" id="{3ECA83ED-836F-951E-B52C-B191E9515605}"/>
              </a:ext>
            </a:extLst>
          </p:cNvPr>
          <p:cNvSpPr txBox="1"/>
          <p:nvPr/>
        </p:nvSpPr>
        <p:spPr>
          <a:xfrm>
            <a:off x="215213" y="892880"/>
            <a:ext cx="8578831" cy="3731791"/>
          </a:xfrm>
          <a:prstGeom prst="rect">
            <a:avLst/>
          </a:prstGeom>
          <a:noFill/>
        </p:spPr>
        <p:txBody>
          <a:bodyPr wrap="square">
            <a:spAutoFit/>
          </a:bodyPr>
          <a:lstStyle/>
          <a:p>
            <a:pPr>
              <a:lnSpc>
                <a:spcPct val="120000"/>
              </a:lnSpc>
            </a:pPr>
            <a:r>
              <a:rPr lang="ja-JP" altLang="en-US" sz="2200" dirty="0"/>
              <a:t>荒涼とした世情の</a:t>
            </a:r>
            <a:r>
              <a:rPr lang="en-US" altLang="ja-JP" sz="2200" dirty="0"/>
              <a:t>1905</a:t>
            </a:r>
            <a:r>
              <a:rPr lang="ja-JP" altLang="en-US" sz="2200" dirty="0"/>
              <a:t>年</a:t>
            </a:r>
            <a:r>
              <a:rPr lang="en-US" altLang="ja-JP" sz="2200" dirty="0"/>
              <a:t>2</a:t>
            </a:r>
            <a:r>
              <a:rPr lang="ja-JP" altLang="en-US" sz="2200" dirty="0"/>
              <a:t>月</a:t>
            </a:r>
            <a:r>
              <a:rPr lang="en-US" altLang="ja-JP" sz="2200" dirty="0"/>
              <a:t>23</a:t>
            </a:r>
            <a:r>
              <a:rPr lang="ja-JP" altLang="en-US" sz="2200" dirty="0"/>
              <a:t>日、雪と氷に閉ざされたシカゴの夜に、友を求めて肩を寄せ合った、</a:t>
            </a:r>
            <a:endParaRPr lang="en-US" altLang="ja-JP" sz="2200" dirty="0"/>
          </a:p>
          <a:p>
            <a:pPr>
              <a:lnSpc>
                <a:spcPct val="120000"/>
              </a:lnSpc>
            </a:pPr>
            <a:endParaRPr lang="en-US" altLang="ja-JP" sz="2200" dirty="0"/>
          </a:p>
          <a:p>
            <a:pPr marL="801688" indent="-169863">
              <a:lnSpc>
                <a:spcPct val="120000"/>
              </a:lnSpc>
              <a:buFont typeface="Arial" panose="020B0604020202020204" pitchFamily="34" charset="0"/>
              <a:buChar char="•"/>
            </a:pPr>
            <a:r>
              <a:rPr lang="ja-JP" altLang="en-US" sz="2200" dirty="0"/>
              <a:t>ポール・ハリス</a:t>
            </a:r>
            <a:endParaRPr lang="en-US" altLang="ja-JP" sz="2200" dirty="0"/>
          </a:p>
          <a:p>
            <a:pPr marL="801688" indent="-169863">
              <a:lnSpc>
                <a:spcPct val="120000"/>
              </a:lnSpc>
              <a:buFont typeface="Arial" panose="020B0604020202020204" pitchFamily="34" charset="0"/>
              <a:buChar char="•"/>
            </a:pPr>
            <a:r>
              <a:rPr lang="ja-JP" altLang="en-US" sz="2200" dirty="0"/>
              <a:t>ハイラム・ショーレー　</a:t>
            </a:r>
          </a:p>
          <a:p>
            <a:pPr marL="801688" indent="-169863">
              <a:lnSpc>
                <a:spcPct val="120000"/>
              </a:lnSpc>
              <a:buFont typeface="Arial" panose="020B0604020202020204" pitchFamily="34" charset="0"/>
              <a:buChar char="•"/>
            </a:pPr>
            <a:r>
              <a:rPr lang="ja-JP" altLang="en-US" sz="2200" dirty="0"/>
              <a:t>シルベスター・シール</a:t>
            </a:r>
            <a:endParaRPr lang="en-US" altLang="ja-JP" sz="2200" dirty="0"/>
          </a:p>
          <a:p>
            <a:pPr marL="801688" indent="-169863">
              <a:lnSpc>
                <a:spcPct val="120000"/>
              </a:lnSpc>
              <a:buFont typeface="Arial" panose="020B0604020202020204" pitchFamily="34" charset="0"/>
              <a:buChar char="•"/>
            </a:pPr>
            <a:r>
              <a:rPr lang="ja-JP" altLang="en-US" sz="2200" dirty="0"/>
              <a:t>ガスターバス・ローア　　の </a:t>
            </a:r>
            <a:r>
              <a:rPr lang="en-US" altLang="ja-JP" sz="2200" dirty="0"/>
              <a:t>4</a:t>
            </a:r>
            <a:r>
              <a:rPr lang="ja-JP" altLang="en-US" sz="2200" dirty="0"/>
              <a:t>人</a:t>
            </a:r>
            <a:endParaRPr lang="en-US" altLang="ja-JP" sz="2200" dirty="0"/>
          </a:p>
          <a:p>
            <a:pPr marL="631825">
              <a:lnSpc>
                <a:spcPct val="120000"/>
              </a:lnSpc>
            </a:pPr>
            <a:endParaRPr lang="en-US" altLang="ja-JP" sz="2200" dirty="0"/>
          </a:p>
          <a:p>
            <a:pPr>
              <a:lnSpc>
                <a:spcPct val="120000"/>
              </a:lnSpc>
            </a:pPr>
            <a:r>
              <a:rPr lang="ja-JP" altLang="en-US" sz="2200" dirty="0"/>
              <a:t>その語らいの集いから、ロータリーは始まりました。 　</a:t>
            </a:r>
            <a:r>
              <a:rPr lang="ja-JP" altLang="en-US" sz="2000" dirty="0"/>
              <a:t>　　　　</a:t>
            </a:r>
          </a:p>
        </p:txBody>
      </p:sp>
      <p:grpSp>
        <p:nvGrpSpPr>
          <p:cNvPr id="13" name="グループ化 12">
            <a:extLst>
              <a:ext uri="{FF2B5EF4-FFF2-40B4-BE49-F238E27FC236}">
                <a16:creationId xmlns:a16="http://schemas.microsoft.com/office/drawing/2014/main" id="{19BEC58B-D90F-8EAD-6F93-7E953FDC01F3}"/>
              </a:ext>
            </a:extLst>
          </p:cNvPr>
          <p:cNvGrpSpPr/>
          <p:nvPr/>
        </p:nvGrpSpPr>
        <p:grpSpPr>
          <a:xfrm>
            <a:off x="5129254" y="2172283"/>
            <a:ext cx="3033721" cy="1922762"/>
            <a:chOff x="5434054" y="1743305"/>
            <a:chExt cx="3033721" cy="1922762"/>
          </a:xfrm>
        </p:grpSpPr>
        <p:pic>
          <p:nvPicPr>
            <p:cNvPr id="8" name="図 7" descr="図形&#10;&#10;低い精度で自動的に生成された説明">
              <a:extLst>
                <a:ext uri="{FF2B5EF4-FFF2-40B4-BE49-F238E27FC236}">
                  <a16:creationId xmlns:a16="http://schemas.microsoft.com/office/drawing/2014/main" id="{A7C4DAEA-0F5D-D13F-E81A-68B53F37A7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8493" y="1964268"/>
              <a:ext cx="1569282" cy="1569282"/>
            </a:xfrm>
            <a:prstGeom prst="rect">
              <a:avLst/>
            </a:prstGeom>
          </p:spPr>
        </p:pic>
        <p:pic>
          <p:nvPicPr>
            <p:cNvPr id="10" name="図 9" descr="図形&#10;&#10;低い精度で自動的に生成された説明">
              <a:extLst>
                <a:ext uri="{FF2B5EF4-FFF2-40B4-BE49-F238E27FC236}">
                  <a16:creationId xmlns:a16="http://schemas.microsoft.com/office/drawing/2014/main" id="{17BD980A-0801-16EB-1597-14F44145A5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9961" y="1743305"/>
              <a:ext cx="1922762" cy="1922762"/>
            </a:xfrm>
            <a:prstGeom prst="rect">
              <a:avLst/>
            </a:prstGeom>
          </p:spPr>
        </p:pic>
        <p:pic>
          <p:nvPicPr>
            <p:cNvPr id="12" name="図 11" descr="図形&#10;&#10;低い精度で自動的に生成された説明">
              <a:extLst>
                <a:ext uri="{FF2B5EF4-FFF2-40B4-BE49-F238E27FC236}">
                  <a16:creationId xmlns:a16="http://schemas.microsoft.com/office/drawing/2014/main" id="{668E3EEC-742F-A2EB-7881-3FF776F323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4054" y="1800397"/>
              <a:ext cx="1600636" cy="1600636"/>
            </a:xfrm>
            <a:prstGeom prst="rect">
              <a:avLst/>
            </a:prstGeom>
          </p:spPr>
        </p:pic>
      </p:grpSp>
      <p:sp>
        <p:nvSpPr>
          <p:cNvPr id="16" name="正方形/長方形 15">
            <a:extLst>
              <a:ext uri="{FF2B5EF4-FFF2-40B4-BE49-F238E27FC236}">
                <a16:creationId xmlns:a16="http://schemas.microsoft.com/office/drawing/2014/main" id="{6E21C1E8-EB56-2964-E718-EEE008D3D6F3}"/>
              </a:ext>
            </a:extLst>
          </p:cNvPr>
          <p:cNvSpPr/>
          <p:nvPr/>
        </p:nvSpPr>
        <p:spPr>
          <a:xfrm>
            <a:off x="215213" y="4633175"/>
            <a:ext cx="8752941" cy="1859700"/>
          </a:xfrm>
          <a:prstGeom prst="rect">
            <a:avLst/>
          </a:prstGeom>
          <a:solidFill>
            <a:srgbClr val="2A4D92"/>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72000" rIns="36000" bIns="72000" rtlCol="0" anchor="ctr"/>
          <a:lstStyle/>
          <a:p>
            <a:pPr algn="ctr">
              <a:lnSpc>
                <a:spcPct val="120000"/>
              </a:lnSpc>
            </a:pPr>
            <a:r>
              <a:rPr lang="en-US" altLang="ja-JP" sz="2400" dirty="0"/>
              <a:t>1906</a:t>
            </a:r>
            <a:r>
              <a:rPr lang="ja-JP" altLang="en-US" sz="2400" dirty="0"/>
              <a:t>年</a:t>
            </a:r>
            <a:endParaRPr lang="en-US" altLang="ja-JP" sz="2400" dirty="0"/>
          </a:p>
          <a:p>
            <a:pPr algn="ctr">
              <a:lnSpc>
                <a:spcPct val="120000"/>
              </a:lnSpc>
            </a:pPr>
            <a:r>
              <a:rPr lang="ja-JP" altLang="en-US" sz="2400" dirty="0"/>
              <a:t>この集いはポールハリスによって</a:t>
            </a:r>
            <a:r>
              <a:rPr lang="en-US" altLang="ja-JP" sz="2400" b="1" dirty="0">
                <a:solidFill>
                  <a:srgbClr val="FFAE09"/>
                </a:solidFill>
              </a:rPr>
              <a:t>ROTARY</a:t>
            </a:r>
            <a:r>
              <a:rPr lang="ja-JP" altLang="en-US" sz="2400" dirty="0"/>
              <a:t>と名付けられ、</a:t>
            </a:r>
            <a:endParaRPr lang="en-US" altLang="ja-JP" sz="2400" dirty="0"/>
          </a:p>
          <a:p>
            <a:pPr algn="ctr">
              <a:lnSpc>
                <a:spcPct val="120000"/>
              </a:lnSpc>
            </a:pPr>
            <a:r>
              <a:rPr lang="en-US" altLang="ja-JP" sz="2400" dirty="0"/>
              <a:t>30</a:t>
            </a:r>
            <a:r>
              <a:rPr lang="ja-JP" altLang="en-US" sz="2400" dirty="0"/>
              <a:t>名の仲間が集まって、</a:t>
            </a:r>
            <a:endParaRPr lang="en-US" altLang="ja-JP" sz="2400" dirty="0"/>
          </a:p>
          <a:p>
            <a:pPr algn="ctr">
              <a:lnSpc>
                <a:spcPct val="120000"/>
              </a:lnSpc>
            </a:pPr>
            <a:r>
              <a:rPr lang="ja-JP" altLang="en-US" sz="2400" dirty="0"/>
              <a:t>シカゴロータリークラブが創設されました。</a:t>
            </a:r>
          </a:p>
        </p:txBody>
      </p:sp>
      <p:sp>
        <p:nvSpPr>
          <p:cNvPr id="17" name="スライド番号プレースホルダー 16">
            <a:extLst>
              <a:ext uri="{FF2B5EF4-FFF2-40B4-BE49-F238E27FC236}">
                <a16:creationId xmlns:a16="http://schemas.microsoft.com/office/drawing/2014/main" id="{1FE8F8FC-9177-3594-BF9A-FEF7BD307282}"/>
              </a:ext>
            </a:extLst>
          </p:cNvPr>
          <p:cNvSpPr>
            <a:spLocks noGrp="1"/>
          </p:cNvSpPr>
          <p:nvPr>
            <p:ph type="sldNum" sz="quarter" idx="12"/>
          </p:nvPr>
        </p:nvSpPr>
        <p:spPr/>
        <p:txBody>
          <a:bodyPr/>
          <a:lstStyle/>
          <a:p>
            <a:fld id="{E97FCFFC-F8AA-4D8F-A275-EA91BBC194F3}" type="slidenum">
              <a:rPr kumimoji="1" lang="ja-JP" altLang="en-US" smtClean="0"/>
              <a:t>1</a:t>
            </a:fld>
            <a:endParaRPr kumimoji="1" lang="ja-JP" altLang="en-US"/>
          </a:p>
        </p:txBody>
      </p:sp>
      <p:cxnSp>
        <p:nvCxnSpPr>
          <p:cNvPr id="19" name="直線コネクタ 18">
            <a:extLst>
              <a:ext uri="{FF2B5EF4-FFF2-40B4-BE49-F238E27FC236}">
                <a16:creationId xmlns:a16="http://schemas.microsoft.com/office/drawing/2014/main" id="{9ADF3033-0A2B-E67B-7E9A-86DC1282C349}"/>
              </a:ext>
            </a:extLst>
          </p:cNvPr>
          <p:cNvCxnSpPr/>
          <p:nvPr/>
        </p:nvCxnSpPr>
        <p:spPr>
          <a:xfrm>
            <a:off x="726831" y="5087815"/>
            <a:ext cx="7725507" cy="0"/>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485031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E369A6-5349-16E0-C5C1-7F5DFB39C368}"/>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8CC6E303-9A60-D070-DECE-7F23945DD206}"/>
              </a:ext>
            </a:extLst>
          </p:cNvPr>
          <p:cNvSpPr>
            <a:spLocks noGrp="1"/>
          </p:cNvSpPr>
          <p:nvPr>
            <p:ph type="sldNum" sz="quarter" idx="12"/>
          </p:nvPr>
        </p:nvSpPr>
        <p:spPr/>
        <p:txBody>
          <a:bodyPr/>
          <a:lstStyle/>
          <a:p>
            <a:fld id="{E97FCFFC-F8AA-4D8F-A275-EA91BBC194F3}" type="slidenum">
              <a:rPr kumimoji="1" lang="ja-JP" altLang="en-US" smtClean="0"/>
              <a:t>19</a:t>
            </a:fld>
            <a:endParaRPr kumimoji="1" lang="ja-JP" altLang="en-US"/>
          </a:p>
        </p:txBody>
      </p:sp>
      <p:sp>
        <p:nvSpPr>
          <p:cNvPr id="14" name="タイトル 13">
            <a:extLst>
              <a:ext uri="{FF2B5EF4-FFF2-40B4-BE49-F238E27FC236}">
                <a16:creationId xmlns:a16="http://schemas.microsoft.com/office/drawing/2014/main" id="{36D469D1-FD8F-CE2D-81F8-7605C2ECE9F8}"/>
              </a:ext>
            </a:extLst>
          </p:cNvPr>
          <p:cNvSpPr>
            <a:spLocks noGrp="1"/>
          </p:cNvSpPr>
          <p:nvPr>
            <p:ph type="title"/>
          </p:nvPr>
        </p:nvSpPr>
        <p:spPr/>
        <p:txBody>
          <a:bodyPr/>
          <a:lstStyle/>
          <a:p>
            <a:r>
              <a:rPr lang="en-US" altLang="ja-JP" dirty="0"/>
              <a:t>1940</a:t>
            </a:r>
            <a:r>
              <a:rPr lang="ja-JP" altLang="en-US" dirty="0"/>
              <a:t>年 東京</a:t>
            </a:r>
            <a:r>
              <a:rPr lang="en-US" altLang="ja-JP" dirty="0"/>
              <a:t>R</a:t>
            </a:r>
            <a:r>
              <a:rPr lang="ja-JP" altLang="en-US" dirty="0"/>
              <a:t>クラブ解散 </a:t>
            </a:r>
            <a:r>
              <a:rPr lang="en-US" altLang="ja-JP" dirty="0"/>
              <a:t>RI</a:t>
            </a:r>
            <a:r>
              <a:rPr lang="ja-JP" altLang="en-US" dirty="0"/>
              <a:t>脱退</a:t>
            </a:r>
          </a:p>
        </p:txBody>
      </p:sp>
      <p:sp>
        <p:nvSpPr>
          <p:cNvPr id="2" name="正方形/長方形 1">
            <a:extLst>
              <a:ext uri="{FF2B5EF4-FFF2-40B4-BE49-F238E27FC236}">
                <a16:creationId xmlns:a16="http://schemas.microsoft.com/office/drawing/2014/main" id="{B87AC1A4-51AA-8D21-0B53-4AC106D04A3D}"/>
              </a:ext>
            </a:extLst>
          </p:cNvPr>
          <p:cNvSpPr/>
          <p:nvPr/>
        </p:nvSpPr>
        <p:spPr>
          <a:xfrm>
            <a:off x="459579" y="1936310"/>
            <a:ext cx="4932000" cy="81247"/>
          </a:xfrm>
          <a:prstGeom prst="rect">
            <a:avLst/>
          </a:prstGeom>
          <a:solidFill>
            <a:srgbClr val="FFAE09">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tIns="72000" rtlCol="0" anchor="ctr"/>
          <a:lstStyle/>
          <a:p>
            <a:pPr algn="ctr">
              <a:lnSpc>
                <a:spcPct val="120000"/>
              </a:lnSpc>
            </a:pPr>
            <a:endParaRPr kumimoji="1" lang="ja-JP" altLang="en-US" sz="2000" dirty="0"/>
          </a:p>
        </p:txBody>
      </p:sp>
      <p:sp>
        <p:nvSpPr>
          <p:cNvPr id="4" name="テキスト ボックス 3">
            <a:extLst>
              <a:ext uri="{FF2B5EF4-FFF2-40B4-BE49-F238E27FC236}">
                <a16:creationId xmlns:a16="http://schemas.microsoft.com/office/drawing/2014/main" id="{1C0A9F06-6C67-A1B1-F0FD-739621BCE9CD}"/>
              </a:ext>
            </a:extLst>
          </p:cNvPr>
          <p:cNvSpPr txBox="1"/>
          <p:nvPr/>
        </p:nvSpPr>
        <p:spPr>
          <a:xfrm>
            <a:off x="226220" y="1171325"/>
            <a:ext cx="8458200" cy="960263"/>
          </a:xfrm>
          <a:prstGeom prst="rect">
            <a:avLst/>
          </a:prstGeom>
          <a:noFill/>
        </p:spPr>
        <p:txBody>
          <a:bodyPr wrap="square">
            <a:spAutoFit/>
          </a:bodyPr>
          <a:lstStyle/>
          <a:p>
            <a:pPr>
              <a:lnSpc>
                <a:spcPct val="120000"/>
              </a:lnSpc>
              <a:spcAft>
                <a:spcPts val="1200"/>
              </a:spcAft>
            </a:pPr>
            <a:r>
              <a:rPr lang="ja-JP" altLang="en-US" sz="2400" b="1" dirty="0">
                <a:solidFill>
                  <a:schemeClr val="tx1">
                    <a:lumMod val="75000"/>
                    <a:lumOff val="25000"/>
                  </a:schemeClr>
                </a:solidFill>
              </a:rPr>
              <a:t>  その時米山梅吉は挨拶で</a:t>
            </a:r>
            <a:br>
              <a:rPr lang="en-US" altLang="ja-JP" sz="2400" b="1" dirty="0">
                <a:solidFill>
                  <a:schemeClr val="tx1">
                    <a:lumMod val="75000"/>
                    <a:lumOff val="25000"/>
                  </a:schemeClr>
                </a:solidFill>
              </a:rPr>
            </a:br>
            <a:r>
              <a:rPr lang="ja-JP" altLang="en-US" sz="2400" b="1" dirty="0">
                <a:solidFill>
                  <a:schemeClr val="tx1">
                    <a:lumMod val="75000"/>
                    <a:lumOff val="25000"/>
                  </a:schemeClr>
                </a:solidFill>
              </a:rPr>
              <a:t>「奉仕の理想はあくまで堅持したい」と述べたと伝えられる</a:t>
            </a:r>
          </a:p>
        </p:txBody>
      </p:sp>
      <p:sp>
        <p:nvSpPr>
          <p:cNvPr id="5" name="テキスト ボックス 4">
            <a:extLst>
              <a:ext uri="{FF2B5EF4-FFF2-40B4-BE49-F238E27FC236}">
                <a16:creationId xmlns:a16="http://schemas.microsoft.com/office/drawing/2014/main" id="{1E51B27F-4F75-AA8B-EE39-4DA547CA7604}"/>
              </a:ext>
            </a:extLst>
          </p:cNvPr>
          <p:cNvSpPr txBox="1"/>
          <p:nvPr/>
        </p:nvSpPr>
        <p:spPr>
          <a:xfrm>
            <a:off x="459579" y="2299567"/>
            <a:ext cx="6340197" cy="2000548"/>
          </a:xfrm>
          <a:prstGeom prst="rect">
            <a:avLst/>
          </a:prstGeom>
          <a:noFill/>
        </p:spPr>
        <p:txBody>
          <a:bodyPr wrap="none">
            <a:spAutoFit/>
          </a:bodyPr>
          <a:lstStyle/>
          <a:p>
            <a:pPr>
              <a:lnSpc>
                <a:spcPct val="120000"/>
              </a:lnSpc>
              <a:spcAft>
                <a:spcPts val="1200"/>
              </a:spcAft>
            </a:pPr>
            <a:r>
              <a:rPr lang="ja-JP" altLang="en-US" sz="2400" dirty="0">
                <a:solidFill>
                  <a:schemeClr val="tx1">
                    <a:lumMod val="75000"/>
                    <a:lumOff val="25000"/>
                  </a:schemeClr>
                </a:solidFill>
              </a:rPr>
              <a:t>しかし多くのクラブが</a:t>
            </a:r>
            <a:br>
              <a:rPr lang="en-US" altLang="ja-JP" sz="2400" dirty="0">
                <a:solidFill>
                  <a:schemeClr val="tx1">
                    <a:lumMod val="75000"/>
                    <a:lumOff val="25000"/>
                  </a:schemeClr>
                </a:solidFill>
              </a:rPr>
            </a:br>
            <a:r>
              <a:rPr lang="ja-JP" altLang="en-US" sz="2400" dirty="0">
                <a:solidFill>
                  <a:schemeClr val="tx1">
                    <a:lumMod val="75000"/>
                    <a:lumOff val="25000"/>
                  </a:schemeClr>
                </a:solidFill>
              </a:rPr>
              <a:t>ロータリーの名を隠して例会を守り続けた</a:t>
            </a:r>
            <a:endParaRPr lang="en-US" altLang="ja-JP" sz="2400" dirty="0">
              <a:solidFill>
                <a:schemeClr val="tx1">
                  <a:lumMod val="75000"/>
                  <a:lumOff val="25000"/>
                </a:schemeClr>
              </a:solidFill>
            </a:endParaRPr>
          </a:p>
          <a:p>
            <a:pPr>
              <a:lnSpc>
                <a:spcPct val="120000"/>
              </a:lnSpc>
              <a:spcAft>
                <a:spcPts val="1200"/>
              </a:spcAft>
            </a:pPr>
            <a:r>
              <a:rPr lang="ja-JP" altLang="en-US" sz="2400" dirty="0">
                <a:solidFill>
                  <a:schemeClr val="tx1">
                    <a:lumMod val="75000"/>
                    <a:lumOff val="25000"/>
                  </a:schemeClr>
                </a:solidFill>
              </a:rPr>
              <a:t>なんの奉仕も儘ならぬときに残ったのは例会</a:t>
            </a:r>
            <a:br>
              <a:rPr lang="en-US" altLang="ja-JP" sz="2400" dirty="0">
                <a:solidFill>
                  <a:schemeClr val="tx1">
                    <a:lumMod val="75000"/>
                    <a:lumOff val="25000"/>
                  </a:schemeClr>
                </a:solidFill>
              </a:rPr>
            </a:br>
            <a:r>
              <a:rPr lang="ja-JP" altLang="en-US" sz="2400" dirty="0">
                <a:solidFill>
                  <a:schemeClr val="tx1">
                    <a:lumMod val="75000"/>
                    <a:lumOff val="25000"/>
                  </a:schemeClr>
                </a:solidFill>
              </a:rPr>
              <a:t>心置きなき友との集い</a:t>
            </a:r>
          </a:p>
        </p:txBody>
      </p:sp>
      <p:sp>
        <p:nvSpPr>
          <p:cNvPr id="8" name="四角形: 角を丸くする 7">
            <a:extLst>
              <a:ext uri="{FF2B5EF4-FFF2-40B4-BE49-F238E27FC236}">
                <a16:creationId xmlns:a16="http://schemas.microsoft.com/office/drawing/2014/main" id="{9DF03E43-6DF0-AB30-34BB-9B7EBF8ECBA5}"/>
              </a:ext>
            </a:extLst>
          </p:cNvPr>
          <p:cNvSpPr/>
          <p:nvPr/>
        </p:nvSpPr>
        <p:spPr>
          <a:xfrm>
            <a:off x="1000125" y="5060174"/>
            <a:ext cx="7589022" cy="1432701"/>
          </a:xfrm>
          <a:prstGeom prst="roundRect">
            <a:avLst>
              <a:gd name="adj" fmla="val 4250"/>
            </a:avLst>
          </a:prstGeom>
          <a:noFill/>
          <a:ln>
            <a:solidFill>
              <a:srgbClr val="2A4D92"/>
            </a:solidFill>
          </a:ln>
        </p:spPr>
        <p:style>
          <a:lnRef idx="2">
            <a:schemeClr val="accent1">
              <a:shade val="15000"/>
            </a:schemeClr>
          </a:lnRef>
          <a:fillRef idx="1">
            <a:schemeClr val="accent1"/>
          </a:fillRef>
          <a:effectRef idx="0">
            <a:schemeClr val="accent1"/>
          </a:effectRef>
          <a:fontRef idx="minor">
            <a:schemeClr val="lt1"/>
          </a:fontRef>
        </p:style>
        <p:txBody>
          <a:bodyPr tIns="72000" rtlCol="0" anchor="ctr"/>
          <a:lstStyle/>
          <a:p>
            <a:pPr algn="ctr">
              <a:lnSpc>
                <a:spcPct val="120000"/>
              </a:lnSpc>
            </a:pPr>
            <a:endParaRPr kumimoji="1" lang="ja-JP" altLang="en-US" sz="2000" dirty="0"/>
          </a:p>
        </p:txBody>
      </p:sp>
      <p:sp>
        <p:nvSpPr>
          <p:cNvPr id="6" name="矢印: 五方向 5">
            <a:extLst>
              <a:ext uri="{FF2B5EF4-FFF2-40B4-BE49-F238E27FC236}">
                <a16:creationId xmlns:a16="http://schemas.microsoft.com/office/drawing/2014/main" id="{7D45CA76-0473-BE13-6688-3CDD38FFDF14}"/>
              </a:ext>
            </a:extLst>
          </p:cNvPr>
          <p:cNvSpPr/>
          <p:nvPr/>
        </p:nvSpPr>
        <p:spPr>
          <a:xfrm>
            <a:off x="529687" y="4630443"/>
            <a:ext cx="1832513" cy="597710"/>
          </a:xfrm>
          <a:prstGeom prst="homePlate">
            <a:avLst>
              <a:gd name="adj" fmla="val 25372"/>
            </a:avLst>
          </a:prstGeom>
          <a:solidFill>
            <a:srgbClr val="2A4D92"/>
          </a:solidFill>
          <a:ln>
            <a:noFill/>
          </a:ln>
        </p:spPr>
        <p:style>
          <a:lnRef idx="2">
            <a:schemeClr val="accent1">
              <a:shade val="15000"/>
            </a:schemeClr>
          </a:lnRef>
          <a:fillRef idx="1">
            <a:schemeClr val="accent1"/>
          </a:fillRef>
          <a:effectRef idx="0">
            <a:schemeClr val="accent1"/>
          </a:effectRef>
          <a:fontRef idx="minor">
            <a:schemeClr val="lt1"/>
          </a:fontRef>
        </p:style>
        <p:txBody>
          <a:bodyPr tIns="72000" bIns="0" rtlCol="0" anchor="ctr"/>
          <a:lstStyle/>
          <a:p>
            <a:pPr algn="ctr"/>
            <a:r>
              <a:rPr lang="ja-JP" altLang="en-US" b="1" dirty="0">
                <a:solidFill>
                  <a:schemeClr val="bg1"/>
                </a:solidFill>
              </a:rPr>
              <a:t>例会それは</a:t>
            </a:r>
            <a:r>
              <a:rPr lang="en-US" altLang="ja-JP" b="1" dirty="0">
                <a:solidFill>
                  <a:schemeClr val="bg1"/>
                </a:solidFill>
              </a:rPr>
              <a:t>…</a:t>
            </a:r>
            <a:endParaRPr kumimoji="1" lang="ja-JP" altLang="en-US" b="1" dirty="0">
              <a:solidFill>
                <a:schemeClr val="bg1"/>
              </a:solidFill>
            </a:endParaRPr>
          </a:p>
        </p:txBody>
      </p:sp>
      <p:sp>
        <p:nvSpPr>
          <p:cNvPr id="7" name="テキスト ボックス 6">
            <a:extLst>
              <a:ext uri="{FF2B5EF4-FFF2-40B4-BE49-F238E27FC236}">
                <a16:creationId xmlns:a16="http://schemas.microsoft.com/office/drawing/2014/main" id="{02677DC9-D221-7AE2-F331-7C3BA2187595}"/>
              </a:ext>
            </a:extLst>
          </p:cNvPr>
          <p:cNvSpPr txBox="1"/>
          <p:nvPr/>
        </p:nvSpPr>
        <p:spPr>
          <a:xfrm>
            <a:off x="1200972" y="5305541"/>
            <a:ext cx="7263527" cy="1114151"/>
          </a:xfrm>
          <a:prstGeom prst="rect">
            <a:avLst/>
          </a:prstGeom>
          <a:noFill/>
        </p:spPr>
        <p:txBody>
          <a:bodyPr wrap="none">
            <a:spAutoFit/>
          </a:bodyPr>
          <a:lstStyle/>
          <a:p>
            <a:pPr>
              <a:lnSpc>
                <a:spcPct val="120000"/>
              </a:lnSpc>
              <a:spcAft>
                <a:spcPts val="1200"/>
              </a:spcAft>
            </a:pPr>
            <a:r>
              <a:rPr lang="ja-JP" altLang="en-US" sz="2400" b="1" dirty="0">
                <a:solidFill>
                  <a:schemeClr val="tx1">
                    <a:lumMod val="75000"/>
                    <a:lumOff val="25000"/>
                  </a:schemeClr>
                </a:solidFill>
              </a:rPr>
              <a:t>童心にもどって過ごす安らぎの異次元世界</a:t>
            </a:r>
            <a:endParaRPr lang="en-US" altLang="ja-JP" sz="2400" b="1" dirty="0">
              <a:solidFill>
                <a:schemeClr val="tx1">
                  <a:lumMod val="75000"/>
                  <a:lumOff val="25000"/>
                </a:schemeClr>
              </a:solidFill>
            </a:endParaRPr>
          </a:p>
          <a:p>
            <a:pPr>
              <a:lnSpc>
                <a:spcPct val="120000"/>
              </a:lnSpc>
              <a:spcAft>
                <a:spcPts val="1200"/>
              </a:spcAft>
            </a:pPr>
            <a:r>
              <a:rPr lang="ja-JP" altLang="en-US" sz="2400" b="1" dirty="0">
                <a:solidFill>
                  <a:schemeClr val="tx1">
                    <a:lumMod val="75000"/>
                    <a:lumOff val="25000"/>
                  </a:schemeClr>
                </a:solidFill>
              </a:rPr>
              <a:t>そして高い倫理観を持った人間性を磨く学びの道場</a:t>
            </a:r>
          </a:p>
        </p:txBody>
      </p:sp>
      <p:pic>
        <p:nvPicPr>
          <p:cNvPr id="9" name="グラフィックス 8">
            <a:extLst>
              <a:ext uri="{FF2B5EF4-FFF2-40B4-BE49-F238E27FC236}">
                <a16:creationId xmlns:a16="http://schemas.microsoft.com/office/drawing/2014/main" id="{BA18A5A0-A78E-1045-F1EB-D06A6695757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43850" y="4564065"/>
            <a:ext cx="520649" cy="520647"/>
          </a:xfrm>
          <a:prstGeom prst="rect">
            <a:avLst/>
          </a:prstGeom>
        </p:spPr>
      </p:pic>
    </p:spTree>
    <p:extLst>
      <p:ext uri="{BB962C8B-B14F-4D97-AF65-F5344CB8AC3E}">
        <p14:creationId xmlns:p14="http://schemas.microsoft.com/office/powerpoint/2010/main" val="37404802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BEB165-FFF2-3D1C-0F39-0EF781451DFA}"/>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85AE7876-EA83-AEB3-457E-073D6F319BD8}"/>
              </a:ext>
            </a:extLst>
          </p:cNvPr>
          <p:cNvSpPr>
            <a:spLocks noGrp="1"/>
          </p:cNvSpPr>
          <p:nvPr>
            <p:ph type="sldNum" sz="quarter" idx="12"/>
          </p:nvPr>
        </p:nvSpPr>
        <p:spPr/>
        <p:txBody>
          <a:bodyPr/>
          <a:lstStyle/>
          <a:p>
            <a:fld id="{E97FCFFC-F8AA-4D8F-A275-EA91BBC194F3}" type="slidenum">
              <a:rPr kumimoji="1" lang="ja-JP" altLang="en-US" smtClean="0"/>
              <a:t>20</a:t>
            </a:fld>
            <a:endParaRPr kumimoji="1" lang="ja-JP" altLang="en-US"/>
          </a:p>
        </p:txBody>
      </p:sp>
      <p:sp>
        <p:nvSpPr>
          <p:cNvPr id="14" name="タイトル 13">
            <a:extLst>
              <a:ext uri="{FF2B5EF4-FFF2-40B4-BE49-F238E27FC236}">
                <a16:creationId xmlns:a16="http://schemas.microsoft.com/office/drawing/2014/main" id="{7AE6AE80-704E-6111-4190-57A0BD7B4A6C}"/>
              </a:ext>
            </a:extLst>
          </p:cNvPr>
          <p:cNvSpPr>
            <a:spLocks noGrp="1"/>
          </p:cNvSpPr>
          <p:nvPr>
            <p:ph type="title"/>
          </p:nvPr>
        </p:nvSpPr>
        <p:spPr/>
        <p:txBody>
          <a:bodyPr/>
          <a:lstStyle/>
          <a:p>
            <a:r>
              <a:rPr lang="ja-JP" altLang="en-US" dirty="0"/>
              <a:t>例会は人生の道場</a:t>
            </a:r>
          </a:p>
        </p:txBody>
      </p:sp>
      <p:sp>
        <p:nvSpPr>
          <p:cNvPr id="11" name="テキスト ボックス 10">
            <a:extLst>
              <a:ext uri="{FF2B5EF4-FFF2-40B4-BE49-F238E27FC236}">
                <a16:creationId xmlns:a16="http://schemas.microsoft.com/office/drawing/2014/main" id="{83F4F77E-9FB8-4BB5-8C18-914B238DE5AD}"/>
              </a:ext>
            </a:extLst>
          </p:cNvPr>
          <p:cNvSpPr txBox="1"/>
          <p:nvPr/>
        </p:nvSpPr>
        <p:spPr>
          <a:xfrm>
            <a:off x="244709" y="1144500"/>
            <a:ext cx="8781303" cy="587853"/>
          </a:xfrm>
          <a:prstGeom prst="rect">
            <a:avLst/>
          </a:prstGeom>
          <a:noFill/>
        </p:spPr>
        <p:txBody>
          <a:bodyPr wrap="square">
            <a:spAutoFit/>
          </a:bodyPr>
          <a:lstStyle/>
          <a:p>
            <a:pPr>
              <a:lnSpc>
                <a:spcPct val="120000"/>
              </a:lnSpc>
            </a:pPr>
            <a:r>
              <a:rPr lang="ja-JP" altLang="en-US" sz="2800" b="1" dirty="0">
                <a:solidFill>
                  <a:schemeClr val="tx1">
                    <a:lumMod val="75000"/>
                    <a:lumOff val="25000"/>
                  </a:schemeClr>
                </a:solidFill>
              </a:rPr>
              <a:t>当地区地区大会にて大会決議　</a:t>
            </a:r>
            <a:r>
              <a:rPr lang="en-US" altLang="ja-JP" sz="2000" b="1" dirty="0">
                <a:solidFill>
                  <a:schemeClr val="tx1">
                    <a:lumMod val="75000"/>
                    <a:lumOff val="25000"/>
                  </a:schemeClr>
                </a:solidFill>
              </a:rPr>
              <a:t>2016-17</a:t>
            </a:r>
            <a:r>
              <a:rPr lang="ja-JP" altLang="en-US" sz="2000" b="1" dirty="0">
                <a:solidFill>
                  <a:schemeClr val="tx1">
                    <a:lumMod val="75000"/>
                    <a:lumOff val="25000"/>
                  </a:schemeClr>
                </a:solidFill>
              </a:rPr>
              <a:t>年度　</a:t>
            </a:r>
            <a:r>
              <a:rPr lang="en-US" altLang="ja-JP" sz="2000" b="1" dirty="0">
                <a:solidFill>
                  <a:schemeClr val="tx1">
                    <a:lumMod val="75000"/>
                    <a:lumOff val="25000"/>
                  </a:schemeClr>
                </a:solidFill>
              </a:rPr>
              <a:t>2023-24</a:t>
            </a:r>
            <a:r>
              <a:rPr lang="ja-JP" altLang="en-US" sz="2000" b="1" dirty="0">
                <a:solidFill>
                  <a:schemeClr val="tx1">
                    <a:lumMod val="75000"/>
                    <a:lumOff val="25000"/>
                  </a:schemeClr>
                </a:solidFill>
              </a:rPr>
              <a:t>年度</a:t>
            </a:r>
          </a:p>
        </p:txBody>
      </p:sp>
      <p:sp>
        <p:nvSpPr>
          <p:cNvPr id="15" name="四角形: 角を丸くする 14">
            <a:extLst>
              <a:ext uri="{FF2B5EF4-FFF2-40B4-BE49-F238E27FC236}">
                <a16:creationId xmlns:a16="http://schemas.microsoft.com/office/drawing/2014/main" id="{FC0E100C-C975-5804-41CD-AB063A5E0486}"/>
              </a:ext>
            </a:extLst>
          </p:cNvPr>
          <p:cNvSpPr/>
          <p:nvPr/>
        </p:nvSpPr>
        <p:spPr>
          <a:xfrm>
            <a:off x="226248" y="2080376"/>
            <a:ext cx="8655377" cy="450071"/>
          </a:xfrm>
          <a:prstGeom prst="roundRect">
            <a:avLst>
              <a:gd name="adj" fmla="val 50000"/>
            </a:avLst>
          </a:prstGeom>
          <a:solidFill>
            <a:srgbClr val="2A4D9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tIns="72000" rtlCol="0" anchor="ctr"/>
          <a:lstStyle/>
          <a:p>
            <a:pPr algn="ctr">
              <a:lnSpc>
                <a:spcPct val="120000"/>
              </a:lnSpc>
            </a:pPr>
            <a:r>
              <a:rPr kumimoji="1" lang="ja-JP" altLang="en-US" sz="2400" dirty="0">
                <a:solidFill>
                  <a:schemeClr val="bg1"/>
                </a:solidFill>
                <a:latin typeface="+mn-ea"/>
              </a:rPr>
              <a:t>日本の伝統として継承するロータリー文化を堅持する決議</a:t>
            </a:r>
          </a:p>
        </p:txBody>
      </p:sp>
      <p:sp>
        <p:nvSpPr>
          <p:cNvPr id="20" name="テキスト ボックス 19">
            <a:extLst>
              <a:ext uri="{FF2B5EF4-FFF2-40B4-BE49-F238E27FC236}">
                <a16:creationId xmlns:a16="http://schemas.microsoft.com/office/drawing/2014/main" id="{C967C55B-8A7F-CCA3-5631-869F6A53BA47}"/>
              </a:ext>
            </a:extLst>
          </p:cNvPr>
          <p:cNvSpPr txBox="1"/>
          <p:nvPr/>
        </p:nvSpPr>
        <p:spPr>
          <a:xfrm>
            <a:off x="572335" y="2924190"/>
            <a:ext cx="8310534" cy="1579920"/>
          </a:xfrm>
          <a:prstGeom prst="rect">
            <a:avLst/>
          </a:prstGeom>
          <a:noFill/>
        </p:spPr>
        <p:txBody>
          <a:bodyPr wrap="square">
            <a:spAutoFit/>
          </a:bodyPr>
          <a:lstStyle/>
          <a:p>
            <a:pPr>
              <a:lnSpc>
                <a:spcPts val="2880"/>
              </a:lnSpc>
            </a:pPr>
            <a:r>
              <a:rPr lang="ja-JP" altLang="en-US" sz="2400" dirty="0">
                <a:solidFill>
                  <a:schemeClr val="tx1">
                    <a:lumMod val="75000"/>
                    <a:lumOff val="25000"/>
                  </a:schemeClr>
                </a:solidFill>
              </a:rPr>
              <a:t>私たちは、日本のロータリーの伝統として、クラブ例会を「職業奉仕を学ぶ道場」と位置づけ、自己を磨くために例会に出席することが大切であると考えてきました。私たちは、このように継承してきたロータリー文化を堅持します。</a:t>
            </a:r>
          </a:p>
        </p:txBody>
      </p:sp>
      <p:sp>
        <p:nvSpPr>
          <p:cNvPr id="22" name="四角形: 角を丸くする 21">
            <a:extLst>
              <a:ext uri="{FF2B5EF4-FFF2-40B4-BE49-F238E27FC236}">
                <a16:creationId xmlns:a16="http://schemas.microsoft.com/office/drawing/2014/main" id="{09AC52C3-C5B8-C83F-FA60-906F55718CAE}"/>
              </a:ext>
            </a:extLst>
          </p:cNvPr>
          <p:cNvSpPr/>
          <p:nvPr/>
        </p:nvSpPr>
        <p:spPr>
          <a:xfrm>
            <a:off x="1215202" y="4751388"/>
            <a:ext cx="6748926" cy="1579919"/>
          </a:xfrm>
          <a:prstGeom prst="roundRect">
            <a:avLst>
              <a:gd name="adj" fmla="val 7576"/>
            </a:avLst>
          </a:prstGeom>
          <a:solidFill>
            <a:schemeClr val="bg1"/>
          </a:solidFill>
          <a:ln>
            <a:solidFill>
              <a:srgbClr val="2A4D92"/>
            </a:solidFill>
          </a:ln>
        </p:spPr>
        <p:style>
          <a:lnRef idx="2">
            <a:schemeClr val="accent1">
              <a:shade val="15000"/>
            </a:schemeClr>
          </a:lnRef>
          <a:fillRef idx="1">
            <a:schemeClr val="accent1"/>
          </a:fillRef>
          <a:effectRef idx="0">
            <a:schemeClr val="accent1"/>
          </a:effectRef>
          <a:fontRef idx="minor">
            <a:schemeClr val="lt1"/>
          </a:fontRef>
        </p:style>
        <p:txBody>
          <a:bodyPr wrap="none" tIns="72000" rIns="0" rtlCol="0" anchor="ctr"/>
          <a:lstStyle/>
          <a:p>
            <a:pPr>
              <a:lnSpc>
                <a:spcPts val="3360"/>
              </a:lnSpc>
            </a:pPr>
            <a:r>
              <a:rPr kumimoji="1" lang="ja-JP" altLang="en-US" sz="2800" b="1" dirty="0">
                <a:solidFill>
                  <a:srgbClr val="2A4D92"/>
                </a:solidFill>
                <a:latin typeface="+mn-ea"/>
              </a:rPr>
              <a:t>絶えず変化していく世界の中にあっても</a:t>
            </a:r>
            <a:endParaRPr kumimoji="1" lang="en-US" altLang="ja-JP" sz="2800" b="1" dirty="0">
              <a:solidFill>
                <a:srgbClr val="2A4D92"/>
              </a:solidFill>
              <a:latin typeface="+mn-ea"/>
            </a:endParaRPr>
          </a:p>
          <a:p>
            <a:pPr>
              <a:lnSpc>
                <a:spcPts val="3360"/>
              </a:lnSpc>
            </a:pPr>
            <a:r>
              <a:rPr kumimoji="1" lang="ja-JP" altLang="en-US" sz="2800" b="1" dirty="0">
                <a:solidFill>
                  <a:srgbClr val="2A4D92"/>
                </a:solidFill>
                <a:latin typeface="+mn-ea"/>
              </a:rPr>
              <a:t>ロータリアンとして共有するべき価値感</a:t>
            </a:r>
            <a:endParaRPr kumimoji="1" lang="en-US" altLang="ja-JP" sz="2800" b="1" dirty="0">
              <a:solidFill>
                <a:srgbClr val="2A4D92"/>
              </a:solidFill>
              <a:latin typeface="+mn-ea"/>
            </a:endParaRPr>
          </a:p>
          <a:p>
            <a:pPr>
              <a:lnSpc>
                <a:spcPts val="3360"/>
              </a:lnSpc>
            </a:pPr>
            <a:r>
              <a:rPr kumimoji="1" lang="ja-JP" altLang="en-US" sz="2800" b="1" dirty="0">
                <a:solidFill>
                  <a:srgbClr val="2A4D92"/>
                </a:solidFill>
                <a:latin typeface="+mn-ea"/>
              </a:rPr>
              <a:t>であります。</a:t>
            </a:r>
            <a:endParaRPr kumimoji="1" lang="en-US" altLang="ja-JP" sz="2800" b="1" dirty="0">
              <a:solidFill>
                <a:srgbClr val="2A4D92"/>
              </a:solidFill>
              <a:latin typeface="+mn-ea"/>
            </a:endParaRPr>
          </a:p>
        </p:txBody>
      </p:sp>
    </p:spTree>
    <p:extLst>
      <p:ext uri="{BB962C8B-B14F-4D97-AF65-F5344CB8AC3E}">
        <p14:creationId xmlns:p14="http://schemas.microsoft.com/office/powerpoint/2010/main" val="5211280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3CD7F-4FA1-1602-CFB1-146D238746CE}"/>
            </a:ext>
          </a:extLst>
        </p:cNvPr>
        <p:cNvGrpSpPr/>
        <p:nvPr/>
      </p:nvGrpSpPr>
      <p:grpSpPr>
        <a:xfrm>
          <a:off x="0" y="0"/>
          <a:ext cx="0" cy="0"/>
          <a:chOff x="0" y="0"/>
          <a:chExt cx="0" cy="0"/>
        </a:xfrm>
      </p:grpSpPr>
      <p:sp>
        <p:nvSpPr>
          <p:cNvPr id="27" name="楕円 26">
            <a:extLst>
              <a:ext uri="{FF2B5EF4-FFF2-40B4-BE49-F238E27FC236}">
                <a16:creationId xmlns:a16="http://schemas.microsoft.com/office/drawing/2014/main" id="{699D2669-28D4-FD88-3FAF-CB542711F8A6}"/>
              </a:ext>
            </a:extLst>
          </p:cNvPr>
          <p:cNvSpPr/>
          <p:nvPr/>
        </p:nvSpPr>
        <p:spPr>
          <a:xfrm>
            <a:off x="4623369" y="2758319"/>
            <a:ext cx="1341361" cy="1341361"/>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72000" rtlCol="0" anchor="ctr"/>
          <a:lstStyle/>
          <a:p>
            <a:pPr algn="ctr">
              <a:lnSpc>
                <a:spcPct val="120000"/>
              </a:lnSpc>
            </a:pPr>
            <a:endParaRPr kumimoji="1" lang="ja-JP" altLang="en-US" sz="2000" dirty="0"/>
          </a:p>
        </p:txBody>
      </p:sp>
      <p:sp>
        <p:nvSpPr>
          <p:cNvPr id="28" name="楕円 27">
            <a:extLst>
              <a:ext uri="{FF2B5EF4-FFF2-40B4-BE49-F238E27FC236}">
                <a16:creationId xmlns:a16="http://schemas.microsoft.com/office/drawing/2014/main" id="{B1F735DE-DF3A-5909-B76E-3B87143D4C91}"/>
              </a:ext>
            </a:extLst>
          </p:cNvPr>
          <p:cNvSpPr/>
          <p:nvPr/>
        </p:nvSpPr>
        <p:spPr>
          <a:xfrm>
            <a:off x="5903857" y="2758319"/>
            <a:ext cx="1341361" cy="1341361"/>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72000" rtlCol="0" anchor="ctr"/>
          <a:lstStyle/>
          <a:p>
            <a:pPr algn="ctr">
              <a:lnSpc>
                <a:spcPct val="120000"/>
              </a:lnSpc>
            </a:pPr>
            <a:endParaRPr kumimoji="1" lang="ja-JP" altLang="en-US" sz="2000" dirty="0"/>
          </a:p>
        </p:txBody>
      </p:sp>
      <p:sp>
        <p:nvSpPr>
          <p:cNvPr id="29" name="楕円 28">
            <a:extLst>
              <a:ext uri="{FF2B5EF4-FFF2-40B4-BE49-F238E27FC236}">
                <a16:creationId xmlns:a16="http://schemas.microsoft.com/office/drawing/2014/main" id="{6A51ADDB-507D-3CFB-6031-8006E566CF98}"/>
              </a:ext>
            </a:extLst>
          </p:cNvPr>
          <p:cNvSpPr/>
          <p:nvPr/>
        </p:nvSpPr>
        <p:spPr>
          <a:xfrm>
            <a:off x="7184345" y="2758319"/>
            <a:ext cx="1341361" cy="1341361"/>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72000" rtlCol="0" anchor="ctr"/>
          <a:lstStyle/>
          <a:p>
            <a:pPr algn="ctr">
              <a:lnSpc>
                <a:spcPct val="120000"/>
              </a:lnSpc>
            </a:pPr>
            <a:endParaRPr kumimoji="1" lang="ja-JP" altLang="en-US" sz="2000" dirty="0"/>
          </a:p>
        </p:txBody>
      </p:sp>
      <p:sp>
        <p:nvSpPr>
          <p:cNvPr id="26" name="楕円 25">
            <a:extLst>
              <a:ext uri="{FF2B5EF4-FFF2-40B4-BE49-F238E27FC236}">
                <a16:creationId xmlns:a16="http://schemas.microsoft.com/office/drawing/2014/main" id="{B9124DAD-BFC6-F93E-18AB-E2966B46DC00}"/>
              </a:ext>
            </a:extLst>
          </p:cNvPr>
          <p:cNvSpPr/>
          <p:nvPr/>
        </p:nvSpPr>
        <p:spPr>
          <a:xfrm>
            <a:off x="3342881" y="2758319"/>
            <a:ext cx="1341361" cy="1341361"/>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72000" rtlCol="0" anchor="ctr"/>
          <a:lstStyle/>
          <a:p>
            <a:pPr algn="ctr">
              <a:lnSpc>
                <a:spcPct val="120000"/>
              </a:lnSpc>
            </a:pPr>
            <a:endParaRPr kumimoji="1" lang="ja-JP" altLang="en-US" sz="2000" dirty="0"/>
          </a:p>
        </p:txBody>
      </p:sp>
      <p:sp>
        <p:nvSpPr>
          <p:cNvPr id="3" name="スライド番号プレースホルダー 2">
            <a:extLst>
              <a:ext uri="{FF2B5EF4-FFF2-40B4-BE49-F238E27FC236}">
                <a16:creationId xmlns:a16="http://schemas.microsoft.com/office/drawing/2014/main" id="{93CAD52A-21EA-B2D4-A920-7BFA2C3184D0}"/>
              </a:ext>
            </a:extLst>
          </p:cNvPr>
          <p:cNvSpPr>
            <a:spLocks noGrp="1"/>
          </p:cNvSpPr>
          <p:nvPr>
            <p:ph type="sldNum" sz="quarter" idx="12"/>
          </p:nvPr>
        </p:nvSpPr>
        <p:spPr/>
        <p:txBody>
          <a:bodyPr/>
          <a:lstStyle/>
          <a:p>
            <a:fld id="{E97FCFFC-F8AA-4D8F-A275-EA91BBC194F3}" type="slidenum">
              <a:rPr kumimoji="1" lang="ja-JP" altLang="en-US" smtClean="0"/>
              <a:t>21</a:t>
            </a:fld>
            <a:endParaRPr kumimoji="1" lang="ja-JP" altLang="en-US"/>
          </a:p>
        </p:txBody>
      </p:sp>
      <p:sp>
        <p:nvSpPr>
          <p:cNvPr id="14" name="タイトル 13">
            <a:extLst>
              <a:ext uri="{FF2B5EF4-FFF2-40B4-BE49-F238E27FC236}">
                <a16:creationId xmlns:a16="http://schemas.microsoft.com/office/drawing/2014/main" id="{4A6E3391-637E-5DE1-47F9-E643DE9989BF}"/>
              </a:ext>
            </a:extLst>
          </p:cNvPr>
          <p:cNvSpPr>
            <a:spLocks noGrp="1"/>
          </p:cNvSpPr>
          <p:nvPr>
            <p:ph type="title"/>
          </p:nvPr>
        </p:nvSpPr>
        <p:spPr/>
        <p:txBody>
          <a:bodyPr/>
          <a:lstStyle/>
          <a:p>
            <a:r>
              <a:rPr lang="ja-JP" altLang="en-US" dirty="0"/>
              <a:t>職業奉仕とは</a:t>
            </a:r>
          </a:p>
        </p:txBody>
      </p:sp>
      <p:sp>
        <p:nvSpPr>
          <p:cNvPr id="9" name="テキスト ボックス 8">
            <a:extLst>
              <a:ext uri="{FF2B5EF4-FFF2-40B4-BE49-F238E27FC236}">
                <a16:creationId xmlns:a16="http://schemas.microsoft.com/office/drawing/2014/main" id="{F53FCB1D-11C9-CAE8-F05D-F129B212AED5}"/>
              </a:ext>
            </a:extLst>
          </p:cNvPr>
          <p:cNvSpPr txBox="1"/>
          <p:nvPr/>
        </p:nvSpPr>
        <p:spPr>
          <a:xfrm>
            <a:off x="2504767" y="1213024"/>
            <a:ext cx="4134465" cy="1104918"/>
          </a:xfrm>
          <a:prstGeom prst="rect">
            <a:avLst/>
          </a:prstGeom>
          <a:noFill/>
        </p:spPr>
        <p:txBody>
          <a:bodyPr wrap="none">
            <a:spAutoFit/>
          </a:bodyPr>
          <a:lstStyle/>
          <a:p>
            <a:pPr algn="ctr">
              <a:lnSpc>
                <a:spcPct val="120000"/>
              </a:lnSpc>
              <a:spcAft>
                <a:spcPts val="1200"/>
              </a:spcAft>
            </a:pPr>
            <a:r>
              <a:rPr lang="ja-JP" altLang="en-US" sz="2800" b="1" dirty="0">
                <a:solidFill>
                  <a:schemeClr val="tx1">
                    <a:lumMod val="75000"/>
                    <a:lumOff val="25000"/>
                  </a:schemeClr>
                </a:solidFill>
              </a:rPr>
              <a:t>ビジネスや専門を通して</a:t>
            </a:r>
            <a:br>
              <a:rPr lang="en-US" altLang="ja-JP" sz="2800" b="1" dirty="0">
                <a:solidFill>
                  <a:schemeClr val="tx1">
                    <a:lumMod val="75000"/>
                    <a:lumOff val="25000"/>
                  </a:schemeClr>
                </a:solidFill>
              </a:rPr>
            </a:br>
            <a:r>
              <a:rPr lang="ja-JP" altLang="en-US" sz="2800" b="1" dirty="0">
                <a:solidFill>
                  <a:schemeClr val="tx1">
                    <a:lumMod val="75000"/>
                    <a:lumOff val="25000"/>
                  </a:schemeClr>
                </a:solidFill>
              </a:rPr>
              <a:t>他者を助けること</a:t>
            </a:r>
          </a:p>
        </p:txBody>
      </p:sp>
      <p:sp>
        <p:nvSpPr>
          <p:cNvPr id="10" name="正方形/長方形 9">
            <a:extLst>
              <a:ext uri="{FF2B5EF4-FFF2-40B4-BE49-F238E27FC236}">
                <a16:creationId xmlns:a16="http://schemas.microsoft.com/office/drawing/2014/main" id="{F3149E2E-5BCF-962D-DD6C-145A91C49B84}"/>
              </a:ext>
            </a:extLst>
          </p:cNvPr>
          <p:cNvSpPr/>
          <p:nvPr/>
        </p:nvSpPr>
        <p:spPr>
          <a:xfrm>
            <a:off x="618296" y="1588169"/>
            <a:ext cx="1680341" cy="226467"/>
          </a:xfrm>
          <a:prstGeom prst="rect">
            <a:avLst/>
          </a:prstGeom>
          <a:gradFill flip="none" rotWithShape="1">
            <a:gsLst>
              <a:gs pos="100000">
                <a:schemeClr val="bg1"/>
              </a:gs>
              <a:gs pos="0">
                <a:srgbClr val="FFAE09"/>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1426E707-A4FF-1289-1658-DC5260F1D1DC}"/>
              </a:ext>
            </a:extLst>
          </p:cNvPr>
          <p:cNvSpPr/>
          <p:nvPr/>
        </p:nvSpPr>
        <p:spPr>
          <a:xfrm>
            <a:off x="6845365" y="1588169"/>
            <a:ext cx="1680341" cy="226467"/>
          </a:xfrm>
          <a:prstGeom prst="rect">
            <a:avLst/>
          </a:prstGeom>
          <a:gradFill flip="none" rotWithShape="1">
            <a:gsLst>
              <a:gs pos="0">
                <a:schemeClr val="bg1"/>
              </a:gs>
              <a:gs pos="100000">
                <a:srgbClr val="FFAE09"/>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0178EFCA-ACAE-0165-6A90-F520DD05FA04}"/>
              </a:ext>
            </a:extLst>
          </p:cNvPr>
          <p:cNvSpPr txBox="1"/>
          <p:nvPr/>
        </p:nvSpPr>
        <p:spPr>
          <a:xfrm>
            <a:off x="750377" y="3192834"/>
            <a:ext cx="2646878" cy="517065"/>
          </a:xfrm>
          <a:prstGeom prst="rect">
            <a:avLst/>
          </a:prstGeom>
          <a:noFill/>
        </p:spPr>
        <p:txBody>
          <a:bodyPr wrap="none">
            <a:spAutoFit/>
          </a:bodyPr>
          <a:lstStyle/>
          <a:p>
            <a:pPr>
              <a:lnSpc>
                <a:spcPct val="120000"/>
              </a:lnSpc>
              <a:spcAft>
                <a:spcPts val="1200"/>
              </a:spcAft>
            </a:pPr>
            <a:r>
              <a:rPr lang="ja-JP" altLang="en-US" sz="2400" b="1" dirty="0">
                <a:solidFill>
                  <a:schemeClr val="tx1">
                    <a:lumMod val="75000"/>
                    <a:lumOff val="25000"/>
                  </a:schemeClr>
                </a:solidFill>
              </a:rPr>
              <a:t>奉仕する相手とは</a:t>
            </a:r>
          </a:p>
        </p:txBody>
      </p:sp>
      <p:pic>
        <p:nvPicPr>
          <p:cNvPr id="17" name="グラフィックス 16">
            <a:extLst>
              <a:ext uri="{FF2B5EF4-FFF2-40B4-BE49-F238E27FC236}">
                <a16:creationId xmlns:a16="http://schemas.microsoft.com/office/drawing/2014/main" id="{6D22E2A5-B960-ABEF-0955-31E4AD84641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34570" y="2950345"/>
            <a:ext cx="757982" cy="700131"/>
          </a:xfrm>
          <a:prstGeom prst="rect">
            <a:avLst/>
          </a:prstGeom>
        </p:spPr>
      </p:pic>
      <p:sp>
        <p:nvSpPr>
          <p:cNvPr id="18" name="テキスト ボックス 17">
            <a:extLst>
              <a:ext uri="{FF2B5EF4-FFF2-40B4-BE49-F238E27FC236}">
                <a16:creationId xmlns:a16="http://schemas.microsoft.com/office/drawing/2014/main" id="{95055546-CE58-FEC3-4E47-A760C1241EE9}"/>
              </a:ext>
            </a:extLst>
          </p:cNvPr>
          <p:cNvSpPr txBox="1"/>
          <p:nvPr/>
        </p:nvSpPr>
        <p:spPr>
          <a:xfrm>
            <a:off x="3664748" y="3612422"/>
            <a:ext cx="697627" cy="446276"/>
          </a:xfrm>
          <a:prstGeom prst="rect">
            <a:avLst/>
          </a:prstGeom>
          <a:noFill/>
        </p:spPr>
        <p:txBody>
          <a:bodyPr wrap="none">
            <a:spAutoFit/>
          </a:bodyPr>
          <a:lstStyle/>
          <a:p>
            <a:pPr algn="ctr">
              <a:lnSpc>
                <a:spcPct val="120000"/>
              </a:lnSpc>
              <a:spcAft>
                <a:spcPts val="1200"/>
              </a:spcAft>
            </a:pPr>
            <a:r>
              <a:rPr lang="ja-JP" altLang="en-US" sz="2000" dirty="0">
                <a:solidFill>
                  <a:schemeClr val="tx1">
                    <a:lumMod val="75000"/>
                    <a:lumOff val="25000"/>
                  </a:schemeClr>
                </a:solidFill>
              </a:rPr>
              <a:t>顧客</a:t>
            </a:r>
          </a:p>
        </p:txBody>
      </p:sp>
      <p:pic>
        <p:nvPicPr>
          <p:cNvPr id="19" name="グラフィックス 18">
            <a:extLst>
              <a:ext uri="{FF2B5EF4-FFF2-40B4-BE49-F238E27FC236}">
                <a16:creationId xmlns:a16="http://schemas.microsoft.com/office/drawing/2014/main" id="{6F7CD12F-CD44-93CC-7B41-33D5DBBAA6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16712" y="2950345"/>
            <a:ext cx="757982" cy="700131"/>
          </a:xfrm>
          <a:prstGeom prst="rect">
            <a:avLst/>
          </a:prstGeom>
        </p:spPr>
      </p:pic>
      <p:sp>
        <p:nvSpPr>
          <p:cNvPr id="20" name="テキスト ボックス 19">
            <a:extLst>
              <a:ext uri="{FF2B5EF4-FFF2-40B4-BE49-F238E27FC236}">
                <a16:creationId xmlns:a16="http://schemas.microsoft.com/office/drawing/2014/main" id="{836E74CF-EB03-78DD-21CE-489AC251650A}"/>
              </a:ext>
            </a:extLst>
          </p:cNvPr>
          <p:cNvSpPr txBox="1"/>
          <p:nvPr/>
        </p:nvSpPr>
        <p:spPr>
          <a:xfrm>
            <a:off x="4818651" y="3612422"/>
            <a:ext cx="954107" cy="446276"/>
          </a:xfrm>
          <a:prstGeom prst="rect">
            <a:avLst/>
          </a:prstGeom>
          <a:noFill/>
        </p:spPr>
        <p:txBody>
          <a:bodyPr wrap="none">
            <a:spAutoFit/>
          </a:bodyPr>
          <a:lstStyle/>
          <a:p>
            <a:pPr algn="ctr">
              <a:lnSpc>
                <a:spcPct val="120000"/>
              </a:lnSpc>
              <a:spcAft>
                <a:spcPts val="1200"/>
              </a:spcAft>
            </a:pPr>
            <a:r>
              <a:rPr lang="ja-JP" altLang="en-US" sz="2000" dirty="0">
                <a:solidFill>
                  <a:schemeClr val="tx1">
                    <a:lumMod val="75000"/>
                    <a:lumOff val="25000"/>
                  </a:schemeClr>
                </a:solidFill>
              </a:rPr>
              <a:t>従業員</a:t>
            </a:r>
          </a:p>
        </p:txBody>
      </p:sp>
      <p:pic>
        <p:nvPicPr>
          <p:cNvPr id="21" name="グラフィックス 20">
            <a:extLst>
              <a:ext uri="{FF2B5EF4-FFF2-40B4-BE49-F238E27FC236}">
                <a16:creationId xmlns:a16="http://schemas.microsoft.com/office/drawing/2014/main" id="{43221497-F1CA-86D1-A048-7FED96BC677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02045" y="2950345"/>
            <a:ext cx="757982" cy="700131"/>
          </a:xfrm>
          <a:prstGeom prst="rect">
            <a:avLst/>
          </a:prstGeom>
        </p:spPr>
      </p:pic>
      <p:sp>
        <p:nvSpPr>
          <p:cNvPr id="22" name="テキスト ボックス 21">
            <a:extLst>
              <a:ext uri="{FF2B5EF4-FFF2-40B4-BE49-F238E27FC236}">
                <a16:creationId xmlns:a16="http://schemas.microsoft.com/office/drawing/2014/main" id="{5191C5D3-3E78-22F8-4F54-225CBF3AC178}"/>
              </a:ext>
            </a:extLst>
          </p:cNvPr>
          <p:cNvSpPr txBox="1"/>
          <p:nvPr/>
        </p:nvSpPr>
        <p:spPr>
          <a:xfrm>
            <a:off x="5975744" y="3612422"/>
            <a:ext cx="1210588" cy="446276"/>
          </a:xfrm>
          <a:prstGeom prst="rect">
            <a:avLst/>
          </a:prstGeom>
          <a:noFill/>
        </p:spPr>
        <p:txBody>
          <a:bodyPr wrap="none">
            <a:spAutoFit/>
          </a:bodyPr>
          <a:lstStyle/>
          <a:p>
            <a:pPr algn="ctr">
              <a:lnSpc>
                <a:spcPct val="120000"/>
              </a:lnSpc>
              <a:spcAft>
                <a:spcPts val="1200"/>
              </a:spcAft>
            </a:pPr>
            <a:r>
              <a:rPr lang="ja-JP" altLang="en-US" sz="2000" dirty="0">
                <a:solidFill>
                  <a:schemeClr val="tx1">
                    <a:lumMod val="75000"/>
                    <a:lumOff val="25000"/>
                  </a:schemeClr>
                </a:solidFill>
              </a:rPr>
              <a:t>競合相手</a:t>
            </a:r>
          </a:p>
        </p:txBody>
      </p:sp>
      <p:pic>
        <p:nvPicPr>
          <p:cNvPr id="23" name="グラフィックス 22">
            <a:extLst>
              <a:ext uri="{FF2B5EF4-FFF2-40B4-BE49-F238E27FC236}">
                <a16:creationId xmlns:a16="http://schemas.microsoft.com/office/drawing/2014/main" id="{5FB90CE1-0D16-90C3-8E47-61BC91E7853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87378" y="2950345"/>
            <a:ext cx="757982" cy="700131"/>
          </a:xfrm>
          <a:prstGeom prst="rect">
            <a:avLst/>
          </a:prstGeom>
        </p:spPr>
      </p:pic>
      <p:sp>
        <p:nvSpPr>
          <p:cNvPr id="24" name="テキスト ボックス 23">
            <a:extLst>
              <a:ext uri="{FF2B5EF4-FFF2-40B4-BE49-F238E27FC236}">
                <a16:creationId xmlns:a16="http://schemas.microsoft.com/office/drawing/2014/main" id="{3D463D08-AB2B-6E20-05A5-53513476091C}"/>
              </a:ext>
            </a:extLst>
          </p:cNvPr>
          <p:cNvSpPr txBox="1"/>
          <p:nvPr/>
        </p:nvSpPr>
        <p:spPr>
          <a:xfrm>
            <a:off x="7389316" y="3612422"/>
            <a:ext cx="954107" cy="446276"/>
          </a:xfrm>
          <a:prstGeom prst="rect">
            <a:avLst/>
          </a:prstGeom>
          <a:noFill/>
        </p:spPr>
        <p:txBody>
          <a:bodyPr wrap="none">
            <a:spAutoFit/>
          </a:bodyPr>
          <a:lstStyle/>
          <a:p>
            <a:pPr algn="ctr">
              <a:lnSpc>
                <a:spcPct val="120000"/>
              </a:lnSpc>
              <a:spcAft>
                <a:spcPts val="1200"/>
              </a:spcAft>
            </a:pPr>
            <a:r>
              <a:rPr lang="ja-JP" altLang="en-US" sz="2000" dirty="0">
                <a:solidFill>
                  <a:schemeClr val="tx1">
                    <a:lumMod val="75000"/>
                    <a:lumOff val="25000"/>
                  </a:schemeClr>
                </a:solidFill>
              </a:rPr>
              <a:t>仕入先</a:t>
            </a:r>
          </a:p>
        </p:txBody>
      </p:sp>
      <p:sp>
        <p:nvSpPr>
          <p:cNvPr id="25" name="テキスト ボックス 24">
            <a:extLst>
              <a:ext uri="{FF2B5EF4-FFF2-40B4-BE49-F238E27FC236}">
                <a16:creationId xmlns:a16="http://schemas.microsoft.com/office/drawing/2014/main" id="{E78E3D77-8007-2302-CC44-58E1182ABF9D}"/>
              </a:ext>
            </a:extLst>
          </p:cNvPr>
          <p:cNvSpPr txBox="1"/>
          <p:nvPr/>
        </p:nvSpPr>
        <p:spPr>
          <a:xfrm>
            <a:off x="750377" y="4776147"/>
            <a:ext cx="5153480" cy="1403461"/>
          </a:xfrm>
          <a:prstGeom prst="rect">
            <a:avLst/>
          </a:prstGeom>
          <a:noFill/>
        </p:spPr>
        <p:txBody>
          <a:bodyPr wrap="square">
            <a:spAutoFit/>
          </a:bodyPr>
          <a:lstStyle/>
          <a:p>
            <a:pPr>
              <a:lnSpc>
                <a:spcPct val="120000"/>
              </a:lnSpc>
              <a:spcAft>
                <a:spcPts val="1200"/>
              </a:spcAft>
            </a:pPr>
            <a:r>
              <a:rPr lang="ja-JP" altLang="en-US" sz="2400" dirty="0">
                <a:solidFill>
                  <a:schemeClr val="tx1">
                    <a:lumMod val="75000"/>
                    <a:lumOff val="25000"/>
                  </a:schemeClr>
                </a:solidFill>
              </a:rPr>
              <a:t>四つのテストを規範に</a:t>
            </a:r>
            <a:br>
              <a:rPr lang="en-US" altLang="ja-JP" sz="2400" dirty="0">
                <a:solidFill>
                  <a:schemeClr val="tx1">
                    <a:lumMod val="75000"/>
                    <a:lumOff val="25000"/>
                  </a:schemeClr>
                </a:solidFill>
              </a:rPr>
            </a:br>
            <a:r>
              <a:rPr lang="ja-JP" altLang="en-US" sz="2400" dirty="0">
                <a:solidFill>
                  <a:schemeClr val="tx1">
                    <a:lumMod val="75000"/>
                    <a:lumOff val="25000"/>
                  </a:schemeClr>
                </a:solidFill>
              </a:rPr>
              <a:t>昨日よりは今日、今日よりは明日と</a:t>
            </a:r>
            <a:br>
              <a:rPr lang="en-US" altLang="ja-JP" sz="2400" dirty="0">
                <a:solidFill>
                  <a:schemeClr val="tx1">
                    <a:lumMod val="75000"/>
                    <a:lumOff val="25000"/>
                  </a:schemeClr>
                </a:solidFill>
              </a:rPr>
            </a:br>
            <a:r>
              <a:rPr lang="ja-JP" altLang="en-US" sz="2400" dirty="0">
                <a:solidFill>
                  <a:schemeClr val="tx1">
                    <a:lumMod val="75000"/>
                    <a:lumOff val="25000"/>
                  </a:schemeClr>
                </a:solidFill>
              </a:rPr>
              <a:t>職業倫理感を高めて接していくこと　　　</a:t>
            </a:r>
          </a:p>
        </p:txBody>
      </p:sp>
      <p:sp>
        <p:nvSpPr>
          <p:cNvPr id="30" name="四角形: 角を丸くする 29">
            <a:extLst>
              <a:ext uri="{FF2B5EF4-FFF2-40B4-BE49-F238E27FC236}">
                <a16:creationId xmlns:a16="http://schemas.microsoft.com/office/drawing/2014/main" id="{48A85061-0074-AAB7-1C9D-00D12840E2D4}"/>
              </a:ext>
            </a:extLst>
          </p:cNvPr>
          <p:cNvSpPr/>
          <p:nvPr/>
        </p:nvSpPr>
        <p:spPr>
          <a:xfrm>
            <a:off x="5964730" y="4694912"/>
            <a:ext cx="2560976" cy="1565930"/>
          </a:xfrm>
          <a:prstGeom prst="roundRect">
            <a:avLst>
              <a:gd name="adj" fmla="val 4881"/>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72000" rtlCol="0" anchor="ctr"/>
          <a:lstStyle/>
          <a:p>
            <a:pPr algn="ctr">
              <a:lnSpc>
                <a:spcPct val="120000"/>
              </a:lnSpc>
            </a:pPr>
            <a:endParaRPr kumimoji="1" lang="ja-JP" altLang="en-US" sz="2000" dirty="0"/>
          </a:p>
        </p:txBody>
      </p:sp>
      <p:sp>
        <p:nvSpPr>
          <p:cNvPr id="32" name="四角形: 上の 2 つの角を丸める 31">
            <a:extLst>
              <a:ext uri="{FF2B5EF4-FFF2-40B4-BE49-F238E27FC236}">
                <a16:creationId xmlns:a16="http://schemas.microsoft.com/office/drawing/2014/main" id="{5834FF49-4F60-9023-4964-414D0EB3AA50}"/>
              </a:ext>
            </a:extLst>
          </p:cNvPr>
          <p:cNvSpPr/>
          <p:nvPr/>
        </p:nvSpPr>
        <p:spPr>
          <a:xfrm>
            <a:off x="5964730" y="4694912"/>
            <a:ext cx="2560976" cy="400963"/>
          </a:xfrm>
          <a:prstGeom prst="round2SameRect">
            <a:avLst>
              <a:gd name="adj1" fmla="val 16667"/>
              <a:gd name="adj2" fmla="val 0"/>
            </a:avLst>
          </a:prstGeom>
          <a:solidFill>
            <a:srgbClr val="2A4D92"/>
          </a:solidFill>
          <a:ln>
            <a:noFill/>
          </a:ln>
        </p:spPr>
        <p:style>
          <a:lnRef idx="2">
            <a:schemeClr val="accent1">
              <a:shade val="15000"/>
            </a:schemeClr>
          </a:lnRef>
          <a:fillRef idx="1">
            <a:schemeClr val="accent1"/>
          </a:fillRef>
          <a:effectRef idx="0">
            <a:schemeClr val="accent1"/>
          </a:effectRef>
          <a:fontRef idx="minor">
            <a:schemeClr val="lt1"/>
          </a:fontRef>
        </p:style>
        <p:txBody>
          <a:bodyPr tIns="72000" rtlCol="0" anchor="ctr"/>
          <a:lstStyle/>
          <a:p>
            <a:pPr algn="ctr">
              <a:lnSpc>
                <a:spcPct val="120000"/>
              </a:lnSpc>
            </a:pPr>
            <a:r>
              <a:rPr kumimoji="1" lang="ja-JP" altLang="en-US"/>
              <a:t>例会出席</a:t>
            </a:r>
            <a:endParaRPr kumimoji="1" lang="ja-JP" altLang="en-US" dirty="0"/>
          </a:p>
        </p:txBody>
      </p:sp>
      <p:sp>
        <p:nvSpPr>
          <p:cNvPr id="33" name="テキスト ボックス 32">
            <a:extLst>
              <a:ext uri="{FF2B5EF4-FFF2-40B4-BE49-F238E27FC236}">
                <a16:creationId xmlns:a16="http://schemas.microsoft.com/office/drawing/2014/main" id="{3184F4D6-9A3D-7139-9750-BB7F8F50570D}"/>
              </a:ext>
            </a:extLst>
          </p:cNvPr>
          <p:cNvSpPr txBox="1"/>
          <p:nvPr/>
        </p:nvSpPr>
        <p:spPr>
          <a:xfrm>
            <a:off x="7165384" y="5356733"/>
            <a:ext cx="1210588" cy="815608"/>
          </a:xfrm>
          <a:prstGeom prst="rect">
            <a:avLst/>
          </a:prstGeom>
          <a:noFill/>
        </p:spPr>
        <p:txBody>
          <a:bodyPr wrap="none">
            <a:spAutoFit/>
          </a:bodyPr>
          <a:lstStyle/>
          <a:p>
            <a:pPr>
              <a:lnSpc>
                <a:spcPct val="120000"/>
              </a:lnSpc>
              <a:spcAft>
                <a:spcPts val="1200"/>
              </a:spcAft>
            </a:pPr>
            <a:r>
              <a:rPr lang="ja-JP" altLang="en-US" sz="2000" b="1" dirty="0">
                <a:solidFill>
                  <a:srgbClr val="2A4D92"/>
                </a:solidFill>
              </a:rPr>
              <a:t>魅力ある</a:t>
            </a:r>
            <a:br>
              <a:rPr lang="en-US" altLang="ja-JP" sz="2000" b="1" dirty="0">
                <a:solidFill>
                  <a:srgbClr val="2A4D92"/>
                </a:solidFill>
              </a:rPr>
            </a:br>
            <a:r>
              <a:rPr lang="ja-JP" altLang="en-US" sz="2000" b="1" dirty="0">
                <a:solidFill>
                  <a:srgbClr val="2A4D92"/>
                </a:solidFill>
              </a:rPr>
              <a:t>例会を</a:t>
            </a:r>
          </a:p>
        </p:txBody>
      </p:sp>
      <p:pic>
        <p:nvPicPr>
          <p:cNvPr id="35" name="グラフィックス 34">
            <a:extLst>
              <a:ext uri="{FF2B5EF4-FFF2-40B4-BE49-F238E27FC236}">
                <a16:creationId xmlns:a16="http://schemas.microsoft.com/office/drawing/2014/main" id="{353ECBCF-2C86-6BEE-324E-E607B9DE9F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02045" y="5366003"/>
            <a:ext cx="813605" cy="813605"/>
          </a:xfrm>
          <a:prstGeom prst="rect">
            <a:avLst/>
          </a:prstGeom>
        </p:spPr>
      </p:pic>
      <p:grpSp>
        <p:nvGrpSpPr>
          <p:cNvPr id="45" name="グループ化 44">
            <a:extLst>
              <a:ext uri="{FF2B5EF4-FFF2-40B4-BE49-F238E27FC236}">
                <a16:creationId xmlns:a16="http://schemas.microsoft.com/office/drawing/2014/main" id="{039C350E-A012-E162-2992-167D3AB8589B}"/>
              </a:ext>
            </a:extLst>
          </p:cNvPr>
          <p:cNvGrpSpPr/>
          <p:nvPr/>
        </p:nvGrpSpPr>
        <p:grpSpPr>
          <a:xfrm>
            <a:off x="7487378" y="5174456"/>
            <a:ext cx="485692" cy="143001"/>
            <a:chOff x="4929271" y="4433888"/>
            <a:chExt cx="485692" cy="261770"/>
          </a:xfrm>
        </p:grpSpPr>
        <p:cxnSp>
          <p:nvCxnSpPr>
            <p:cNvPr id="37" name="直線コネクタ 36">
              <a:extLst>
                <a:ext uri="{FF2B5EF4-FFF2-40B4-BE49-F238E27FC236}">
                  <a16:creationId xmlns:a16="http://schemas.microsoft.com/office/drawing/2014/main" id="{9630421F-D805-73A1-69DA-2C45791E036B}"/>
                </a:ext>
              </a:extLst>
            </p:cNvPr>
            <p:cNvCxnSpPr/>
            <p:nvPr/>
          </p:nvCxnSpPr>
          <p:spPr>
            <a:xfrm>
              <a:off x="5172510" y="4433888"/>
              <a:ext cx="0" cy="261024"/>
            </a:xfrm>
            <a:prstGeom prst="line">
              <a:avLst/>
            </a:prstGeom>
            <a:ln cap="rnd">
              <a:solidFill>
                <a:srgbClr val="FFAE09"/>
              </a:solidFill>
            </a:ln>
          </p:spPr>
          <p:style>
            <a:lnRef idx="2">
              <a:schemeClr val="accent1"/>
            </a:lnRef>
            <a:fillRef idx="0">
              <a:schemeClr val="accent1"/>
            </a:fillRef>
            <a:effectRef idx="1">
              <a:schemeClr val="accent1"/>
            </a:effectRef>
            <a:fontRef idx="minor">
              <a:schemeClr val="tx1"/>
            </a:fontRef>
          </p:style>
        </p:cxnSp>
        <p:cxnSp>
          <p:nvCxnSpPr>
            <p:cNvPr id="38" name="直線コネクタ 37">
              <a:extLst>
                <a:ext uri="{FF2B5EF4-FFF2-40B4-BE49-F238E27FC236}">
                  <a16:creationId xmlns:a16="http://schemas.microsoft.com/office/drawing/2014/main" id="{2ADBD867-24DC-5C98-E71D-6CF1584D8A56}"/>
                </a:ext>
              </a:extLst>
            </p:cNvPr>
            <p:cNvCxnSpPr>
              <a:cxnSpLocks/>
            </p:cNvCxnSpPr>
            <p:nvPr/>
          </p:nvCxnSpPr>
          <p:spPr>
            <a:xfrm flipH="1">
              <a:off x="5314950" y="4505325"/>
              <a:ext cx="100013" cy="189587"/>
            </a:xfrm>
            <a:prstGeom prst="line">
              <a:avLst/>
            </a:prstGeom>
            <a:ln cap="rnd">
              <a:solidFill>
                <a:srgbClr val="FFAE09"/>
              </a:solidFill>
            </a:ln>
          </p:spPr>
          <p:style>
            <a:lnRef idx="2">
              <a:schemeClr val="accent1"/>
            </a:lnRef>
            <a:fillRef idx="0">
              <a:schemeClr val="accent1"/>
            </a:fillRef>
            <a:effectRef idx="1">
              <a:schemeClr val="accent1"/>
            </a:effectRef>
            <a:fontRef idx="minor">
              <a:schemeClr val="tx1"/>
            </a:fontRef>
          </p:style>
        </p:cxnSp>
        <p:cxnSp>
          <p:nvCxnSpPr>
            <p:cNvPr id="43" name="直線コネクタ 42">
              <a:extLst>
                <a:ext uri="{FF2B5EF4-FFF2-40B4-BE49-F238E27FC236}">
                  <a16:creationId xmlns:a16="http://schemas.microsoft.com/office/drawing/2014/main" id="{4D4619DC-51F2-E0C4-8BDD-71B3473C4338}"/>
                </a:ext>
              </a:extLst>
            </p:cNvPr>
            <p:cNvCxnSpPr>
              <a:cxnSpLocks/>
            </p:cNvCxnSpPr>
            <p:nvPr/>
          </p:nvCxnSpPr>
          <p:spPr>
            <a:xfrm>
              <a:off x="4929271" y="4504580"/>
              <a:ext cx="100800" cy="191078"/>
            </a:xfrm>
            <a:prstGeom prst="line">
              <a:avLst/>
            </a:prstGeom>
            <a:ln cap="rnd">
              <a:solidFill>
                <a:srgbClr val="FFAE09"/>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1185974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4370D-B12E-E1F3-1419-275357B46F7A}"/>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624B8DC1-178C-6437-D739-A161E083EB73}"/>
              </a:ext>
            </a:extLst>
          </p:cNvPr>
          <p:cNvSpPr>
            <a:spLocks noGrp="1"/>
          </p:cNvSpPr>
          <p:nvPr>
            <p:ph type="sldNum" sz="quarter" idx="12"/>
          </p:nvPr>
        </p:nvSpPr>
        <p:spPr/>
        <p:txBody>
          <a:bodyPr/>
          <a:lstStyle/>
          <a:p>
            <a:fld id="{E97FCFFC-F8AA-4D8F-A275-EA91BBC194F3}" type="slidenum">
              <a:rPr kumimoji="1" lang="ja-JP" altLang="en-US" smtClean="0"/>
              <a:t>22</a:t>
            </a:fld>
            <a:endParaRPr kumimoji="1" lang="ja-JP" altLang="en-US"/>
          </a:p>
        </p:txBody>
      </p:sp>
      <p:sp>
        <p:nvSpPr>
          <p:cNvPr id="14" name="タイトル 13">
            <a:extLst>
              <a:ext uri="{FF2B5EF4-FFF2-40B4-BE49-F238E27FC236}">
                <a16:creationId xmlns:a16="http://schemas.microsoft.com/office/drawing/2014/main" id="{48AF7CCE-830D-4952-A958-467DE351E9FA}"/>
              </a:ext>
            </a:extLst>
          </p:cNvPr>
          <p:cNvSpPr>
            <a:spLocks noGrp="1"/>
          </p:cNvSpPr>
          <p:nvPr>
            <p:ph type="title"/>
          </p:nvPr>
        </p:nvSpPr>
        <p:spPr/>
        <p:txBody>
          <a:bodyPr/>
          <a:lstStyle/>
          <a:p>
            <a:r>
              <a:rPr lang="ja-JP" altLang="en-US" dirty="0"/>
              <a:t>職業奉仕とは</a:t>
            </a:r>
          </a:p>
        </p:txBody>
      </p:sp>
      <p:sp>
        <p:nvSpPr>
          <p:cNvPr id="2" name="テキスト ボックス 1">
            <a:extLst>
              <a:ext uri="{FF2B5EF4-FFF2-40B4-BE49-F238E27FC236}">
                <a16:creationId xmlns:a16="http://schemas.microsoft.com/office/drawing/2014/main" id="{80B90754-9DCF-6015-167C-C7FAFA617F8A}"/>
              </a:ext>
            </a:extLst>
          </p:cNvPr>
          <p:cNvSpPr txBox="1"/>
          <p:nvPr/>
        </p:nvSpPr>
        <p:spPr>
          <a:xfrm>
            <a:off x="2145694" y="1213024"/>
            <a:ext cx="4852610" cy="1104918"/>
          </a:xfrm>
          <a:prstGeom prst="rect">
            <a:avLst/>
          </a:prstGeom>
          <a:noFill/>
        </p:spPr>
        <p:txBody>
          <a:bodyPr wrap="none">
            <a:spAutoFit/>
          </a:bodyPr>
          <a:lstStyle/>
          <a:p>
            <a:pPr algn="ctr">
              <a:lnSpc>
                <a:spcPct val="120000"/>
              </a:lnSpc>
              <a:spcAft>
                <a:spcPts val="1200"/>
              </a:spcAft>
            </a:pPr>
            <a:r>
              <a:rPr lang="ja-JP" altLang="en-US" sz="2800" b="1" dirty="0">
                <a:solidFill>
                  <a:schemeClr val="tx1">
                    <a:lumMod val="75000"/>
                    <a:lumOff val="25000"/>
                  </a:schemeClr>
                </a:solidFill>
              </a:rPr>
              <a:t>日本のロータリーが継承する</a:t>
            </a:r>
            <a:br>
              <a:rPr lang="en-US" altLang="ja-JP" sz="2800" b="1" dirty="0">
                <a:solidFill>
                  <a:schemeClr val="tx1">
                    <a:lumMod val="75000"/>
                    <a:lumOff val="25000"/>
                  </a:schemeClr>
                </a:solidFill>
              </a:rPr>
            </a:br>
            <a:r>
              <a:rPr lang="ja-JP" altLang="en-US" sz="2800" b="1" dirty="0">
                <a:solidFill>
                  <a:schemeClr val="tx1">
                    <a:lumMod val="75000"/>
                    <a:lumOff val="25000"/>
                  </a:schemeClr>
                </a:solidFill>
              </a:rPr>
              <a:t>誇りある伝統</a:t>
            </a:r>
          </a:p>
        </p:txBody>
      </p:sp>
      <p:sp>
        <p:nvSpPr>
          <p:cNvPr id="4" name="正方形/長方形 3">
            <a:extLst>
              <a:ext uri="{FF2B5EF4-FFF2-40B4-BE49-F238E27FC236}">
                <a16:creationId xmlns:a16="http://schemas.microsoft.com/office/drawing/2014/main" id="{31E87745-2531-4E9D-DA81-3ACBAE7060BC}"/>
              </a:ext>
            </a:extLst>
          </p:cNvPr>
          <p:cNvSpPr/>
          <p:nvPr/>
        </p:nvSpPr>
        <p:spPr>
          <a:xfrm>
            <a:off x="618296" y="1588169"/>
            <a:ext cx="1680341" cy="226467"/>
          </a:xfrm>
          <a:prstGeom prst="rect">
            <a:avLst/>
          </a:prstGeom>
          <a:gradFill flip="none" rotWithShape="1">
            <a:gsLst>
              <a:gs pos="100000">
                <a:schemeClr val="bg1"/>
              </a:gs>
              <a:gs pos="0">
                <a:srgbClr val="FFAE09"/>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4E2CDD33-6E5D-6F59-F19F-4E0ECAD60E2C}"/>
              </a:ext>
            </a:extLst>
          </p:cNvPr>
          <p:cNvSpPr/>
          <p:nvPr/>
        </p:nvSpPr>
        <p:spPr>
          <a:xfrm>
            <a:off x="6845365" y="1588169"/>
            <a:ext cx="1680341" cy="226467"/>
          </a:xfrm>
          <a:prstGeom prst="rect">
            <a:avLst/>
          </a:prstGeom>
          <a:gradFill flip="none" rotWithShape="1">
            <a:gsLst>
              <a:gs pos="0">
                <a:schemeClr val="bg1"/>
              </a:gs>
              <a:gs pos="100000">
                <a:srgbClr val="FFAE09"/>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CEEDCC7F-194B-A6B2-BD60-171E4066FEC3}"/>
              </a:ext>
            </a:extLst>
          </p:cNvPr>
          <p:cNvSpPr/>
          <p:nvPr/>
        </p:nvSpPr>
        <p:spPr>
          <a:xfrm>
            <a:off x="4193380" y="3036320"/>
            <a:ext cx="1908000" cy="81247"/>
          </a:xfrm>
          <a:prstGeom prst="rect">
            <a:avLst/>
          </a:prstGeom>
          <a:solidFill>
            <a:srgbClr val="FFAE09">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tIns="72000" rtlCol="0" anchor="ctr"/>
          <a:lstStyle/>
          <a:p>
            <a:pPr algn="ctr">
              <a:lnSpc>
                <a:spcPct val="120000"/>
              </a:lnSpc>
            </a:pPr>
            <a:endParaRPr kumimoji="1" lang="ja-JP" altLang="en-US" sz="2000" dirty="0"/>
          </a:p>
        </p:txBody>
      </p:sp>
      <p:sp>
        <p:nvSpPr>
          <p:cNvPr id="6" name="テキスト ボックス 5">
            <a:extLst>
              <a:ext uri="{FF2B5EF4-FFF2-40B4-BE49-F238E27FC236}">
                <a16:creationId xmlns:a16="http://schemas.microsoft.com/office/drawing/2014/main" id="{7E8194E6-6E21-ED8A-E1D9-F7027779DF0D}"/>
              </a:ext>
            </a:extLst>
          </p:cNvPr>
          <p:cNvSpPr txBox="1"/>
          <p:nvPr/>
        </p:nvSpPr>
        <p:spPr>
          <a:xfrm>
            <a:off x="618296" y="2693087"/>
            <a:ext cx="7907410" cy="1557349"/>
          </a:xfrm>
          <a:prstGeom prst="rect">
            <a:avLst/>
          </a:prstGeom>
          <a:noFill/>
        </p:spPr>
        <p:txBody>
          <a:bodyPr wrap="square">
            <a:spAutoFit/>
          </a:bodyPr>
          <a:lstStyle/>
          <a:p>
            <a:pPr>
              <a:lnSpc>
                <a:spcPct val="120000"/>
              </a:lnSpc>
              <a:spcAft>
                <a:spcPts val="1200"/>
              </a:spcAft>
            </a:pPr>
            <a:r>
              <a:rPr lang="ja-JP" altLang="en-US" sz="2400" dirty="0">
                <a:solidFill>
                  <a:schemeClr val="tx1">
                    <a:lumMod val="75000"/>
                    <a:lumOff val="25000"/>
                  </a:schemeClr>
                </a:solidFill>
              </a:rPr>
              <a:t>職業奉仕という言葉には</a:t>
            </a:r>
            <a:r>
              <a:rPr lang="ja-JP" altLang="en-US" sz="2400" b="1" dirty="0">
                <a:solidFill>
                  <a:schemeClr val="tx1">
                    <a:lumMod val="75000"/>
                    <a:lumOff val="25000"/>
                  </a:schemeClr>
                </a:solidFill>
              </a:rPr>
              <a:t>「理念と実践」</a:t>
            </a:r>
            <a:r>
              <a:rPr lang="ja-JP" altLang="en-US" sz="2400" dirty="0">
                <a:solidFill>
                  <a:schemeClr val="tx1">
                    <a:lumMod val="75000"/>
                    <a:lumOff val="25000"/>
                  </a:schemeClr>
                </a:solidFill>
              </a:rPr>
              <a:t>の二つの意味が混在している</a:t>
            </a:r>
            <a:endParaRPr lang="en-US" altLang="ja-JP" sz="2400" dirty="0">
              <a:solidFill>
                <a:schemeClr val="tx1">
                  <a:lumMod val="75000"/>
                  <a:lumOff val="25000"/>
                </a:schemeClr>
              </a:solidFill>
            </a:endParaRPr>
          </a:p>
          <a:p>
            <a:pPr>
              <a:lnSpc>
                <a:spcPct val="120000"/>
              </a:lnSpc>
              <a:spcAft>
                <a:spcPts val="1200"/>
              </a:spcAft>
            </a:pPr>
            <a:r>
              <a:rPr lang="ja-JP" altLang="en-US" sz="2400" dirty="0">
                <a:solidFill>
                  <a:schemeClr val="tx1">
                    <a:lumMod val="75000"/>
                    <a:lumOff val="25000"/>
                  </a:schemeClr>
                </a:solidFill>
              </a:rPr>
              <a:t>区別して考えないと職業奉仕は難解となる</a:t>
            </a:r>
          </a:p>
        </p:txBody>
      </p:sp>
      <p:sp>
        <p:nvSpPr>
          <p:cNvPr id="8" name="四角形: 角を丸くする 7">
            <a:extLst>
              <a:ext uri="{FF2B5EF4-FFF2-40B4-BE49-F238E27FC236}">
                <a16:creationId xmlns:a16="http://schemas.microsoft.com/office/drawing/2014/main" id="{2E8E54BE-5623-A34A-6423-33CFE5FF9131}"/>
              </a:ext>
            </a:extLst>
          </p:cNvPr>
          <p:cNvSpPr/>
          <p:nvPr/>
        </p:nvSpPr>
        <p:spPr>
          <a:xfrm>
            <a:off x="618296" y="4614851"/>
            <a:ext cx="1527398" cy="1878024"/>
          </a:xfrm>
          <a:prstGeom prst="roundRect">
            <a:avLst>
              <a:gd name="adj" fmla="val 5858"/>
            </a:avLst>
          </a:prstGeom>
          <a:solidFill>
            <a:srgbClr val="2A4D9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tIns="72000" rtlCol="0" anchor="ctr"/>
          <a:lstStyle/>
          <a:p>
            <a:pPr algn="ctr">
              <a:lnSpc>
                <a:spcPct val="120000"/>
              </a:lnSpc>
            </a:pPr>
            <a:r>
              <a:rPr kumimoji="1" lang="ja-JP" altLang="en-US" sz="2400" b="1" dirty="0"/>
              <a:t>職業奉仕</a:t>
            </a:r>
          </a:p>
        </p:txBody>
      </p:sp>
      <p:sp>
        <p:nvSpPr>
          <p:cNvPr id="13" name="矢印: 山形 12">
            <a:extLst>
              <a:ext uri="{FF2B5EF4-FFF2-40B4-BE49-F238E27FC236}">
                <a16:creationId xmlns:a16="http://schemas.microsoft.com/office/drawing/2014/main" id="{EA8F04B9-5B35-6056-925F-EA0FCC329D78}"/>
              </a:ext>
            </a:extLst>
          </p:cNvPr>
          <p:cNvSpPr/>
          <p:nvPr/>
        </p:nvSpPr>
        <p:spPr>
          <a:xfrm>
            <a:off x="2250469" y="5210963"/>
            <a:ext cx="411769" cy="685800"/>
          </a:xfrm>
          <a:prstGeom prst="chevron">
            <a:avLst>
              <a:gd name="adj" fmla="val 58096"/>
            </a:avLst>
          </a:prstGeom>
          <a:solidFill>
            <a:srgbClr val="2A4D92"/>
          </a:solidFill>
          <a:ln>
            <a:noFill/>
          </a:ln>
        </p:spPr>
        <p:style>
          <a:lnRef idx="2">
            <a:schemeClr val="accent1">
              <a:shade val="15000"/>
            </a:schemeClr>
          </a:lnRef>
          <a:fillRef idx="1">
            <a:schemeClr val="accent1"/>
          </a:fillRef>
          <a:effectRef idx="0">
            <a:schemeClr val="accent1"/>
          </a:effectRef>
          <a:fontRef idx="minor">
            <a:schemeClr val="lt1"/>
          </a:fontRef>
        </p:style>
        <p:txBody>
          <a:bodyPr tIns="72000" rtlCol="0" anchor="ctr"/>
          <a:lstStyle/>
          <a:p>
            <a:pPr algn="ctr">
              <a:lnSpc>
                <a:spcPct val="120000"/>
              </a:lnSpc>
            </a:pPr>
            <a:endParaRPr kumimoji="1" lang="ja-JP" altLang="en-US" sz="2000" dirty="0">
              <a:solidFill>
                <a:schemeClr val="tx1"/>
              </a:solidFill>
            </a:endParaRPr>
          </a:p>
        </p:txBody>
      </p:sp>
      <p:sp>
        <p:nvSpPr>
          <p:cNvPr id="15" name="四角形: 角を丸くする 14">
            <a:extLst>
              <a:ext uri="{FF2B5EF4-FFF2-40B4-BE49-F238E27FC236}">
                <a16:creationId xmlns:a16="http://schemas.microsoft.com/office/drawing/2014/main" id="{6363F808-B9D1-F25B-D9C1-9A18E839A255}"/>
              </a:ext>
            </a:extLst>
          </p:cNvPr>
          <p:cNvSpPr/>
          <p:nvPr/>
        </p:nvSpPr>
        <p:spPr>
          <a:xfrm>
            <a:off x="2767013" y="4614851"/>
            <a:ext cx="1527398" cy="1878024"/>
          </a:xfrm>
          <a:prstGeom prst="roundRect">
            <a:avLst>
              <a:gd name="adj" fmla="val 5858"/>
            </a:avLst>
          </a:prstGeom>
          <a:solidFill>
            <a:srgbClr val="2A4D9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tIns="72000" rtlCol="0" anchor="ctr"/>
          <a:lstStyle/>
          <a:p>
            <a:pPr algn="ctr">
              <a:lnSpc>
                <a:spcPct val="120000"/>
              </a:lnSpc>
            </a:pPr>
            <a:r>
              <a:rPr kumimoji="1" lang="ja-JP" altLang="en-US" sz="2400" b="1" dirty="0"/>
              <a:t>理念</a:t>
            </a:r>
          </a:p>
        </p:txBody>
      </p:sp>
      <p:sp>
        <p:nvSpPr>
          <p:cNvPr id="16" name="矢印: 山形 15">
            <a:extLst>
              <a:ext uri="{FF2B5EF4-FFF2-40B4-BE49-F238E27FC236}">
                <a16:creationId xmlns:a16="http://schemas.microsoft.com/office/drawing/2014/main" id="{BC6C3446-DE50-13E8-EC9E-EB2A651858AE}"/>
              </a:ext>
            </a:extLst>
          </p:cNvPr>
          <p:cNvSpPr/>
          <p:nvPr/>
        </p:nvSpPr>
        <p:spPr>
          <a:xfrm>
            <a:off x="4399186" y="5210963"/>
            <a:ext cx="411769" cy="685800"/>
          </a:xfrm>
          <a:prstGeom prst="chevron">
            <a:avLst>
              <a:gd name="adj" fmla="val 58096"/>
            </a:avLst>
          </a:prstGeom>
          <a:solidFill>
            <a:srgbClr val="2A4D92"/>
          </a:solidFill>
          <a:ln>
            <a:noFill/>
          </a:ln>
        </p:spPr>
        <p:style>
          <a:lnRef idx="2">
            <a:schemeClr val="accent1">
              <a:shade val="15000"/>
            </a:schemeClr>
          </a:lnRef>
          <a:fillRef idx="1">
            <a:schemeClr val="accent1"/>
          </a:fillRef>
          <a:effectRef idx="0">
            <a:schemeClr val="accent1"/>
          </a:effectRef>
          <a:fontRef idx="minor">
            <a:schemeClr val="lt1"/>
          </a:fontRef>
        </p:style>
        <p:txBody>
          <a:bodyPr tIns="72000" rtlCol="0" anchor="ctr"/>
          <a:lstStyle/>
          <a:p>
            <a:pPr algn="ctr">
              <a:lnSpc>
                <a:spcPct val="120000"/>
              </a:lnSpc>
            </a:pPr>
            <a:endParaRPr kumimoji="1" lang="ja-JP" altLang="en-US" sz="2000" dirty="0">
              <a:solidFill>
                <a:schemeClr val="tx1"/>
              </a:solidFill>
            </a:endParaRPr>
          </a:p>
        </p:txBody>
      </p:sp>
      <p:sp>
        <p:nvSpPr>
          <p:cNvPr id="31" name="四角形: 角を丸くする 30">
            <a:extLst>
              <a:ext uri="{FF2B5EF4-FFF2-40B4-BE49-F238E27FC236}">
                <a16:creationId xmlns:a16="http://schemas.microsoft.com/office/drawing/2014/main" id="{190E8CA1-3305-A0AA-7A93-8BEEC34107A6}"/>
              </a:ext>
            </a:extLst>
          </p:cNvPr>
          <p:cNvSpPr/>
          <p:nvPr/>
        </p:nvSpPr>
        <p:spPr>
          <a:xfrm>
            <a:off x="4915730" y="4614851"/>
            <a:ext cx="1527398" cy="1878024"/>
          </a:xfrm>
          <a:prstGeom prst="roundRect">
            <a:avLst>
              <a:gd name="adj" fmla="val 5858"/>
            </a:avLst>
          </a:prstGeom>
          <a:solidFill>
            <a:srgbClr val="2A4D9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tIns="72000" rtlCol="0" anchor="ctr"/>
          <a:lstStyle/>
          <a:p>
            <a:pPr algn="ctr">
              <a:lnSpc>
                <a:spcPct val="120000"/>
              </a:lnSpc>
            </a:pPr>
            <a:r>
              <a:rPr kumimoji="1" lang="ja-JP" altLang="en-US" sz="2400" b="1" dirty="0"/>
              <a:t>実践活動</a:t>
            </a:r>
          </a:p>
        </p:txBody>
      </p:sp>
      <p:sp>
        <p:nvSpPr>
          <p:cNvPr id="34" name="矢印: 山形 33">
            <a:extLst>
              <a:ext uri="{FF2B5EF4-FFF2-40B4-BE49-F238E27FC236}">
                <a16:creationId xmlns:a16="http://schemas.microsoft.com/office/drawing/2014/main" id="{2F3A19F1-E193-9632-0EC8-9058C0D00459}"/>
              </a:ext>
            </a:extLst>
          </p:cNvPr>
          <p:cNvSpPr/>
          <p:nvPr/>
        </p:nvSpPr>
        <p:spPr>
          <a:xfrm>
            <a:off x="6547903" y="5210963"/>
            <a:ext cx="411769" cy="685800"/>
          </a:xfrm>
          <a:prstGeom prst="chevron">
            <a:avLst>
              <a:gd name="adj" fmla="val 58096"/>
            </a:avLst>
          </a:prstGeom>
          <a:solidFill>
            <a:srgbClr val="2A4D92"/>
          </a:solidFill>
          <a:ln>
            <a:noFill/>
          </a:ln>
        </p:spPr>
        <p:style>
          <a:lnRef idx="2">
            <a:schemeClr val="accent1">
              <a:shade val="15000"/>
            </a:schemeClr>
          </a:lnRef>
          <a:fillRef idx="1">
            <a:schemeClr val="accent1"/>
          </a:fillRef>
          <a:effectRef idx="0">
            <a:schemeClr val="accent1"/>
          </a:effectRef>
          <a:fontRef idx="minor">
            <a:schemeClr val="lt1"/>
          </a:fontRef>
        </p:style>
        <p:txBody>
          <a:bodyPr tIns="72000" rtlCol="0" anchor="ctr"/>
          <a:lstStyle/>
          <a:p>
            <a:pPr algn="ctr">
              <a:lnSpc>
                <a:spcPct val="120000"/>
              </a:lnSpc>
            </a:pPr>
            <a:endParaRPr kumimoji="1" lang="ja-JP" altLang="en-US" sz="2000" dirty="0">
              <a:solidFill>
                <a:schemeClr val="tx1"/>
              </a:solidFill>
            </a:endParaRPr>
          </a:p>
        </p:txBody>
      </p:sp>
      <p:sp>
        <p:nvSpPr>
          <p:cNvPr id="36" name="四角形: 角を丸くする 35">
            <a:extLst>
              <a:ext uri="{FF2B5EF4-FFF2-40B4-BE49-F238E27FC236}">
                <a16:creationId xmlns:a16="http://schemas.microsoft.com/office/drawing/2014/main" id="{6E3730EB-C07C-C8CA-9641-277FFCC38FE1}"/>
              </a:ext>
            </a:extLst>
          </p:cNvPr>
          <p:cNvSpPr/>
          <p:nvPr/>
        </p:nvSpPr>
        <p:spPr>
          <a:xfrm>
            <a:off x="7064447" y="4614851"/>
            <a:ext cx="1527398" cy="1878024"/>
          </a:xfrm>
          <a:prstGeom prst="roundRect">
            <a:avLst>
              <a:gd name="adj" fmla="val 5858"/>
            </a:avLst>
          </a:prstGeom>
          <a:solidFill>
            <a:srgbClr val="2A4D9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tIns="72000" rtlCol="0" anchor="ctr"/>
          <a:lstStyle/>
          <a:p>
            <a:pPr algn="ctr">
              <a:lnSpc>
                <a:spcPct val="120000"/>
              </a:lnSpc>
            </a:pPr>
            <a:r>
              <a:rPr kumimoji="1" lang="ja-JP" altLang="en-US" sz="2400" b="1" dirty="0"/>
              <a:t>個人奉仕</a:t>
            </a:r>
            <a:endParaRPr kumimoji="1" lang="en-US" altLang="ja-JP" sz="2400" b="1" dirty="0"/>
          </a:p>
          <a:p>
            <a:pPr algn="ctr">
              <a:lnSpc>
                <a:spcPct val="120000"/>
              </a:lnSpc>
            </a:pPr>
            <a:r>
              <a:rPr kumimoji="1" lang="ja-JP" altLang="en-US" sz="2400" b="1" dirty="0"/>
              <a:t>と</a:t>
            </a:r>
            <a:endParaRPr kumimoji="1" lang="en-US" altLang="ja-JP" sz="2400" b="1" dirty="0"/>
          </a:p>
          <a:p>
            <a:pPr algn="ctr">
              <a:lnSpc>
                <a:spcPct val="120000"/>
              </a:lnSpc>
            </a:pPr>
            <a:r>
              <a:rPr kumimoji="1" lang="ja-JP" altLang="en-US" sz="2400" b="1" dirty="0"/>
              <a:t>集団奉仕</a:t>
            </a:r>
          </a:p>
        </p:txBody>
      </p:sp>
    </p:spTree>
    <p:extLst>
      <p:ext uri="{BB962C8B-B14F-4D97-AF65-F5344CB8AC3E}">
        <p14:creationId xmlns:p14="http://schemas.microsoft.com/office/powerpoint/2010/main" val="9005600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C2600-5E62-F72C-E760-68B1865C21E8}"/>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2B36F8C7-E649-87A0-02D8-EE2F773FE993}"/>
              </a:ext>
            </a:extLst>
          </p:cNvPr>
          <p:cNvSpPr>
            <a:spLocks noGrp="1"/>
          </p:cNvSpPr>
          <p:nvPr>
            <p:ph type="sldNum" sz="quarter" idx="12"/>
          </p:nvPr>
        </p:nvSpPr>
        <p:spPr/>
        <p:txBody>
          <a:bodyPr/>
          <a:lstStyle/>
          <a:p>
            <a:fld id="{E97FCFFC-F8AA-4D8F-A275-EA91BBC194F3}" type="slidenum">
              <a:rPr kumimoji="1" lang="ja-JP" altLang="en-US" smtClean="0"/>
              <a:t>23</a:t>
            </a:fld>
            <a:endParaRPr kumimoji="1" lang="ja-JP" altLang="en-US"/>
          </a:p>
        </p:txBody>
      </p:sp>
      <p:sp>
        <p:nvSpPr>
          <p:cNvPr id="14" name="タイトル 13">
            <a:extLst>
              <a:ext uri="{FF2B5EF4-FFF2-40B4-BE49-F238E27FC236}">
                <a16:creationId xmlns:a16="http://schemas.microsoft.com/office/drawing/2014/main" id="{179E64F1-70EE-061A-A0D2-7F13089CB5A0}"/>
              </a:ext>
            </a:extLst>
          </p:cNvPr>
          <p:cNvSpPr>
            <a:spLocks noGrp="1"/>
          </p:cNvSpPr>
          <p:nvPr>
            <p:ph type="title"/>
          </p:nvPr>
        </p:nvSpPr>
        <p:spPr>
          <a:xfrm>
            <a:off x="215213" y="404893"/>
            <a:ext cx="8883965" cy="997187"/>
          </a:xfrm>
        </p:spPr>
        <p:txBody>
          <a:bodyPr/>
          <a:lstStyle/>
          <a:p>
            <a:r>
              <a:rPr lang="ja-JP" altLang="en-US" dirty="0"/>
              <a:t>人という姿形が</a:t>
            </a:r>
            <a:br>
              <a:rPr lang="en-US" altLang="ja-JP" dirty="0"/>
            </a:br>
            <a:r>
              <a:rPr lang="ja-JP" altLang="en-US" dirty="0"/>
              <a:t>心の動きによって行動するように</a:t>
            </a:r>
          </a:p>
        </p:txBody>
      </p:sp>
      <p:sp>
        <p:nvSpPr>
          <p:cNvPr id="12" name="楕円 11">
            <a:extLst>
              <a:ext uri="{FF2B5EF4-FFF2-40B4-BE49-F238E27FC236}">
                <a16:creationId xmlns:a16="http://schemas.microsoft.com/office/drawing/2014/main" id="{29DAA459-8812-0357-69D3-E214F14D871D}"/>
              </a:ext>
            </a:extLst>
          </p:cNvPr>
          <p:cNvSpPr/>
          <p:nvPr/>
        </p:nvSpPr>
        <p:spPr>
          <a:xfrm>
            <a:off x="3565322" y="1771551"/>
            <a:ext cx="802350" cy="803866"/>
          </a:xfrm>
          <a:prstGeom prst="ellipse">
            <a:avLst/>
          </a:prstGeom>
          <a:solidFill>
            <a:srgbClr val="2A4D9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tIns="72000" rtlCol="0" anchor="ctr"/>
          <a:lstStyle/>
          <a:p>
            <a:pPr algn="ctr">
              <a:lnSpc>
                <a:spcPct val="120000"/>
              </a:lnSpc>
            </a:pPr>
            <a:r>
              <a:rPr kumimoji="1" lang="ja-JP" altLang="en-US" sz="2400" b="1" dirty="0">
                <a:latin typeface="+mn-ea"/>
              </a:rPr>
              <a:t>姿</a:t>
            </a:r>
            <a:endParaRPr kumimoji="1" lang="ja-JP" altLang="en-US" b="1" dirty="0">
              <a:latin typeface="+mn-ea"/>
            </a:endParaRPr>
          </a:p>
        </p:txBody>
      </p:sp>
      <p:cxnSp>
        <p:nvCxnSpPr>
          <p:cNvPr id="17" name="直線コネクタ 16">
            <a:extLst>
              <a:ext uri="{FF2B5EF4-FFF2-40B4-BE49-F238E27FC236}">
                <a16:creationId xmlns:a16="http://schemas.microsoft.com/office/drawing/2014/main" id="{6C8145C0-F56D-4D65-CA45-1B297F2033B4}"/>
              </a:ext>
            </a:extLst>
          </p:cNvPr>
          <p:cNvCxnSpPr>
            <a:cxnSpLocks/>
          </p:cNvCxnSpPr>
          <p:nvPr/>
        </p:nvCxnSpPr>
        <p:spPr>
          <a:xfrm>
            <a:off x="1073792" y="2173484"/>
            <a:ext cx="2491530" cy="0"/>
          </a:xfrm>
          <a:prstGeom prst="line">
            <a:avLst/>
          </a:prstGeom>
          <a:ln>
            <a:solidFill>
              <a:schemeClr val="tx1">
                <a:lumMod val="50000"/>
                <a:lumOff val="50000"/>
              </a:schemeClr>
            </a:solidFill>
            <a:prstDash val="dash"/>
          </a:ln>
        </p:spPr>
        <p:style>
          <a:lnRef idx="2">
            <a:schemeClr val="accent1"/>
          </a:lnRef>
          <a:fillRef idx="0">
            <a:schemeClr val="accent1"/>
          </a:fillRef>
          <a:effectRef idx="1">
            <a:schemeClr val="accent1"/>
          </a:effectRef>
          <a:fontRef idx="minor">
            <a:schemeClr val="tx1"/>
          </a:fontRef>
        </p:style>
      </p:cxnSp>
      <p:sp>
        <p:nvSpPr>
          <p:cNvPr id="18" name="テキスト ボックス 17">
            <a:extLst>
              <a:ext uri="{FF2B5EF4-FFF2-40B4-BE49-F238E27FC236}">
                <a16:creationId xmlns:a16="http://schemas.microsoft.com/office/drawing/2014/main" id="{A4FD303A-D48C-C6F7-0BC8-D9BD4EE79F5E}"/>
              </a:ext>
            </a:extLst>
          </p:cNvPr>
          <p:cNvSpPr txBox="1"/>
          <p:nvPr/>
        </p:nvSpPr>
        <p:spPr>
          <a:xfrm>
            <a:off x="702816" y="1914952"/>
            <a:ext cx="1415772" cy="517065"/>
          </a:xfrm>
          <a:prstGeom prst="rect">
            <a:avLst/>
          </a:prstGeom>
          <a:solidFill>
            <a:schemeClr val="bg1"/>
          </a:solidFill>
        </p:spPr>
        <p:txBody>
          <a:bodyPr wrap="none">
            <a:spAutoFit/>
          </a:bodyPr>
          <a:lstStyle/>
          <a:p>
            <a:pPr>
              <a:lnSpc>
                <a:spcPct val="120000"/>
              </a:lnSpc>
              <a:spcAft>
                <a:spcPts val="1200"/>
              </a:spcAft>
            </a:pPr>
            <a:r>
              <a:rPr lang="ja-JP" altLang="en-US" sz="2400" i="1" dirty="0">
                <a:solidFill>
                  <a:schemeClr val="tx1">
                    <a:lumMod val="75000"/>
                    <a:lumOff val="25000"/>
                  </a:schemeClr>
                </a:solidFill>
                <a:latin typeface="+mn-ea"/>
              </a:rPr>
              <a:t>職業奉仕</a:t>
            </a:r>
          </a:p>
        </p:txBody>
      </p:sp>
      <p:sp>
        <p:nvSpPr>
          <p:cNvPr id="19" name="楕円 18">
            <a:extLst>
              <a:ext uri="{FF2B5EF4-FFF2-40B4-BE49-F238E27FC236}">
                <a16:creationId xmlns:a16="http://schemas.microsoft.com/office/drawing/2014/main" id="{78786A46-0E27-B80E-FD07-029F10DF187B}"/>
              </a:ext>
            </a:extLst>
          </p:cNvPr>
          <p:cNvSpPr/>
          <p:nvPr/>
        </p:nvSpPr>
        <p:spPr>
          <a:xfrm>
            <a:off x="3565322" y="2625134"/>
            <a:ext cx="802350" cy="803866"/>
          </a:xfrm>
          <a:prstGeom prst="ellipse">
            <a:avLst/>
          </a:prstGeom>
          <a:solidFill>
            <a:srgbClr val="2A4D9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tIns="72000" rtlCol="0" anchor="ctr"/>
          <a:lstStyle/>
          <a:p>
            <a:pPr algn="ctr">
              <a:lnSpc>
                <a:spcPct val="120000"/>
              </a:lnSpc>
            </a:pPr>
            <a:r>
              <a:rPr kumimoji="1" lang="ja-JP" altLang="en-US" sz="2400" b="1" dirty="0">
                <a:latin typeface="+mn-ea"/>
              </a:rPr>
              <a:t>心</a:t>
            </a:r>
            <a:endParaRPr kumimoji="1" lang="ja-JP" altLang="en-US" b="1" dirty="0">
              <a:latin typeface="+mn-ea"/>
            </a:endParaRPr>
          </a:p>
        </p:txBody>
      </p:sp>
      <p:cxnSp>
        <p:nvCxnSpPr>
          <p:cNvPr id="20" name="直線コネクタ 19">
            <a:extLst>
              <a:ext uri="{FF2B5EF4-FFF2-40B4-BE49-F238E27FC236}">
                <a16:creationId xmlns:a16="http://schemas.microsoft.com/office/drawing/2014/main" id="{3775BC60-B888-4739-95F2-22BC7F97D6D8}"/>
              </a:ext>
            </a:extLst>
          </p:cNvPr>
          <p:cNvCxnSpPr>
            <a:cxnSpLocks/>
          </p:cNvCxnSpPr>
          <p:nvPr/>
        </p:nvCxnSpPr>
        <p:spPr>
          <a:xfrm>
            <a:off x="1073792" y="3027067"/>
            <a:ext cx="2491530" cy="0"/>
          </a:xfrm>
          <a:prstGeom prst="line">
            <a:avLst/>
          </a:prstGeom>
          <a:ln>
            <a:solidFill>
              <a:schemeClr val="tx1">
                <a:lumMod val="50000"/>
                <a:lumOff val="50000"/>
              </a:schemeClr>
            </a:solidFill>
            <a:prstDash val="dash"/>
          </a:ln>
        </p:spPr>
        <p:style>
          <a:lnRef idx="2">
            <a:schemeClr val="accent1"/>
          </a:lnRef>
          <a:fillRef idx="0">
            <a:schemeClr val="accent1"/>
          </a:fillRef>
          <a:effectRef idx="1">
            <a:schemeClr val="accent1"/>
          </a:effectRef>
          <a:fontRef idx="minor">
            <a:schemeClr val="tx1"/>
          </a:fontRef>
        </p:style>
      </p:cxnSp>
      <p:sp>
        <p:nvSpPr>
          <p:cNvPr id="21" name="テキスト ボックス 20">
            <a:extLst>
              <a:ext uri="{FF2B5EF4-FFF2-40B4-BE49-F238E27FC236}">
                <a16:creationId xmlns:a16="http://schemas.microsoft.com/office/drawing/2014/main" id="{88A6DE4E-A96E-30AB-EFA8-F686F725FB1D}"/>
              </a:ext>
            </a:extLst>
          </p:cNvPr>
          <p:cNvSpPr txBox="1"/>
          <p:nvPr/>
        </p:nvSpPr>
        <p:spPr>
          <a:xfrm>
            <a:off x="702816" y="2768535"/>
            <a:ext cx="2135521" cy="517065"/>
          </a:xfrm>
          <a:prstGeom prst="rect">
            <a:avLst/>
          </a:prstGeom>
          <a:solidFill>
            <a:schemeClr val="bg1"/>
          </a:solidFill>
        </p:spPr>
        <p:txBody>
          <a:bodyPr wrap="none">
            <a:spAutoFit/>
          </a:bodyPr>
          <a:lstStyle/>
          <a:p>
            <a:pPr>
              <a:lnSpc>
                <a:spcPct val="120000"/>
              </a:lnSpc>
              <a:spcAft>
                <a:spcPts val="1200"/>
              </a:spcAft>
            </a:pPr>
            <a:r>
              <a:rPr lang="ja-JP" altLang="en-US" sz="2400" i="1" dirty="0">
                <a:solidFill>
                  <a:schemeClr val="tx1">
                    <a:lumMod val="75000"/>
                    <a:lumOff val="25000"/>
                  </a:schemeClr>
                </a:solidFill>
                <a:latin typeface="+mn-ea"/>
              </a:rPr>
              <a:t>職業奉仕 理念</a:t>
            </a:r>
          </a:p>
        </p:txBody>
      </p:sp>
      <p:sp>
        <p:nvSpPr>
          <p:cNvPr id="22" name="楕円 21">
            <a:extLst>
              <a:ext uri="{FF2B5EF4-FFF2-40B4-BE49-F238E27FC236}">
                <a16:creationId xmlns:a16="http://schemas.microsoft.com/office/drawing/2014/main" id="{AE6C664B-5DF8-FB81-51A3-F5009F6C7142}"/>
              </a:ext>
            </a:extLst>
          </p:cNvPr>
          <p:cNvSpPr/>
          <p:nvPr/>
        </p:nvSpPr>
        <p:spPr>
          <a:xfrm>
            <a:off x="3565322" y="3478717"/>
            <a:ext cx="802350" cy="803866"/>
          </a:xfrm>
          <a:prstGeom prst="ellipse">
            <a:avLst/>
          </a:prstGeom>
          <a:solidFill>
            <a:srgbClr val="2A4D9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tIns="72000" rtlCol="0" anchor="ctr"/>
          <a:lstStyle/>
          <a:p>
            <a:pPr algn="ctr">
              <a:lnSpc>
                <a:spcPct val="120000"/>
              </a:lnSpc>
            </a:pPr>
            <a:r>
              <a:rPr kumimoji="1" lang="ja-JP" altLang="en-US" sz="2400" b="1" dirty="0">
                <a:latin typeface="+mn-ea"/>
              </a:rPr>
              <a:t>行動</a:t>
            </a:r>
            <a:endParaRPr kumimoji="1" lang="ja-JP" altLang="en-US" b="1" dirty="0">
              <a:latin typeface="+mn-ea"/>
            </a:endParaRPr>
          </a:p>
        </p:txBody>
      </p:sp>
      <p:cxnSp>
        <p:nvCxnSpPr>
          <p:cNvPr id="23" name="直線コネクタ 22">
            <a:extLst>
              <a:ext uri="{FF2B5EF4-FFF2-40B4-BE49-F238E27FC236}">
                <a16:creationId xmlns:a16="http://schemas.microsoft.com/office/drawing/2014/main" id="{62CEAA83-6EFB-2C9D-7E77-A4C62A5D2038}"/>
              </a:ext>
            </a:extLst>
          </p:cNvPr>
          <p:cNvCxnSpPr>
            <a:cxnSpLocks/>
          </p:cNvCxnSpPr>
          <p:nvPr/>
        </p:nvCxnSpPr>
        <p:spPr>
          <a:xfrm>
            <a:off x="1073792" y="3880650"/>
            <a:ext cx="2491530" cy="0"/>
          </a:xfrm>
          <a:prstGeom prst="line">
            <a:avLst/>
          </a:prstGeom>
          <a:ln>
            <a:solidFill>
              <a:schemeClr val="tx1">
                <a:lumMod val="50000"/>
                <a:lumOff val="50000"/>
              </a:schemeClr>
            </a:solidFill>
            <a:prstDash val="dash"/>
          </a:ln>
        </p:spPr>
        <p:style>
          <a:lnRef idx="2">
            <a:schemeClr val="accent1"/>
          </a:lnRef>
          <a:fillRef idx="0">
            <a:schemeClr val="accent1"/>
          </a:fillRef>
          <a:effectRef idx="1">
            <a:schemeClr val="accent1"/>
          </a:effectRef>
          <a:fontRef idx="minor">
            <a:schemeClr val="tx1"/>
          </a:fontRef>
        </p:style>
      </p:cxnSp>
      <p:sp>
        <p:nvSpPr>
          <p:cNvPr id="24" name="テキスト ボックス 23">
            <a:extLst>
              <a:ext uri="{FF2B5EF4-FFF2-40B4-BE49-F238E27FC236}">
                <a16:creationId xmlns:a16="http://schemas.microsoft.com/office/drawing/2014/main" id="{07FCAF53-59D2-C1F7-7549-DF3A077B52F7}"/>
              </a:ext>
            </a:extLst>
          </p:cNvPr>
          <p:cNvSpPr txBox="1"/>
          <p:nvPr/>
        </p:nvSpPr>
        <p:spPr>
          <a:xfrm>
            <a:off x="702816" y="3622118"/>
            <a:ext cx="2135521" cy="517065"/>
          </a:xfrm>
          <a:prstGeom prst="rect">
            <a:avLst/>
          </a:prstGeom>
          <a:solidFill>
            <a:schemeClr val="bg1"/>
          </a:solidFill>
        </p:spPr>
        <p:txBody>
          <a:bodyPr wrap="none">
            <a:spAutoFit/>
          </a:bodyPr>
          <a:lstStyle/>
          <a:p>
            <a:pPr>
              <a:lnSpc>
                <a:spcPct val="120000"/>
              </a:lnSpc>
              <a:spcAft>
                <a:spcPts val="1200"/>
              </a:spcAft>
            </a:pPr>
            <a:r>
              <a:rPr lang="ja-JP" altLang="en-US" sz="2400" i="1" dirty="0">
                <a:solidFill>
                  <a:schemeClr val="tx1">
                    <a:lumMod val="75000"/>
                    <a:lumOff val="25000"/>
                  </a:schemeClr>
                </a:solidFill>
                <a:latin typeface="+mn-ea"/>
              </a:rPr>
              <a:t>職業奉仕 活動</a:t>
            </a:r>
          </a:p>
        </p:txBody>
      </p:sp>
      <p:sp>
        <p:nvSpPr>
          <p:cNvPr id="25" name="矢印: 山形 24">
            <a:extLst>
              <a:ext uri="{FF2B5EF4-FFF2-40B4-BE49-F238E27FC236}">
                <a16:creationId xmlns:a16="http://schemas.microsoft.com/office/drawing/2014/main" id="{6B867B25-1FF0-6740-4CC2-3CD57015B05E}"/>
              </a:ext>
            </a:extLst>
          </p:cNvPr>
          <p:cNvSpPr/>
          <p:nvPr/>
        </p:nvSpPr>
        <p:spPr>
          <a:xfrm>
            <a:off x="4541798" y="3586163"/>
            <a:ext cx="411769" cy="588974"/>
          </a:xfrm>
          <a:prstGeom prst="chevron">
            <a:avLst>
              <a:gd name="adj" fmla="val 58096"/>
            </a:avLst>
          </a:prstGeom>
          <a:solidFill>
            <a:srgbClr val="2A4D92"/>
          </a:solidFill>
          <a:ln>
            <a:noFill/>
          </a:ln>
        </p:spPr>
        <p:style>
          <a:lnRef idx="2">
            <a:schemeClr val="accent1">
              <a:shade val="15000"/>
            </a:schemeClr>
          </a:lnRef>
          <a:fillRef idx="1">
            <a:schemeClr val="accent1"/>
          </a:fillRef>
          <a:effectRef idx="0">
            <a:schemeClr val="accent1"/>
          </a:effectRef>
          <a:fontRef idx="minor">
            <a:schemeClr val="lt1"/>
          </a:fontRef>
        </p:style>
        <p:txBody>
          <a:bodyPr tIns="72000" rtlCol="0" anchor="ctr"/>
          <a:lstStyle/>
          <a:p>
            <a:pPr algn="ctr">
              <a:lnSpc>
                <a:spcPct val="120000"/>
              </a:lnSpc>
            </a:pPr>
            <a:endParaRPr kumimoji="1" lang="ja-JP" altLang="en-US" sz="2000" dirty="0">
              <a:solidFill>
                <a:schemeClr val="tx1"/>
              </a:solidFill>
            </a:endParaRPr>
          </a:p>
        </p:txBody>
      </p:sp>
      <p:sp>
        <p:nvSpPr>
          <p:cNvPr id="26" name="テキスト ボックス 25">
            <a:extLst>
              <a:ext uri="{FF2B5EF4-FFF2-40B4-BE49-F238E27FC236}">
                <a16:creationId xmlns:a16="http://schemas.microsoft.com/office/drawing/2014/main" id="{0257606E-D97C-BEFC-DCF6-FCF50C8146F5}"/>
              </a:ext>
            </a:extLst>
          </p:cNvPr>
          <p:cNvSpPr txBox="1"/>
          <p:nvPr/>
        </p:nvSpPr>
        <p:spPr>
          <a:xfrm>
            <a:off x="4992669" y="3622118"/>
            <a:ext cx="1980029" cy="587853"/>
          </a:xfrm>
          <a:prstGeom prst="rect">
            <a:avLst/>
          </a:prstGeom>
          <a:solidFill>
            <a:schemeClr val="bg1"/>
          </a:solidFill>
        </p:spPr>
        <p:txBody>
          <a:bodyPr wrap="none">
            <a:spAutoFit/>
          </a:bodyPr>
          <a:lstStyle/>
          <a:p>
            <a:pPr>
              <a:lnSpc>
                <a:spcPct val="120000"/>
              </a:lnSpc>
              <a:spcAft>
                <a:spcPts val="1200"/>
              </a:spcAft>
            </a:pPr>
            <a:r>
              <a:rPr lang="ja-JP" altLang="en-US" sz="2800" b="1" i="1" dirty="0">
                <a:solidFill>
                  <a:srgbClr val="2A4D92"/>
                </a:solidFill>
                <a:latin typeface="+mn-ea"/>
              </a:rPr>
              <a:t>個人と集団</a:t>
            </a:r>
          </a:p>
        </p:txBody>
      </p:sp>
      <p:sp>
        <p:nvSpPr>
          <p:cNvPr id="27" name="テキスト ボックス 26">
            <a:extLst>
              <a:ext uri="{FF2B5EF4-FFF2-40B4-BE49-F238E27FC236}">
                <a16:creationId xmlns:a16="http://schemas.microsoft.com/office/drawing/2014/main" id="{BAFC1712-7319-E924-F597-AD2D550EB5EC}"/>
              </a:ext>
            </a:extLst>
          </p:cNvPr>
          <p:cNvSpPr txBox="1"/>
          <p:nvPr/>
        </p:nvSpPr>
        <p:spPr>
          <a:xfrm>
            <a:off x="1350739" y="4953179"/>
            <a:ext cx="3416320" cy="587853"/>
          </a:xfrm>
          <a:prstGeom prst="rect">
            <a:avLst/>
          </a:prstGeom>
          <a:noFill/>
        </p:spPr>
        <p:txBody>
          <a:bodyPr wrap="none">
            <a:spAutoFit/>
          </a:bodyPr>
          <a:lstStyle/>
          <a:p>
            <a:pPr>
              <a:lnSpc>
                <a:spcPct val="120000"/>
              </a:lnSpc>
            </a:pPr>
            <a:r>
              <a:rPr lang="ja-JP" altLang="en-US" sz="2800" b="1" dirty="0">
                <a:solidFill>
                  <a:schemeClr val="tx1">
                    <a:lumMod val="75000"/>
                    <a:lumOff val="25000"/>
                  </a:schemeClr>
                </a:solidFill>
              </a:rPr>
              <a:t>個人奉仕活動の実践</a:t>
            </a:r>
          </a:p>
        </p:txBody>
      </p:sp>
      <p:sp>
        <p:nvSpPr>
          <p:cNvPr id="28" name="テキスト ボックス 27">
            <a:extLst>
              <a:ext uri="{FF2B5EF4-FFF2-40B4-BE49-F238E27FC236}">
                <a16:creationId xmlns:a16="http://schemas.microsoft.com/office/drawing/2014/main" id="{2C0654A0-B293-67BA-993D-724B60012710}"/>
              </a:ext>
            </a:extLst>
          </p:cNvPr>
          <p:cNvSpPr txBox="1"/>
          <p:nvPr/>
        </p:nvSpPr>
        <p:spPr>
          <a:xfrm>
            <a:off x="1350739" y="5541032"/>
            <a:ext cx="7419974" cy="892552"/>
          </a:xfrm>
          <a:prstGeom prst="rect">
            <a:avLst/>
          </a:prstGeom>
          <a:noFill/>
        </p:spPr>
        <p:txBody>
          <a:bodyPr wrap="square">
            <a:spAutoFit/>
          </a:bodyPr>
          <a:lstStyle/>
          <a:p>
            <a:pPr marL="457200" indent="-457200">
              <a:lnSpc>
                <a:spcPct val="120000"/>
              </a:lnSpc>
              <a:spcAft>
                <a:spcPts val="600"/>
              </a:spcAft>
              <a:buClr>
                <a:srgbClr val="FFAE09"/>
              </a:buClr>
              <a:buFont typeface="+mj-lt"/>
              <a:buAutoNum type="arabicPeriod"/>
            </a:pPr>
            <a:r>
              <a:rPr lang="ja-JP" altLang="en-US" sz="2000" dirty="0">
                <a:solidFill>
                  <a:schemeClr val="tx1">
                    <a:lumMod val="75000"/>
                    <a:lumOff val="25000"/>
                  </a:schemeClr>
                </a:solidFill>
              </a:rPr>
              <a:t>職業奉仕理念をもって日々の生業を営み</a:t>
            </a:r>
          </a:p>
          <a:p>
            <a:pPr marL="457200" indent="-457200">
              <a:lnSpc>
                <a:spcPct val="120000"/>
              </a:lnSpc>
              <a:spcAft>
                <a:spcPts val="600"/>
              </a:spcAft>
              <a:buClr>
                <a:srgbClr val="FFAE09"/>
              </a:buClr>
              <a:buFont typeface="+mj-lt"/>
              <a:buAutoNum type="arabicPeriod"/>
            </a:pPr>
            <a:r>
              <a:rPr lang="ja-JP" altLang="en-US" sz="2000" dirty="0">
                <a:solidFill>
                  <a:schemeClr val="tx1">
                    <a:lumMod val="75000"/>
                    <a:lumOff val="25000"/>
                  </a:schemeClr>
                </a:solidFill>
              </a:rPr>
              <a:t>自己の職業上のスキルを集団奉仕に生かす</a:t>
            </a:r>
          </a:p>
        </p:txBody>
      </p:sp>
      <p:cxnSp>
        <p:nvCxnSpPr>
          <p:cNvPr id="33" name="直線コネクタ 32">
            <a:extLst>
              <a:ext uri="{FF2B5EF4-FFF2-40B4-BE49-F238E27FC236}">
                <a16:creationId xmlns:a16="http://schemas.microsoft.com/office/drawing/2014/main" id="{65BF5984-290C-711A-0935-3A6D1551AFFA}"/>
              </a:ext>
            </a:extLst>
          </p:cNvPr>
          <p:cNvCxnSpPr>
            <a:cxnSpLocks/>
          </p:cNvCxnSpPr>
          <p:nvPr/>
        </p:nvCxnSpPr>
        <p:spPr>
          <a:xfrm>
            <a:off x="945947" y="5422798"/>
            <a:ext cx="3821112" cy="0"/>
          </a:xfrm>
          <a:prstGeom prst="line">
            <a:avLst/>
          </a:prstGeom>
          <a:ln w="12700">
            <a:solidFill>
              <a:srgbClr val="FFAE09"/>
            </a:solidFill>
          </a:ln>
        </p:spPr>
        <p:style>
          <a:lnRef idx="2">
            <a:schemeClr val="accent1"/>
          </a:lnRef>
          <a:fillRef idx="0">
            <a:schemeClr val="accent1"/>
          </a:fillRef>
          <a:effectRef idx="1">
            <a:schemeClr val="accent1"/>
          </a:effectRef>
          <a:fontRef idx="minor">
            <a:schemeClr val="tx1"/>
          </a:fontRef>
        </p:style>
      </p:cxnSp>
      <p:pic>
        <p:nvPicPr>
          <p:cNvPr id="32" name="グラフィックス 31">
            <a:extLst>
              <a:ext uri="{FF2B5EF4-FFF2-40B4-BE49-F238E27FC236}">
                <a16:creationId xmlns:a16="http://schemas.microsoft.com/office/drawing/2014/main" id="{13756666-84BB-F9F3-460E-167A1962D3E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1282" y="4904616"/>
            <a:ext cx="559457" cy="559457"/>
          </a:xfrm>
          <a:prstGeom prst="rect">
            <a:avLst/>
          </a:prstGeom>
        </p:spPr>
      </p:pic>
    </p:spTree>
    <p:extLst>
      <p:ext uri="{BB962C8B-B14F-4D97-AF65-F5344CB8AC3E}">
        <p14:creationId xmlns:p14="http://schemas.microsoft.com/office/powerpoint/2010/main" val="33523436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C0FE1E-9E0D-1B6E-9B79-751BED24631E}"/>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7C395EDC-AD52-44B2-3293-094323B5BC31}"/>
              </a:ext>
            </a:extLst>
          </p:cNvPr>
          <p:cNvSpPr>
            <a:spLocks noGrp="1"/>
          </p:cNvSpPr>
          <p:nvPr>
            <p:ph type="sldNum" sz="quarter" idx="12"/>
          </p:nvPr>
        </p:nvSpPr>
        <p:spPr/>
        <p:txBody>
          <a:bodyPr/>
          <a:lstStyle/>
          <a:p>
            <a:fld id="{E97FCFFC-F8AA-4D8F-A275-EA91BBC194F3}" type="slidenum">
              <a:rPr kumimoji="1" lang="ja-JP" altLang="en-US" smtClean="0"/>
              <a:t>24</a:t>
            </a:fld>
            <a:endParaRPr kumimoji="1" lang="ja-JP" altLang="en-US"/>
          </a:p>
        </p:txBody>
      </p:sp>
      <p:sp>
        <p:nvSpPr>
          <p:cNvPr id="14" name="タイトル 13">
            <a:extLst>
              <a:ext uri="{FF2B5EF4-FFF2-40B4-BE49-F238E27FC236}">
                <a16:creationId xmlns:a16="http://schemas.microsoft.com/office/drawing/2014/main" id="{2CBD5089-4326-CEDC-BCB9-B07320BABA16}"/>
              </a:ext>
            </a:extLst>
          </p:cNvPr>
          <p:cNvSpPr>
            <a:spLocks noGrp="1"/>
          </p:cNvSpPr>
          <p:nvPr>
            <p:ph type="title"/>
          </p:nvPr>
        </p:nvSpPr>
        <p:spPr/>
        <p:txBody>
          <a:bodyPr/>
          <a:lstStyle/>
          <a:p>
            <a:r>
              <a:rPr lang="ja-JP" altLang="en-US" dirty="0"/>
              <a:t>クラブが行う職業奉仕</a:t>
            </a:r>
          </a:p>
        </p:txBody>
      </p:sp>
      <p:sp>
        <p:nvSpPr>
          <p:cNvPr id="9" name="テキスト ボックス 8">
            <a:extLst>
              <a:ext uri="{FF2B5EF4-FFF2-40B4-BE49-F238E27FC236}">
                <a16:creationId xmlns:a16="http://schemas.microsoft.com/office/drawing/2014/main" id="{C928DF4F-76C6-6F8E-BF75-C5E66C0FA8F2}"/>
              </a:ext>
            </a:extLst>
          </p:cNvPr>
          <p:cNvSpPr txBox="1"/>
          <p:nvPr/>
        </p:nvSpPr>
        <p:spPr>
          <a:xfrm>
            <a:off x="1169764" y="1054279"/>
            <a:ext cx="3416320" cy="587853"/>
          </a:xfrm>
          <a:prstGeom prst="rect">
            <a:avLst/>
          </a:prstGeom>
          <a:noFill/>
        </p:spPr>
        <p:txBody>
          <a:bodyPr wrap="none">
            <a:spAutoFit/>
          </a:bodyPr>
          <a:lstStyle/>
          <a:p>
            <a:pPr>
              <a:lnSpc>
                <a:spcPct val="120000"/>
              </a:lnSpc>
            </a:pPr>
            <a:r>
              <a:rPr lang="ja-JP" altLang="en-US" sz="2800" b="1" dirty="0">
                <a:solidFill>
                  <a:schemeClr val="tx1">
                    <a:lumMod val="75000"/>
                    <a:lumOff val="25000"/>
                  </a:schemeClr>
                </a:solidFill>
              </a:rPr>
              <a:t>集団奉仕活動の実践</a:t>
            </a:r>
          </a:p>
        </p:txBody>
      </p:sp>
      <p:sp>
        <p:nvSpPr>
          <p:cNvPr id="10" name="テキスト ボックス 9">
            <a:extLst>
              <a:ext uri="{FF2B5EF4-FFF2-40B4-BE49-F238E27FC236}">
                <a16:creationId xmlns:a16="http://schemas.microsoft.com/office/drawing/2014/main" id="{26B88B91-AD7C-46A2-3B1B-213D990F274B}"/>
              </a:ext>
            </a:extLst>
          </p:cNvPr>
          <p:cNvSpPr txBox="1"/>
          <p:nvPr/>
        </p:nvSpPr>
        <p:spPr>
          <a:xfrm>
            <a:off x="1360085" y="1580167"/>
            <a:ext cx="6974111" cy="1112612"/>
          </a:xfrm>
          <a:prstGeom prst="rect">
            <a:avLst/>
          </a:prstGeom>
          <a:noFill/>
        </p:spPr>
        <p:txBody>
          <a:bodyPr wrap="square">
            <a:spAutoFit/>
          </a:bodyPr>
          <a:lstStyle/>
          <a:p>
            <a:pPr marL="457200" indent="-457200">
              <a:lnSpc>
                <a:spcPct val="120000"/>
              </a:lnSpc>
              <a:spcAft>
                <a:spcPts val="600"/>
              </a:spcAft>
              <a:buClr>
                <a:srgbClr val="FFAE09"/>
              </a:buClr>
              <a:buFont typeface="+mj-lt"/>
              <a:buAutoNum type="arabicPeriod"/>
            </a:pPr>
            <a:r>
              <a:rPr lang="ja-JP" altLang="en-US" sz="2000" b="1" dirty="0">
                <a:solidFill>
                  <a:schemeClr val="tx1">
                    <a:lumMod val="75000"/>
                    <a:lumOff val="25000"/>
                  </a:schemeClr>
                </a:solidFill>
              </a:rPr>
              <a:t>会員に正しい理解を得る研修</a:t>
            </a:r>
            <a:br>
              <a:rPr lang="en-US" altLang="ja-JP" sz="2000" b="1" dirty="0">
                <a:solidFill>
                  <a:schemeClr val="tx1">
                    <a:lumMod val="75000"/>
                    <a:lumOff val="25000"/>
                  </a:schemeClr>
                </a:solidFill>
              </a:rPr>
            </a:br>
            <a:r>
              <a:rPr lang="ja-JP" altLang="en-US" dirty="0">
                <a:solidFill>
                  <a:schemeClr val="tx1">
                    <a:lumMod val="75000"/>
                    <a:lumOff val="25000"/>
                  </a:schemeClr>
                </a:solidFill>
              </a:rPr>
              <a:t>研修セミナーに出席したら内容を会員に伝達する</a:t>
            </a:r>
            <a:br>
              <a:rPr lang="en-US" altLang="ja-JP" dirty="0">
                <a:solidFill>
                  <a:schemeClr val="tx1">
                    <a:lumMod val="75000"/>
                    <a:lumOff val="25000"/>
                  </a:schemeClr>
                </a:solidFill>
              </a:rPr>
            </a:br>
            <a:r>
              <a:rPr lang="ja-JP" altLang="en-US" dirty="0">
                <a:solidFill>
                  <a:schemeClr val="tx1">
                    <a:lumMod val="75000"/>
                    <a:lumOff val="25000"/>
                  </a:schemeClr>
                </a:solidFill>
              </a:rPr>
              <a:t>研修卓話・フォーラム・情報集会を実施する</a:t>
            </a:r>
            <a:endParaRPr lang="ja-JP" altLang="en-US" sz="2000" dirty="0">
              <a:solidFill>
                <a:schemeClr val="tx1">
                  <a:lumMod val="75000"/>
                  <a:lumOff val="25000"/>
                </a:schemeClr>
              </a:solidFill>
            </a:endParaRPr>
          </a:p>
        </p:txBody>
      </p:sp>
      <p:sp>
        <p:nvSpPr>
          <p:cNvPr id="21" name="テキスト ボックス 20">
            <a:extLst>
              <a:ext uri="{FF2B5EF4-FFF2-40B4-BE49-F238E27FC236}">
                <a16:creationId xmlns:a16="http://schemas.microsoft.com/office/drawing/2014/main" id="{DDD361D0-04FE-381A-A69E-D556CD4DC8B2}"/>
              </a:ext>
            </a:extLst>
          </p:cNvPr>
          <p:cNvSpPr txBox="1"/>
          <p:nvPr/>
        </p:nvSpPr>
        <p:spPr>
          <a:xfrm>
            <a:off x="1360085" y="2802061"/>
            <a:ext cx="6974111" cy="815608"/>
          </a:xfrm>
          <a:prstGeom prst="rect">
            <a:avLst/>
          </a:prstGeom>
          <a:noFill/>
        </p:spPr>
        <p:txBody>
          <a:bodyPr wrap="square">
            <a:spAutoFit/>
          </a:bodyPr>
          <a:lstStyle/>
          <a:p>
            <a:pPr marL="457200" indent="-457200">
              <a:lnSpc>
                <a:spcPct val="120000"/>
              </a:lnSpc>
              <a:spcAft>
                <a:spcPts val="600"/>
              </a:spcAft>
              <a:buClr>
                <a:srgbClr val="FFAE09"/>
              </a:buClr>
              <a:buFont typeface="+mj-lt"/>
              <a:buAutoNum type="arabicPeriod" startAt="2"/>
            </a:pPr>
            <a:r>
              <a:rPr lang="ja-JP" altLang="en-US" sz="2000" b="1" dirty="0">
                <a:solidFill>
                  <a:schemeClr val="tx1">
                    <a:lumMod val="75000"/>
                    <a:lumOff val="25000"/>
                  </a:schemeClr>
                </a:solidFill>
              </a:rPr>
              <a:t>会員の職業上の手腕・技術・才能・地位</a:t>
            </a:r>
            <a:r>
              <a:rPr lang="en-US" altLang="ja-JP" sz="2000" b="1" dirty="0">
                <a:solidFill>
                  <a:schemeClr val="tx1">
                    <a:lumMod val="75000"/>
                    <a:lumOff val="25000"/>
                  </a:schemeClr>
                </a:solidFill>
              </a:rPr>
              <a:t>…</a:t>
            </a:r>
            <a:br>
              <a:rPr lang="en-US" altLang="ja-JP" sz="2000" b="1" dirty="0">
                <a:solidFill>
                  <a:schemeClr val="tx1">
                    <a:lumMod val="75000"/>
                    <a:lumOff val="25000"/>
                  </a:schemeClr>
                </a:solidFill>
              </a:rPr>
            </a:br>
            <a:r>
              <a:rPr lang="ja-JP" altLang="en-US" sz="2000" b="1" dirty="0">
                <a:solidFill>
                  <a:schemeClr val="tx1">
                    <a:lumMod val="75000"/>
                    <a:lumOff val="25000"/>
                  </a:schemeClr>
                </a:solidFill>
              </a:rPr>
              <a:t>を社会の問題や要望に役立てる企画</a:t>
            </a:r>
          </a:p>
        </p:txBody>
      </p:sp>
      <p:sp>
        <p:nvSpPr>
          <p:cNvPr id="24" name="テキスト ボックス 23">
            <a:extLst>
              <a:ext uri="{FF2B5EF4-FFF2-40B4-BE49-F238E27FC236}">
                <a16:creationId xmlns:a16="http://schemas.microsoft.com/office/drawing/2014/main" id="{FBCF896F-A944-A618-C113-90AD942623A4}"/>
              </a:ext>
            </a:extLst>
          </p:cNvPr>
          <p:cNvSpPr txBox="1"/>
          <p:nvPr/>
        </p:nvSpPr>
        <p:spPr>
          <a:xfrm>
            <a:off x="1360085" y="3726951"/>
            <a:ext cx="6974111" cy="446276"/>
          </a:xfrm>
          <a:prstGeom prst="rect">
            <a:avLst/>
          </a:prstGeom>
          <a:noFill/>
        </p:spPr>
        <p:txBody>
          <a:bodyPr wrap="square">
            <a:spAutoFit/>
          </a:bodyPr>
          <a:lstStyle/>
          <a:p>
            <a:pPr marL="457200" indent="-457200">
              <a:lnSpc>
                <a:spcPct val="120000"/>
              </a:lnSpc>
              <a:spcAft>
                <a:spcPts val="600"/>
              </a:spcAft>
              <a:buClr>
                <a:srgbClr val="FFAE09"/>
              </a:buClr>
              <a:buFont typeface="+mj-lt"/>
              <a:buAutoNum type="arabicPeriod" startAt="3"/>
            </a:pPr>
            <a:r>
              <a:rPr lang="ja-JP" altLang="en-US" sz="2000" b="1" dirty="0">
                <a:solidFill>
                  <a:schemeClr val="tx1">
                    <a:lumMod val="75000"/>
                    <a:lumOff val="25000"/>
                  </a:schemeClr>
                </a:solidFill>
              </a:rPr>
              <a:t>会員の家族・従業員・一般社会へ啓発普及を図る企画</a:t>
            </a:r>
            <a:endParaRPr lang="ja-JP" altLang="en-US" sz="2000" dirty="0">
              <a:solidFill>
                <a:schemeClr val="tx1">
                  <a:lumMod val="75000"/>
                  <a:lumOff val="25000"/>
                </a:schemeClr>
              </a:solidFill>
            </a:endParaRPr>
          </a:p>
        </p:txBody>
      </p:sp>
      <p:sp>
        <p:nvSpPr>
          <p:cNvPr id="25" name="テキスト ボックス 24">
            <a:extLst>
              <a:ext uri="{FF2B5EF4-FFF2-40B4-BE49-F238E27FC236}">
                <a16:creationId xmlns:a16="http://schemas.microsoft.com/office/drawing/2014/main" id="{19A43E67-1355-F153-8EF1-AFA2FDB9A6AA}"/>
              </a:ext>
            </a:extLst>
          </p:cNvPr>
          <p:cNvSpPr txBox="1"/>
          <p:nvPr/>
        </p:nvSpPr>
        <p:spPr>
          <a:xfrm>
            <a:off x="1360085" y="4282510"/>
            <a:ext cx="6974111" cy="1445011"/>
          </a:xfrm>
          <a:prstGeom prst="rect">
            <a:avLst/>
          </a:prstGeom>
          <a:noFill/>
        </p:spPr>
        <p:txBody>
          <a:bodyPr wrap="square">
            <a:spAutoFit/>
          </a:bodyPr>
          <a:lstStyle/>
          <a:p>
            <a:pPr marL="457200" indent="-457200">
              <a:lnSpc>
                <a:spcPct val="120000"/>
              </a:lnSpc>
              <a:spcAft>
                <a:spcPts val="600"/>
              </a:spcAft>
              <a:buClr>
                <a:srgbClr val="FFAE09"/>
              </a:buClr>
              <a:buFont typeface="+mj-lt"/>
              <a:buAutoNum type="arabicPeriod" startAt="4"/>
            </a:pPr>
            <a:r>
              <a:rPr lang="ja-JP" altLang="en-US" sz="2000" b="1" dirty="0">
                <a:solidFill>
                  <a:schemeClr val="tx1">
                    <a:lumMod val="75000"/>
                    <a:lumOff val="25000"/>
                  </a:schemeClr>
                </a:solidFill>
              </a:rPr>
              <a:t>クラブの広報に資する社会的奉仕活動の実践</a:t>
            </a:r>
            <a:br>
              <a:rPr lang="en-US" altLang="ja-JP" sz="2000" b="1" dirty="0">
                <a:solidFill>
                  <a:schemeClr val="tx1">
                    <a:lumMod val="75000"/>
                    <a:lumOff val="25000"/>
                  </a:schemeClr>
                </a:solidFill>
              </a:rPr>
            </a:br>
            <a:r>
              <a:rPr lang="ja-JP" altLang="en-US" dirty="0">
                <a:solidFill>
                  <a:schemeClr val="tx1">
                    <a:lumMod val="75000"/>
                    <a:lumOff val="25000"/>
                  </a:schemeClr>
                </a:solidFill>
              </a:rPr>
              <a:t>具体的な例を挙げれば四つのテストの普及運動、</a:t>
            </a:r>
            <a:br>
              <a:rPr lang="en-US" altLang="ja-JP" dirty="0">
                <a:solidFill>
                  <a:schemeClr val="tx1">
                    <a:lumMod val="75000"/>
                    <a:lumOff val="25000"/>
                  </a:schemeClr>
                </a:solidFill>
              </a:rPr>
            </a:br>
            <a:r>
              <a:rPr lang="ja-JP" altLang="en-US" dirty="0">
                <a:solidFill>
                  <a:schemeClr val="tx1">
                    <a:lumMod val="75000"/>
                    <a:lumOff val="25000"/>
                  </a:schemeClr>
                </a:solidFill>
              </a:rPr>
              <a:t>奉仕の実例のある職場例会開催、</a:t>
            </a:r>
            <a:br>
              <a:rPr lang="en-US" altLang="ja-JP" dirty="0">
                <a:solidFill>
                  <a:schemeClr val="tx1">
                    <a:lumMod val="75000"/>
                    <a:lumOff val="25000"/>
                  </a:schemeClr>
                </a:solidFill>
              </a:rPr>
            </a:br>
            <a:r>
              <a:rPr lang="ja-JP" altLang="en-US" dirty="0">
                <a:solidFill>
                  <a:schemeClr val="tx1">
                    <a:lumMod val="75000"/>
                    <a:lumOff val="25000"/>
                  </a:schemeClr>
                </a:solidFill>
              </a:rPr>
              <a:t>青少年育成に資する出前講座・体験入社など</a:t>
            </a:r>
          </a:p>
        </p:txBody>
      </p:sp>
      <p:cxnSp>
        <p:nvCxnSpPr>
          <p:cNvPr id="26" name="直線コネクタ 25">
            <a:extLst>
              <a:ext uri="{FF2B5EF4-FFF2-40B4-BE49-F238E27FC236}">
                <a16:creationId xmlns:a16="http://schemas.microsoft.com/office/drawing/2014/main" id="{5176B53E-6367-782F-C977-C4AFEA801C03}"/>
              </a:ext>
            </a:extLst>
          </p:cNvPr>
          <p:cNvCxnSpPr>
            <a:cxnSpLocks/>
          </p:cNvCxnSpPr>
          <p:nvPr/>
        </p:nvCxnSpPr>
        <p:spPr>
          <a:xfrm>
            <a:off x="759486" y="1529134"/>
            <a:ext cx="3821112" cy="0"/>
          </a:xfrm>
          <a:prstGeom prst="line">
            <a:avLst/>
          </a:prstGeom>
          <a:ln w="12700">
            <a:solidFill>
              <a:srgbClr val="FFAE09"/>
            </a:solidFill>
          </a:ln>
        </p:spPr>
        <p:style>
          <a:lnRef idx="2">
            <a:schemeClr val="accent1"/>
          </a:lnRef>
          <a:fillRef idx="0">
            <a:schemeClr val="accent1"/>
          </a:fillRef>
          <a:effectRef idx="1">
            <a:schemeClr val="accent1"/>
          </a:effectRef>
          <a:fontRef idx="minor">
            <a:schemeClr val="tx1"/>
          </a:fontRef>
        </p:style>
      </p:cxnSp>
      <p:grpSp>
        <p:nvGrpSpPr>
          <p:cNvPr id="28" name="グループ化 27">
            <a:extLst>
              <a:ext uri="{FF2B5EF4-FFF2-40B4-BE49-F238E27FC236}">
                <a16:creationId xmlns:a16="http://schemas.microsoft.com/office/drawing/2014/main" id="{94BA5A77-74D7-9642-E83F-9F1D38FC2EE3}"/>
              </a:ext>
            </a:extLst>
          </p:cNvPr>
          <p:cNvGrpSpPr/>
          <p:nvPr/>
        </p:nvGrpSpPr>
        <p:grpSpPr>
          <a:xfrm>
            <a:off x="395266" y="1078708"/>
            <a:ext cx="808616" cy="501459"/>
            <a:chOff x="449061" y="1133227"/>
            <a:chExt cx="720703" cy="446940"/>
          </a:xfrm>
        </p:grpSpPr>
        <p:pic>
          <p:nvPicPr>
            <p:cNvPr id="12" name="グラフィックス 11">
              <a:extLst>
                <a:ext uri="{FF2B5EF4-FFF2-40B4-BE49-F238E27FC236}">
                  <a16:creationId xmlns:a16="http://schemas.microsoft.com/office/drawing/2014/main" id="{7183FCE7-1278-513C-4957-1BD5F165FA6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9061" y="1165142"/>
              <a:ext cx="393500" cy="393499"/>
            </a:xfrm>
            <a:prstGeom prst="rect">
              <a:avLst/>
            </a:prstGeom>
          </p:spPr>
        </p:pic>
        <p:pic>
          <p:nvPicPr>
            <p:cNvPr id="17" name="グラフィックス 16">
              <a:extLst>
                <a:ext uri="{FF2B5EF4-FFF2-40B4-BE49-F238E27FC236}">
                  <a16:creationId xmlns:a16="http://schemas.microsoft.com/office/drawing/2014/main" id="{973678DB-DEB9-888A-D6E9-5DFB9C8A7A8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6264" y="1160605"/>
              <a:ext cx="393500" cy="393499"/>
            </a:xfrm>
            <a:prstGeom prst="rect">
              <a:avLst/>
            </a:prstGeom>
          </p:spPr>
        </p:pic>
        <p:pic>
          <p:nvPicPr>
            <p:cNvPr id="11" name="グラフィックス 10">
              <a:extLst>
                <a:ext uri="{FF2B5EF4-FFF2-40B4-BE49-F238E27FC236}">
                  <a16:creationId xmlns:a16="http://schemas.microsoft.com/office/drawing/2014/main" id="{81C6A94B-2D36-3AE6-4367-B49F178E086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5942" y="1133227"/>
              <a:ext cx="446940" cy="446940"/>
            </a:xfrm>
            <a:prstGeom prst="rect">
              <a:avLst/>
            </a:prstGeom>
          </p:spPr>
        </p:pic>
      </p:grpSp>
      <p:sp>
        <p:nvSpPr>
          <p:cNvPr id="27" name="テキスト ボックス 26">
            <a:extLst>
              <a:ext uri="{FF2B5EF4-FFF2-40B4-BE49-F238E27FC236}">
                <a16:creationId xmlns:a16="http://schemas.microsoft.com/office/drawing/2014/main" id="{EDC08FF8-8FFF-E2C4-8595-77B5FB68E0CB}"/>
              </a:ext>
            </a:extLst>
          </p:cNvPr>
          <p:cNvSpPr txBox="1"/>
          <p:nvPr/>
        </p:nvSpPr>
        <p:spPr>
          <a:xfrm>
            <a:off x="799574" y="5773125"/>
            <a:ext cx="7497565" cy="960263"/>
          </a:xfrm>
          <a:prstGeom prst="rect">
            <a:avLst/>
          </a:prstGeom>
          <a:noFill/>
        </p:spPr>
        <p:txBody>
          <a:bodyPr wrap="none">
            <a:spAutoFit/>
          </a:bodyPr>
          <a:lstStyle/>
          <a:p>
            <a:pPr>
              <a:lnSpc>
                <a:spcPct val="120000"/>
              </a:lnSpc>
            </a:pPr>
            <a:r>
              <a:rPr lang="ja-JP" altLang="en-US" sz="2400" b="1" dirty="0">
                <a:solidFill>
                  <a:srgbClr val="2A4D92"/>
                </a:solidFill>
              </a:rPr>
              <a:t>職業奉仕の理念は不易、その実践は流行、</a:t>
            </a:r>
            <a:br>
              <a:rPr lang="en-US" altLang="ja-JP" sz="2400" b="1" dirty="0">
                <a:solidFill>
                  <a:srgbClr val="2A4D92"/>
                </a:solidFill>
              </a:rPr>
            </a:br>
            <a:r>
              <a:rPr lang="ja-JP" altLang="en-US" sz="2400" b="1" dirty="0">
                <a:solidFill>
                  <a:srgbClr val="2A4D92"/>
                </a:solidFill>
              </a:rPr>
              <a:t>集団奉仕は個人奉仕の訓練のためにある</a:t>
            </a:r>
            <a:r>
              <a:rPr lang="ja-JP" altLang="en-US" dirty="0">
                <a:solidFill>
                  <a:srgbClr val="2A4D92"/>
                </a:solidFill>
              </a:rPr>
              <a:t>（決議</a:t>
            </a:r>
            <a:r>
              <a:rPr lang="en-US" altLang="ja-JP" dirty="0">
                <a:solidFill>
                  <a:srgbClr val="2A4D92"/>
                </a:solidFill>
              </a:rPr>
              <a:t>23-34</a:t>
            </a:r>
            <a:r>
              <a:rPr lang="ja-JP" altLang="en-US" dirty="0">
                <a:solidFill>
                  <a:srgbClr val="2A4D92"/>
                </a:solidFill>
              </a:rPr>
              <a:t>）</a:t>
            </a:r>
            <a:endParaRPr lang="ja-JP" altLang="en-US" sz="2400" dirty="0">
              <a:solidFill>
                <a:srgbClr val="2A4D92"/>
              </a:solidFill>
            </a:endParaRPr>
          </a:p>
        </p:txBody>
      </p:sp>
    </p:spTree>
    <p:extLst>
      <p:ext uri="{BB962C8B-B14F-4D97-AF65-F5344CB8AC3E}">
        <p14:creationId xmlns:p14="http://schemas.microsoft.com/office/powerpoint/2010/main" val="22447741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F37758-BB3D-BEE9-789D-780BA2E31546}"/>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65527560-C76B-02D1-A157-EC83AB485F41}"/>
              </a:ext>
            </a:extLst>
          </p:cNvPr>
          <p:cNvSpPr>
            <a:spLocks noGrp="1"/>
          </p:cNvSpPr>
          <p:nvPr>
            <p:ph type="sldNum" sz="quarter" idx="12"/>
          </p:nvPr>
        </p:nvSpPr>
        <p:spPr/>
        <p:txBody>
          <a:bodyPr/>
          <a:lstStyle/>
          <a:p>
            <a:fld id="{E97FCFFC-F8AA-4D8F-A275-EA91BBC194F3}" type="slidenum">
              <a:rPr kumimoji="1" lang="ja-JP" altLang="en-US" smtClean="0"/>
              <a:t>25</a:t>
            </a:fld>
            <a:endParaRPr kumimoji="1" lang="ja-JP" altLang="en-US"/>
          </a:p>
        </p:txBody>
      </p:sp>
      <p:sp>
        <p:nvSpPr>
          <p:cNvPr id="6" name="タイトル 5">
            <a:extLst>
              <a:ext uri="{FF2B5EF4-FFF2-40B4-BE49-F238E27FC236}">
                <a16:creationId xmlns:a16="http://schemas.microsoft.com/office/drawing/2014/main" id="{4CBE718E-54F3-B4C5-8632-A6A9B4BC075E}"/>
              </a:ext>
            </a:extLst>
          </p:cNvPr>
          <p:cNvSpPr>
            <a:spLocks noGrp="1"/>
          </p:cNvSpPr>
          <p:nvPr>
            <p:ph type="title"/>
          </p:nvPr>
        </p:nvSpPr>
        <p:spPr/>
        <p:txBody>
          <a:bodyPr/>
          <a:lstStyle/>
          <a:p>
            <a:r>
              <a:rPr lang="ja-JP" altLang="en-US" dirty="0"/>
              <a:t>クラブが行う職業奉仕</a:t>
            </a:r>
          </a:p>
        </p:txBody>
      </p:sp>
      <p:sp>
        <p:nvSpPr>
          <p:cNvPr id="7" name="四角形: 角を丸くする 6">
            <a:extLst>
              <a:ext uri="{FF2B5EF4-FFF2-40B4-BE49-F238E27FC236}">
                <a16:creationId xmlns:a16="http://schemas.microsoft.com/office/drawing/2014/main" id="{4C0CF5A8-8C56-901A-1C01-DB5C6C3E937B}"/>
              </a:ext>
            </a:extLst>
          </p:cNvPr>
          <p:cNvSpPr/>
          <p:nvPr/>
        </p:nvSpPr>
        <p:spPr>
          <a:xfrm>
            <a:off x="323021" y="955766"/>
            <a:ext cx="2696404" cy="550873"/>
          </a:xfrm>
          <a:prstGeom prst="roundRect">
            <a:avLst>
              <a:gd name="adj" fmla="val 5368"/>
            </a:avLst>
          </a:prstGeom>
          <a:solidFill>
            <a:srgbClr val="2A4D9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tIns="72000" rtlCol="0" anchor="ctr"/>
          <a:lstStyle/>
          <a:p>
            <a:pPr algn="ctr">
              <a:lnSpc>
                <a:spcPct val="120000"/>
              </a:lnSpc>
            </a:pPr>
            <a:r>
              <a:rPr kumimoji="1" lang="ja-JP" altLang="en-US" sz="2400" b="1" dirty="0"/>
              <a:t>高い倫理基準</a:t>
            </a:r>
          </a:p>
        </p:txBody>
      </p:sp>
      <p:sp>
        <p:nvSpPr>
          <p:cNvPr id="9" name="テキスト ボックス 8">
            <a:extLst>
              <a:ext uri="{FF2B5EF4-FFF2-40B4-BE49-F238E27FC236}">
                <a16:creationId xmlns:a16="http://schemas.microsoft.com/office/drawing/2014/main" id="{D65788DD-970C-81E5-5C67-D29EC9552E5B}"/>
              </a:ext>
            </a:extLst>
          </p:cNvPr>
          <p:cNvSpPr txBox="1"/>
          <p:nvPr/>
        </p:nvSpPr>
        <p:spPr>
          <a:xfrm>
            <a:off x="3019425" y="955766"/>
            <a:ext cx="5801554" cy="815608"/>
          </a:xfrm>
          <a:prstGeom prst="rect">
            <a:avLst/>
          </a:prstGeom>
          <a:noFill/>
        </p:spPr>
        <p:txBody>
          <a:bodyPr wrap="square">
            <a:spAutoFit/>
          </a:bodyPr>
          <a:lstStyle/>
          <a:p>
            <a:pPr>
              <a:lnSpc>
                <a:spcPct val="120000"/>
              </a:lnSpc>
              <a:spcAft>
                <a:spcPts val="1200"/>
              </a:spcAft>
            </a:pPr>
            <a:r>
              <a:rPr lang="ja-JP" altLang="en-US" sz="2000" dirty="0">
                <a:solidFill>
                  <a:schemeClr val="tx1">
                    <a:lumMod val="75000"/>
                    <a:lumOff val="25000"/>
                  </a:schemeClr>
                </a:solidFill>
              </a:rPr>
              <a:t>ビジネスや専門的な実践において高い倫理基準を促進し、維持すること。</a:t>
            </a:r>
          </a:p>
        </p:txBody>
      </p:sp>
      <p:sp>
        <p:nvSpPr>
          <p:cNvPr id="10" name="四角形: 角を丸くする 9">
            <a:extLst>
              <a:ext uri="{FF2B5EF4-FFF2-40B4-BE49-F238E27FC236}">
                <a16:creationId xmlns:a16="http://schemas.microsoft.com/office/drawing/2014/main" id="{D68D90E4-7C12-6F65-EB6F-EC0B6EA69CF7}"/>
              </a:ext>
            </a:extLst>
          </p:cNvPr>
          <p:cNvSpPr/>
          <p:nvPr/>
        </p:nvSpPr>
        <p:spPr>
          <a:xfrm>
            <a:off x="323021" y="2109087"/>
            <a:ext cx="2696404" cy="550873"/>
          </a:xfrm>
          <a:prstGeom prst="roundRect">
            <a:avLst>
              <a:gd name="adj" fmla="val 5368"/>
            </a:avLst>
          </a:prstGeom>
          <a:solidFill>
            <a:srgbClr val="2A4D9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tIns="72000" rtlCol="0" anchor="ctr"/>
          <a:lstStyle/>
          <a:p>
            <a:pPr algn="ctr">
              <a:lnSpc>
                <a:spcPct val="120000"/>
              </a:lnSpc>
            </a:pPr>
            <a:r>
              <a:rPr kumimoji="1" lang="ja-JP" altLang="en-US" sz="2400" b="1" dirty="0"/>
              <a:t>職業スキルの活用</a:t>
            </a:r>
          </a:p>
        </p:txBody>
      </p:sp>
      <p:sp>
        <p:nvSpPr>
          <p:cNvPr id="11" name="テキスト ボックス 10">
            <a:extLst>
              <a:ext uri="{FF2B5EF4-FFF2-40B4-BE49-F238E27FC236}">
                <a16:creationId xmlns:a16="http://schemas.microsoft.com/office/drawing/2014/main" id="{FD50EA7E-7464-7556-1F5D-E3E7DEDB5C8C}"/>
              </a:ext>
            </a:extLst>
          </p:cNvPr>
          <p:cNvSpPr txBox="1"/>
          <p:nvPr/>
        </p:nvSpPr>
        <p:spPr>
          <a:xfrm>
            <a:off x="3019425" y="2109087"/>
            <a:ext cx="5801554" cy="1184940"/>
          </a:xfrm>
          <a:prstGeom prst="rect">
            <a:avLst/>
          </a:prstGeom>
          <a:noFill/>
        </p:spPr>
        <p:txBody>
          <a:bodyPr wrap="square">
            <a:spAutoFit/>
          </a:bodyPr>
          <a:lstStyle/>
          <a:p>
            <a:pPr>
              <a:lnSpc>
                <a:spcPct val="120000"/>
              </a:lnSpc>
              <a:spcAft>
                <a:spcPts val="1200"/>
              </a:spcAft>
            </a:pPr>
            <a:r>
              <a:rPr lang="ja-JP" altLang="en-US" sz="2000" dirty="0">
                <a:solidFill>
                  <a:schemeClr val="tx1">
                    <a:lumMod val="75000"/>
                    <a:lumOff val="25000"/>
                  </a:schemeClr>
                </a:solidFill>
              </a:rPr>
              <a:t>ロータリアンが自分の専門スキルをもって地域社会のニーズに応え、社会の福祉に貢献することを奨励すること。</a:t>
            </a:r>
          </a:p>
        </p:txBody>
      </p:sp>
      <p:sp>
        <p:nvSpPr>
          <p:cNvPr id="12" name="四角形: 角を丸くする 11">
            <a:extLst>
              <a:ext uri="{FF2B5EF4-FFF2-40B4-BE49-F238E27FC236}">
                <a16:creationId xmlns:a16="http://schemas.microsoft.com/office/drawing/2014/main" id="{40656B3E-45FC-2FEF-3A3C-DF672891BB98}"/>
              </a:ext>
            </a:extLst>
          </p:cNvPr>
          <p:cNvSpPr/>
          <p:nvPr/>
        </p:nvSpPr>
        <p:spPr>
          <a:xfrm>
            <a:off x="323021" y="3631740"/>
            <a:ext cx="2696404" cy="550873"/>
          </a:xfrm>
          <a:prstGeom prst="roundRect">
            <a:avLst>
              <a:gd name="adj" fmla="val 5368"/>
            </a:avLst>
          </a:prstGeom>
          <a:solidFill>
            <a:srgbClr val="2A4D9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tIns="72000" rtlCol="0" anchor="ctr"/>
          <a:lstStyle/>
          <a:p>
            <a:pPr algn="ctr">
              <a:lnSpc>
                <a:spcPct val="120000"/>
              </a:lnSpc>
            </a:pPr>
            <a:r>
              <a:rPr kumimoji="1" lang="ja-JP" altLang="en-US" sz="2400" b="1" dirty="0"/>
              <a:t>キャリア開発</a:t>
            </a:r>
          </a:p>
        </p:txBody>
      </p:sp>
      <p:sp>
        <p:nvSpPr>
          <p:cNvPr id="13" name="テキスト ボックス 12">
            <a:extLst>
              <a:ext uri="{FF2B5EF4-FFF2-40B4-BE49-F238E27FC236}">
                <a16:creationId xmlns:a16="http://schemas.microsoft.com/office/drawing/2014/main" id="{3D69AA81-DC74-DE04-131B-8DB42DC2DF18}"/>
              </a:ext>
            </a:extLst>
          </p:cNvPr>
          <p:cNvSpPr txBox="1"/>
          <p:nvPr/>
        </p:nvSpPr>
        <p:spPr>
          <a:xfrm>
            <a:off x="3019425" y="3631740"/>
            <a:ext cx="5801554" cy="1184940"/>
          </a:xfrm>
          <a:prstGeom prst="rect">
            <a:avLst/>
          </a:prstGeom>
          <a:noFill/>
        </p:spPr>
        <p:txBody>
          <a:bodyPr wrap="square">
            <a:spAutoFit/>
          </a:bodyPr>
          <a:lstStyle/>
          <a:p>
            <a:pPr>
              <a:lnSpc>
                <a:spcPct val="120000"/>
              </a:lnSpc>
              <a:spcAft>
                <a:spcPts val="1200"/>
              </a:spcAft>
            </a:pPr>
            <a:r>
              <a:rPr lang="ja-JP" altLang="en-US" sz="2000" dirty="0">
                <a:solidFill>
                  <a:schemeClr val="tx1">
                    <a:lumMod val="75000"/>
                    <a:lumOff val="25000"/>
                  </a:schemeClr>
                </a:solidFill>
              </a:rPr>
              <a:t>若いプロフェッショナルや、学生のためのキャリア開発やメンタリングを支援して、ガイダンスや、トレーニング、スキル開発の機会を提供すること。</a:t>
            </a:r>
          </a:p>
        </p:txBody>
      </p:sp>
      <p:sp>
        <p:nvSpPr>
          <p:cNvPr id="14" name="四角形: 角を丸くする 13">
            <a:extLst>
              <a:ext uri="{FF2B5EF4-FFF2-40B4-BE49-F238E27FC236}">
                <a16:creationId xmlns:a16="http://schemas.microsoft.com/office/drawing/2014/main" id="{D2292CA7-D700-680E-2338-E78A7F0A60CA}"/>
              </a:ext>
            </a:extLst>
          </p:cNvPr>
          <p:cNvSpPr/>
          <p:nvPr/>
        </p:nvSpPr>
        <p:spPr>
          <a:xfrm>
            <a:off x="323021" y="5154394"/>
            <a:ext cx="2696404" cy="550873"/>
          </a:xfrm>
          <a:prstGeom prst="roundRect">
            <a:avLst>
              <a:gd name="adj" fmla="val 5368"/>
            </a:avLst>
          </a:prstGeom>
          <a:solidFill>
            <a:srgbClr val="2A4D9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tIns="72000" rtlCol="0" anchor="ctr"/>
          <a:lstStyle/>
          <a:p>
            <a:pPr algn="ctr">
              <a:lnSpc>
                <a:spcPct val="120000"/>
              </a:lnSpc>
            </a:pPr>
            <a:r>
              <a:rPr kumimoji="1" lang="ja-JP" altLang="en-US" sz="2400" b="1" dirty="0"/>
              <a:t>職業による奉仕</a:t>
            </a:r>
          </a:p>
        </p:txBody>
      </p:sp>
      <p:sp>
        <p:nvSpPr>
          <p:cNvPr id="16" name="テキスト ボックス 15">
            <a:extLst>
              <a:ext uri="{FF2B5EF4-FFF2-40B4-BE49-F238E27FC236}">
                <a16:creationId xmlns:a16="http://schemas.microsoft.com/office/drawing/2014/main" id="{88493183-871C-5619-A4E7-04161E6288E0}"/>
              </a:ext>
            </a:extLst>
          </p:cNvPr>
          <p:cNvSpPr txBox="1"/>
          <p:nvPr/>
        </p:nvSpPr>
        <p:spPr>
          <a:xfrm>
            <a:off x="3019425" y="5154394"/>
            <a:ext cx="5801554" cy="1184940"/>
          </a:xfrm>
          <a:prstGeom prst="rect">
            <a:avLst/>
          </a:prstGeom>
          <a:noFill/>
        </p:spPr>
        <p:txBody>
          <a:bodyPr wrap="square">
            <a:spAutoFit/>
          </a:bodyPr>
          <a:lstStyle/>
          <a:p>
            <a:pPr>
              <a:lnSpc>
                <a:spcPct val="120000"/>
              </a:lnSpc>
              <a:spcAft>
                <a:spcPts val="1200"/>
              </a:spcAft>
            </a:pPr>
            <a:r>
              <a:rPr lang="ja-JP" altLang="en-US" sz="2000" dirty="0">
                <a:solidFill>
                  <a:schemeClr val="tx1">
                    <a:lumMod val="75000"/>
                    <a:lumOff val="25000"/>
                  </a:schemeClr>
                </a:solidFill>
              </a:rPr>
              <a:t>自身の職業を通じて社会に奉仕する心を認識し、生活の質を向上させるすべての職業に対する心を育むことの重要性を理解すること。</a:t>
            </a:r>
          </a:p>
        </p:txBody>
      </p:sp>
    </p:spTree>
    <p:extLst>
      <p:ext uri="{BB962C8B-B14F-4D97-AF65-F5344CB8AC3E}">
        <p14:creationId xmlns:p14="http://schemas.microsoft.com/office/powerpoint/2010/main" val="6097867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E895D0DD-4865-7A82-7C6A-ED2B4A9602D7}"/>
              </a:ext>
            </a:extLst>
          </p:cNvPr>
          <p:cNvSpPr/>
          <p:nvPr/>
        </p:nvSpPr>
        <p:spPr>
          <a:xfrm>
            <a:off x="575486" y="1376777"/>
            <a:ext cx="7993028" cy="298558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72000" rtlCol="0" anchor="ctr"/>
          <a:lstStyle/>
          <a:p>
            <a:pPr algn="ctr"/>
            <a:endParaRPr lang="ja-JP" altLang="en-US" sz="2800" b="1" dirty="0">
              <a:solidFill>
                <a:srgbClr val="2A4D92"/>
              </a:solidFill>
            </a:endParaRPr>
          </a:p>
        </p:txBody>
      </p:sp>
      <p:sp>
        <p:nvSpPr>
          <p:cNvPr id="2" name="タイトル 1">
            <a:extLst>
              <a:ext uri="{FF2B5EF4-FFF2-40B4-BE49-F238E27FC236}">
                <a16:creationId xmlns:a16="http://schemas.microsoft.com/office/drawing/2014/main" id="{61CD13FC-A792-0E3C-E7F5-16472A262501}"/>
              </a:ext>
            </a:extLst>
          </p:cNvPr>
          <p:cNvSpPr>
            <a:spLocks noGrp="1"/>
          </p:cNvSpPr>
          <p:nvPr>
            <p:ph type="title"/>
          </p:nvPr>
        </p:nvSpPr>
        <p:spPr/>
        <p:txBody>
          <a:bodyPr/>
          <a:lstStyle/>
          <a:p>
            <a:r>
              <a:rPr kumimoji="1" lang="ja-JP" altLang="en-US" dirty="0"/>
              <a:t> 職業人としてのロータリーの意義</a:t>
            </a:r>
          </a:p>
        </p:txBody>
      </p:sp>
      <p:sp>
        <p:nvSpPr>
          <p:cNvPr id="3" name="スライド番号プレースホルダー 2">
            <a:extLst>
              <a:ext uri="{FF2B5EF4-FFF2-40B4-BE49-F238E27FC236}">
                <a16:creationId xmlns:a16="http://schemas.microsoft.com/office/drawing/2014/main" id="{B77DBBAB-4393-B23A-7D05-133BB2618564}"/>
              </a:ext>
            </a:extLst>
          </p:cNvPr>
          <p:cNvSpPr>
            <a:spLocks noGrp="1"/>
          </p:cNvSpPr>
          <p:nvPr>
            <p:ph type="sldNum" sz="quarter" idx="12"/>
          </p:nvPr>
        </p:nvSpPr>
        <p:spPr/>
        <p:txBody>
          <a:bodyPr/>
          <a:lstStyle/>
          <a:p>
            <a:fld id="{E97FCFFC-F8AA-4D8F-A275-EA91BBC194F3}" type="slidenum">
              <a:rPr kumimoji="1" lang="ja-JP" altLang="en-US" smtClean="0"/>
              <a:t>26</a:t>
            </a:fld>
            <a:endParaRPr kumimoji="1" lang="ja-JP" altLang="en-US"/>
          </a:p>
        </p:txBody>
      </p:sp>
      <p:sp>
        <p:nvSpPr>
          <p:cNvPr id="4" name="テキスト ボックス 3">
            <a:extLst>
              <a:ext uri="{FF2B5EF4-FFF2-40B4-BE49-F238E27FC236}">
                <a16:creationId xmlns:a16="http://schemas.microsoft.com/office/drawing/2014/main" id="{7778C41A-C062-1505-E178-D106C74FCE7F}"/>
              </a:ext>
            </a:extLst>
          </p:cNvPr>
          <p:cNvSpPr txBox="1"/>
          <p:nvPr/>
        </p:nvSpPr>
        <p:spPr>
          <a:xfrm>
            <a:off x="674792" y="1527434"/>
            <a:ext cx="7677354" cy="2277547"/>
          </a:xfrm>
          <a:prstGeom prst="rect">
            <a:avLst/>
          </a:prstGeom>
          <a:noFill/>
        </p:spPr>
        <p:txBody>
          <a:bodyPr wrap="square">
            <a:spAutoFit/>
          </a:bodyPr>
          <a:lstStyle/>
          <a:p>
            <a:pPr marL="342900" indent="-342900">
              <a:spcAft>
                <a:spcPts val="1200"/>
              </a:spcAft>
              <a:buClr>
                <a:srgbClr val="2A4D92"/>
              </a:buClr>
              <a:buFont typeface="Wingdings" panose="05000000000000000000" pitchFamily="2" charset="2"/>
              <a:buChar char="u"/>
            </a:pPr>
            <a:r>
              <a:rPr lang="ja-JP" altLang="en-US" sz="2800" dirty="0"/>
              <a:t>自己の成長（心を磨く）</a:t>
            </a:r>
          </a:p>
          <a:p>
            <a:pPr marL="342900" indent="-342900">
              <a:spcAft>
                <a:spcPts val="1200"/>
              </a:spcAft>
              <a:buClr>
                <a:srgbClr val="2A4D92"/>
              </a:buClr>
              <a:buFont typeface="Wingdings" panose="05000000000000000000" pitchFamily="2" charset="2"/>
              <a:buChar char="u"/>
            </a:pPr>
            <a:r>
              <a:rPr lang="ja-JP" altLang="en-US" sz="2800" dirty="0"/>
              <a:t>職業上のメリット</a:t>
            </a:r>
          </a:p>
          <a:p>
            <a:pPr marL="342900" indent="-342900">
              <a:spcAft>
                <a:spcPts val="1200"/>
              </a:spcAft>
              <a:buClr>
                <a:srgbClr val="2A4D92"/>
              </a:buClr>
              <a:buFont typeface="Wingdings" panose="05000000000000000000" pitchFamily="2" charset="2"/>
              <a:buChar char="u"/>
            </a:pPr>
            <a:r>
              <a:rPr lang="ja-JP" altLang="en-US" sz="2800" dirty="0"/>
              <a:t>自分の職業の発展（精神的・物質的互恵）</a:t>
            </a:r>
          </a:p>
          <a:p>
            <a:pPr marL="342900" indent="-342900">
              <a:spcAft>
                <a:spcPts val="1200"/>
              </a:spcAft>
              <a:buClr>
                <a:srgbClr val="2A4D92"/>
              </a:buClr>
              <a:buFont typeface="Wingdings" panose="05000000000000000000" pitchFamily="2" charset="2"/>
              <a:buChar char="u"/>
            </a:pPr>
            <a:r>
              <a:rPr lang="ja-JP" altLang="en-US" sz="2800" dirty="0"/>
              <a:t>職業人の友情・友愛</a:t>
            </a:r>
          </a:p>
        </p:txBody>
      </p:sp>
      <p:sp>
        <p:nvSpPr>
          <p:cNvPr id="5" name="テキスト ボックス 4">
            <a:extLst>
              <a:ext uri="{FF2B5EF4-FFF2-40B4-BE49-F238E27FC236}">
                <a16:creationId xmlns:a16="http://schemas.microsoft.com/office/drawing/2014/main" id="{1852D589-54AC-B644-FF1E-7788E6F67B13}"/>
              </a:ext>
            </a:extLst>
          </p:cNvPr>
          <p:cNvSpPr txBox="1"/>
          <p:nvPr/>
        </p:nvSpPr>
        <p:spPr>
          <a:xfrm>
            <a:off x="2177590" y="3790714"/>
            <a:ext cx="6270744" cy="523220"/>
          </a:xfrm>
          <a:prstGeom prst="rect">
            <a:avLst/>
          </a:prstGeom>
          <a:noFill/>
        </p:spPr>
        <p:txBody>
          <a:bodyPr wrap="square">
            <a:spAutoFit/>
          </a:bodyPr>
          <a:lstStyle/>
          <a:p>
            <a:pPr>
              <a:spcAft>
                <a:spcPts val="1800"/>
              </a:spcAft>
              <a:buClr>
                <a:srgbClr val="2A4D92"/>
              </a:buClr>
            </a:pPr>
            <a:r>
              <a:rPr lang="ja-JP" altLang="en-US" sz="2800" dirty="0"/>
              <a:t>などを実感できるロータリーのあり方</a:t>
            </a:r>
            <a:endParaRPr lang="en-US" altLang="ja-JP" sz="2800" dirty="0"/>
          </a:p>
        </p:txBody>
      </p:sp>
      <p:sp>
        <p:nvSpPr>
          <p:cNvPr id="8" name="正方形/長方形 7">
            <a:extLst>
              <a:ext uri="{FF2B5EF4-FFF2-40B4-BE49-F238E27FC236}">
                <a16:creationId xmlns:a16="http://schemas.microsoft.com/office/drawing/2014/main" id="{DE480E8C-9338-7491-DD0E-2DB545903BE1}"/>
              </a:ext>
            </a:extLst>
          </p:cNvPr>
          <p:cNvSpPr/>
          <p:nvPr/>
        </p:nvSpPr>
        <p:spPr>
          <a:xfrm>
            <a:off x="575486" y="4635492"/>
            <a:ext cx="7993028" cy="109220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72000" rtlCol="0" anchor="ctr"/>
          <a:lstStyle/>
          <a:p>
            <a:pPr algn="ctr">
              <a:lnSpc>
                <a:spcPct val="120000"/>
              </a:lnSpc>
            </a:pPr>
            <a:r>
              <a:rPr lang="ja-JP" altLang="en-US" sz="2800" b="1" dirty="0">
                <a:solidFill>
                  <a:srgbClr val="FFAE09"/>
                </a:solidFill>
              </a:rPr>
              <a:t>職業人の集まりとしてのロータリーの存在意義</a:t>
            </a:r>
            <a:endParaRPr lang="en-US" altLang="ja-JP" sz="2800" b="1" dirty="0">
              <a:solidFill>
                <a:srgbClr val="FFAE09"/>
              </a:solidFill>
            </a:endParaRPr>
          </a:p>
          <a:p>
            <a:pPr algn="ctr">
              <a:lnSpc>
                <a:spcPct val="120000"/>
              </a:lnSpc>
            </a:pPr>
            <a:r>
              <a:rPr lang="ja-JP" altLang="en-US" sz="2800" b="1" dirty="0">
                <a:solidFill>
                  <a:srgbClr val="FFAE09"/>
                </a:solidFill>
              </a:rPr>
              <a:t>を世界に提言する。</a:t>
            </a:r>
          </a:p>
        </p:txBody>
      </p:sp>
    </p:spTree>
    <p:extLst>
      <p:ext uri="{BB962C8B-B14F-4D97-AF65-F5344CB8AC3E}">
        <p14:creationId xmlns:p14="http://schemas.microsoft.com/office/powerpoint/2010/main" val="895078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楕円 32">
            <a:extLst>
              <a:ext uri="{FF2B5EF4-FFF2-40B4-BE49-F238E27FC236}">
                <a16:creationId xmlns:a16="http://schemas.microsoft.com/office/drawing/2014/main" id="{53776358-9F17-71C1-D7A8-71F9C271CFFD}"/>
              </a:ext>
            </a:extLst>
          </p:cNvPr>
          <p:cNvSpPr/>
          <p:nvPr/>
        </p:nvSpPr>
        <p:spPr>
          <a:xfrm>
            <a:off x="737119" y="4111313"/>
            <a:ext cx="2392680" cy="239268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72000" rtlCol="0" anchor="ctr"/>
          <a:lstStyle/>
          <a:p>
            <a:pPr algn="ctr">
              <a:lnSpc>
                <a:spcPct val="120000"/>
              </a:lnSpc>
            </a:pPr>
            <a:endParaRPr kumimoji="1" lang="ja-JP" altLang="en-US" sz="2000" dirty="0"/>
          </a:p>
        </p:txBody>
      </p:sp>
      <p:sp>
        <p:nvSpPr>
          <p:cNvPr id="32" name="楕円 31">
            <a:extLst>
              <a:ext uri="{FF2B5EF4-FFF2-40B4-BE49-F238E27FC236}">
                <a16:creationId xmlns:a16="http://schemas.microsoft.com/office/drawing/2014/main" id="{509BBB56-7404-BDCC-9BE1-A7F62488540E}"/>
              </a:ext>
            </a:extLst>
          </p:cNvPr>
          <p:cNvSpPr/>
          <p:nvPr/>
        </p:nvSpPr>
        <p:spPr>
          <a:xfrm>
            <a:off x="737119" y="1190308"/>
            <a:ext cx="2392680" cy="239268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72000" rtlCol="0" anchor="ctr"/>
          <a:lstStyle/>
          <a:p>
            <a:pPr algn="ctr">
              <a:lnSpc>
                <a:spcPct val="120000"/>
              </a:lnSpc>
            </a:pPr>
            <a:endParaRPr kumimoji="1" lang="ja-JP" altLang="en-US" sz="2000" dirty="0"/>
          </a:p>
        </p:txBody>
      </p:sp>
      <p:sp>
        <p:nvSpPr>
          <p:cNvPr id="2" name="タイトル 1">
            <a:extLst>
              <a:ext uri="{FF2B5EF4-FFF2-40B4-BE49-F238E27FC236}">
                <a16:creationId xmlns:a16="http://schemas.microsoft.com/office/drawing/2014/main" id="{61CD13FC-A792-0E3C-E7F5-16472A262501}"/>
              </a:ext>
            </a:extLst>
          </p:cNvPr>
          <p:cNvSpPr>
            <a:spLocks noGrp="1"/>
          </p:cNvSpPr>
          <p:nvPr>
            <p:ph type="title"/>
          </p:nvPr>
        </p:nvSpPr>
        <p:spPr/>
        <p:txBody>
          <a:bodyPr/>
          <a:lstStyle/>
          <a:p>
            <a:r>
              <a:rPr kumimoji="1" lang="ja-JP" altLang="en-US" dirty="0"/>
              <a:t> 日本と世界の職業奉仕の違い</a:t>
            </a:r>
          </a:p>
        </p:txBody>
      </p:sp>
      <p:sp>
        <p:nvSpPr>
          <p:cNvPr id="3" name="スライド番号プレースホルダー 2">
            <a:extLst>
              <a:ext uri="{FF2B5EF4-FFF2-40B4-BE49-F238E27FC236}">
                <a16:creationId xmlns:a16="http://schemas.microsoft.com/office/drawing/2014/main" id="{B77DBBAB-4393-B23A-7D05-133BB2618564}"/>
              </a:ext>
            </a:extLst>
          </p:cNvPr>
          <p:cNvSpPr>
            <a:spLocks noGrp="1"/>
          </p:cNvSpPr>
          <p:nvPr>
            <p:ph type="sldNum" sz="quarter" idx="12"/>
          </p:nvPr>
        </p:nvSpPr>
        <p:spPr/>
        <p:txBody>
          <a:bodyPr/>
          <a:lstStyle/>
          <a:p>
            <a:fld id="{E97FCFFC-F8AA-4D8F-A275-EA91BBC194F3}" type="slidenum">
              <a:rPr kumimoji="1" lang="ja-JP" altLang="en-US" smtClean="0"/>
              <a:t>27</a:t>
            </a:fld>
            <a:endParaRPr kumimoji="1" lang="ja-JP" altLang="en-US"/>
          </a:p>
        </p:txBody>
      </p:sp>
      <p:pic>
        <p:nvPicPr>
          <p:cNvPr id="7" name="図 6">
            <a:extLst>
              <a:ext uri="{FF2B5EF4-FFF2-40B4-BE49-F238E27FC236}">
                <a16:creationId xmlns:a16="http://schemas.microsoft.com/office/drawing/2014/main" id="{0388E279-F03F-FB88-94DA-941BA620AE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124" y="1683303"/>
            <a:ext cx="1950288" cy="1467532"/>
          </a:xfrm>
          <a:prstGeom prst="rect">
            <a:avLst/>
          </a:prstGeom>
        </p:spPr>
      </p:pic>
      <p:pic>
        <p:nvPicPr>
          <p:cNvPr id="9" name="図 8">
            <a:extLst>
              <a:ext uri="{FF2B5EF4-FFF2-40B4-BE49-F238E27FC236}">
                <a16:creationId xmlns:a16="http://schemas.microsoft.com/office/drawing/2014/main" id="{0D29BCEC-A360-36C3-95DB-820A4E0232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082" y="4767298"/>
            <a:ext cx="1231048" cy="1231048"/>
          </a:xfrm>
          <a:prstGeom prst="rect">
            <a:avLst/>
          </a:prstGeom>
        </p:spPr>
      </p:pic>
      <p:sp>
        <p:nvSpPr>
          <p:cNvPr id="10" name="テキスト ボックス 9">
            <a:extLst>
              <a:ext uri="{FF2B5EF4-FFF2-40B4-BE49-F238E27FC236}">
                <a16:creationId xmlns:a16="http://schemas.microsoft.com/office/drawing/2014/main" id="{8748AC75-CD91-7E4E-E9F6-ABB5B2C48A1D}"/>
              </a:ext>
            </a:extLst>
          </p:cNvPr>
          <p:cNvSpPr txBox="1"/>
          <p:nvPr/>
        </p:nvSpPr>
        <p:spPr>
          <a:xfrm>
            <a:off x="2028940" y="2211628"/>
            <a:ext cx="902811" cy="587853"/>
          </a:xfrm>
          <a:prstGeom prst="rect">
            <a:avLst/>
          </a:prstGeom>
          <a:noFill/>
        </p:spPr>
        <p:txBody>
          <a:bodyPr wrap="none">
            <a:spAutoFit/>
          </a:bodyPr>
          <a:lstStyle/>
          <a:p>
            <a:pPr algn="ctr">
              <a:lnSpc>
                <a:spcPct val="120000"/>
              </a:lnSpc>
            </a:pPr>
            <a:r>
              <a:rPr lang="ja-JP" altLang="en-US" sz="2800" dirty="0"/>
              <a:t>日本</a:t>
            </a:r>
          </a:p>
        </p:txBody>
      </p:sp>
      <p:sp>
        <p:nvSpPr>
          <p:cNvPr id="11" name="テキスト ボックス 10">
            <a:extLst>
              <a:ext uri="{FF2B5EF4-FFF2-40B4-BE49-F238E27FC236}">
                <a16:creationId xmlns:a16="http://schemas.microsoft.com/office/drawing/2014/main" id="{A4FB0924-4C6C-CE22-10D3-77BD78A2EFF2}"/>
              </a:ext>
            </a:extLst>
          </p:cNvPr>
          <p:cNvSpPr txBox="1"/>
          <p:nvPr/>
        </p:nvSpPr>
        <p:spPr>
          <a:xfrm>
            <a:off x="2193248" y="5200489"/>
            <a:ext cx="574196" cy="587853"/>
          </a:xfrm>
          <a:prstGeom prst="rect">
            <a:avLst/>
          </a:prstGeom>
          <a:noFill/>
        </p:spPr>
        <p:txBody>
          <a:bodyPr wrap="none">
            <a:spAutoFit/>
          </a:bodyPr>
          <a:lstStyle/>
          <a:p>
            <a:pPr algn="ctr">
              <a:lnSpc>
                <a:spcPct val="120000"/>
              </a:lnSpc>
            </a:pPr>
            <a:r>
              <a:rPr lang="en-US" altLang="ja-JP" sz="2800" dirty="0"/>
              <a:t>RI</a:t>
            </a:r>
            <a:endParaRPr lang="ja-JP" altLang="en-US" sz="2800" dirty="0"/>
          </a:p>
        </p:txBody>
      </p:sp>
      <p:cxnSp>
        <p:nvCxnSpPr>
          <p:cNvPr id="13" name="直線コネクタ 12">
            <a:extLst>
              <a:ext uri="{FF2B5EF4-FFF2-40B4-BE49-F238E27FC236}">
                <a16:creationId xmlns:a16="http://schemas.microsoft.com/office/drawing/2014/main" id="{D9842A82-87C2-20C1-E70C-332128EDBC3C}"/>
              </a:ext>
            </a:extLst>
          </p:cNvPr>
          <p:cNvCxnSpPr>
            <a:cxnSpLocks/>
          </p:cNvCxnSpPr>
          <p:nvPr/>
        </p:nvCxnSpPr>
        <p:spPr>
          <a:xfrm>
            <a:off x="737119" y="3856680"/>
            <a:ext cx="7669763" cy="0"/>
          </a:xfrm>
          <a:prstGeom prst="line">
            <a:avLst/>
          </a:prstGeom>
          <a:ln w="12700">
            <a:solidFill>
              <a:srgbClr val="2A4D92"/>
            </a:solidFill>
          </a:ln>
        </p:spPr>
        <p:style>
          <a:lnRef idx="2">
            <a:schemeClr val="accent1"/>
          </a:lnRef>
          <a:fillRef idx="0">
            <a:schemeClr val="accent1"/>
          </a:fillRef>
          <a:effectRef idx="1">
            <a:schemeClr val="accent1"/>
          </a:effectRef>
          <a:fontRef idx="minor">
            <a:schemeClr val="tx1"/>
          </a:fontRef>
        </p:style>
      </p:cxnSp>
      <p:sp>
        <p:nvSpPr>
          <p:cNvPr id="14" name="矢印: 上下 13">
            <a:extLst>
              <a:ext uri="{FF2B5EF4-FFF2-40B4-BE49-F238E27FC236}">
                <a16:creationId xmlns:a16="http://schemas.microsoft.com/office/drawing/2014/main" id="{CEF05208-C927-B4B4-545A-D7E9C71D6A5E}"/>
              </a:ext>
            </a:extLst>
          </p:cNvPr>
          <p:cNvSpPr/>
          <p:nvPr/>
        </p:nvSpPr>
        <p:spPr>
          <a:xfrm>
            <a:off x="5629958" y="3426251"/>
            <a:ext cx="464712" cy="860858"/>
          </a:xfrm>
          <a:prstGeom prst="upDownArrow">
            <a:avLst>
              <a:gd name="adj1" fmla="val 33942"/>
              <a:gd name="adj2" fmla="val 50000"/>
            </a:avLst>
          </a:prstGeom>
          <a:solidFill>
            <a:srgbClr val="2A4D92"/>
          </a:solidFill>
          <a:ln>
            <a:noFill/>
          </a:ln>
        </p:spPr>
        <p:style>
          <a:lnRef idx="2">
            <a:schemeClr val="accent1">
              <a:shade val="15000"/>
            </a:schemeClr>
          </a:lnRef>
          <a:fillRef idx="1">
            <a:schemeClr val="accent1"/>
          </a:fillRef>
          <a:effectRef idx="0">
            <a:schemeClr val="accent1"/>
          </a:effectRef>
          <a:fontRef idx="minor">
            <a:schemeClr val="lt1"/>
          </a:fontRef>
        </p:style>
        <p:txBody>
          <a:bodyPr tIns="72000" rtlCol="0" anchor="ctr"/>
          <a:lstStyle/>
          <a:p>
            <a:pPr algn="ctr">
              <a:lnSpc>
                <a:spcPct val="120000"/>
              </a:lnSpc>
            </a:pPr>
            <a:endParaRPr kumimoji="1" lang="ja-JP" altLang="en-US" sz="2000" dirty="0"/>
          </a:p>
        </p:txBody>
      </p:sp>
      <p:sp>
        <p:nvSpPr>
          <p:cNvPr id="17" name="テキスト ボックス 16">
            <a:extLst>
              <a:ext uri="{FF2B5EF4-FFF2-40B4-BE49-F238E27FC236}">
                <a16:creationId xmlns:a16="http://schemas.microsoft.com/office/drawing/2014/main" id="{9928E66E-1C7C-08E5-D301-7C3DE16BB211}"/>
              </a:ext>
            </a:extLst>
          </p:cNvPr>
          <p:cNvSpPr txBox="1"/>
          <p:nvPr/>
        </p:nvSpPr>
        <p:spPr>
          <a:xfrm>
            <a:off x="3615546" y="2378328"/>
            <a:ext cx="4493538" cy="587853"/>
          </a:xfrm>
          <a:prstGeom prst="rect">
            <a:avLst/>
          </a:prstGeom>
          <a:noFill/>
        </p:spPr>
        <p:txBody>
          <a:bodyPr wrap="none">
            <a:spAutoFit/>
          </a:bodyPr>
          <a:lstStyle/>
          <a:p>
            <a:pPr algn="ctr">
              <a:lnSpc>
                <a:spcPct val="120000"/>
              </a:lnSpc>
            </a:pPr>
            <a:r>
              <a:rPr lang="ja-JP" altLang="en-US" sz="2800" dirty="0"/>
              <a:t>職業奉仕は会員個人の責務</a:t>
            </a:r>
          </a:p>
        </p:txBody>
      </p:sp>
      <p:sp>
        <p:nvSpPr>
          <p:cNvPr id="20" name="矢印: 五方向 19">
            <a:extLst>
              <a:ext uri="{FF2B5EF4-FFF2-40B4-BE49-F238E27FC236}">
                <a16:creationId xmlns:a16="http://schemas.microsoft.com/office/drawing/2014/main" id="{8CF26CA4-D7E7-3110-7958-EBDB6CD5616E}"/>
              </a:ext>
            </a:extLst>
          </p:cNvPr>
          <p:cNvSpPr/>
          <p:nvPr/>
        </p:nvSpPr>
        <p:spPr>
          <a:xfrm flipH="1">
            <a:off x="2687407" y="1565623"/>
            <a:ext cx="5635498" cy="654325"/>
          </a:xfrm>
          <a:prstGeom prst="homePlate">
            <a:avLst/>
          </a:prstGeom>
          <a:solidFill>
            <a:srgbClr val="2A4D92"/>
          </a:solidFill>
          <a:ln>
            <a:noFill/>
          </a:ln>
        </p:spPr>
        <p:style>
          <a:lnRef idx="2">
            <a:schemeClr val="accent1">
              <a:shade val="15000"/>
            </a:schemeClr>
          </a:lnRef>
          <a:fillRef idx="1">
            <a:schemeClr val="accent1"/>
          </a:fillRef>
          <a:effectRef idx="0">
            <a:schemeClr val="accent1"/>
          </a:effectRef>
          <a:fontRef idx="minor">
            <a:schemeClr val="lt1"/>
          </a:fontRef>
        </p:style>
        <p:txBody>
          <a:bodyPr tIns="72000" rtlCol="0" anchor="ctr"/>
          <a:lstStyle/>
          <a:p>
            <a:pPr algn="ctr">
              <a:lnSpc>
                <a:spcPct val="120000"/>
              </a:lnSpc>
            </a:pPr>
            <a:r>
              <a:rPr lang="ja-JP" altLang="en-US" sz="2800" dirty="0"/>
              <a:t>倫理道徳向上運動</a:t>
            </a:r>
          </a:p>
        </p:txBody>
      </p:sp>
      <p:sp>
        <p:nvSpPr>
          <p:cNvPr id="22" name="テキスト ボックス 21">
            <a:extLst>
              <a:ext uri="{FF2B5EF4-FFF2-40B4-BE49-F238E27FC236}">
                <a16:creationId xmlns:a16="http://schemas.microsoft.com/office/drawing/2014/main" id="{804B7DA3-F672-D5E8-5C25-FB4305856A66}"/>
              </a:ext>
            </a:extLst>
          </p:cNvPr>
          <p:cNvSpPr txBox="1"/>
          <p:nvPr/>
        </p:nvSpPr>
        <p:spPr>
          <a:xfrm>
            <a:off x="3795081" y="5300246"/>
            <a:ext cx="4134466" cy="587853"/>
          </a:xfrm>
          <a:prstGeom prst="rect">
            <a:avLst/>
          </a:prstGeom>
          <a:noFill/>
        </p:spPr>
        <p:txBody>
          <a:bodyPr wrap="none">
            <a:spAutoFit/>
          </a:bodyPr>
          <a:lstStyle/>
          <a:p>
            <a:pPr algn="ctr">
              <a:lnSpc>
                <a:spcPct val="120000"/>
              </a:lnSpc>
            </a:pPr>
            <a:r>
              <a:rPr lang="ja-JP" altLang="en-US" sz="2800" dirty="0"/>
              <a:t>クラブと個人両方の責務</a:t>
            </a:r>
          </a:p>
        </p:txBody>
      </p:sp>
      <p:sp>
        <p:nvSpPr>
          <p:cNvPr id="23" name="矢印: 五方向 22">
            <a:extLst>
              <a:ext uri="{FF2B5EF4-FFF2-40B4-BE49-F238E27FC236}">
                <a16:creationId xmlns:a16="http://schemas.microsoft.com/office/drawing/2014/main" id="{37AF2CBE-9282-CA37-9567-9E166277AE57}"/>
              </a:ext>
            </a:extLst>
          </p:cNvPr>
          <p:cNvSpPr/>
          <p:nvPr/>
        </p:nvSpPr>
        <p:spPr>
          <a:xfrm flipH="1">
            <a:off x="2687407" y="4487541"/>
            <a:ext cx="5635498" cy="654325"/>
          </a:xfrm>
          <a:prstGeom prst="homePlate">
            <a:avLst/>
          </a:prstGeom>
          <a:solidFill>
            <a:srgbClr val="2A4D92"/>
          </a:solidFill>
          <a:ln>
            <a:noFill/>
          </a:ln>
        </p:spPr>
        <p:style>
          <a:lnRef idx="2">
            <a:schemeClr val="accent1">
              <a:shade val="15000"/>
            </a:schemeClr>
          </a:lnRef>
          <a:fillRef idx="1">
            <a:schemeClr val="accent1"/>
          </a:fillRef>
          <a:effectRef idx="0">
            <a:schemeClr val="accent1"/>
          </a:effectRef>
          <a:fontRef idx="minor">
            <a:schemeClr val="lt1"/>
          </a:fontRef>
        </p:style>
        <p:txBody>
          <a:bodyPr lIns="324000" tIns="72000" rtlCol="0" anchor="ctr"/>
          <a:lstStyle/>
          <a:p>
            <a:pPr>
              <a:lnSpc>
                <a:spcPct val="120000"/>
              </a:lnSpc>
            </a:pPr>
            <a:r>
              <a:rPr lang="ja-JP" altLang="en-US" sz="2800" dirty="0"/>
              <a:t>倫理向上 </a:t>
            </a:r>
            <a:r>
              <a:rPr lang="ja-JP" altLang="en-US" sz="2800" b="1" dirty="0"/>
              <a:t>＋</a:t>
            </a:r>
            <a:endParaRPr lang="ja-JP" altLang="en-US" sz="2400" b="1" dirty="0"/>
          </a:p>
        </p:txBody>
      </p:sp>
      <p:sp>
        <p:nvSpPr>
          <p:cNvPr id="26" name="正方形/長方形 25">
            <a:extLst>
              <a:ext uri="{FF2B5EF4-FFF2-40B4-BE49-F238E27FC236}">
                <a16:creationId xmlns:a16="http://schemas.microsoft.com/office/drawing/2014/main" id="{50E97344-4B81-ED87-0B0D-A02223E1CFC1}"/>
              </a:ext>
            </a:extLst>
          </p:cNvPr>
          <p:cNvSpPr/>
          <p:nvPr/>
        </p:nvSpPr>
        <p:spPr>
          <a:xfrm>
            <a:off x="5394749" y="5785642"/>
            <a:ext cx="606198" cy="93600"/>
          </a:xfrm>
          <a:prstGeom prst="rect">
            <a:avLst/>
          </a:prstGeom>
          <a:solidFill>
            <a:srgbClr val="FFAE09">
              <a:alpha val="2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27" name="正方形/長方形 26">
            <a:extLst>
              <a:ext uri="{FF2B5EF4-FFF2-40B4-BE49-F238E27FC236}">
                <a16:creationId xmlns:a16="http://schemas.microsoft.com/office/drawing/2014/main" id="{E0C21B24-E214-ED82-DB5B-A3662F905ECB}"/>
              </a:ext>
            </a:extLst>
          </p:cNvPr>
          <p:cNvSpPr/>
          <p:nvPr/>
        </p:nvSpPr>
        <p:spPr>
          <a:xfrm>
            <a:off x="5546824" y="2873151"/>
            <a:ext cx="1346986" cy="81233"/>
          </a:xfrm>
          <a:prstGeom prst="rect">
            <a:avLst/>
          </a:prstGeom>
          <a:solidFill>
            <a:srgbClr val="FFAE09">
              <a:alpha val="2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pic>
        <p:nvPicPr>
          <p:cNvPr id="29" name="図 28">
            <a:extLst>
              <a:ext uri="{FF2B5EF4-FFF2-40B4-BE49-F238E27FC236}">
                <a16:creationId xmlns:a16="http://schemas.microsoft.com/office/drawing/2014/main" id="{8979BD85-EBF8-10C6-5656-C475A0C8FA42}"/>
              </a:ext>
            </a:extLst>
          </p:cNvPr>
          <p:cNvPicPr>
            <a:picLocks noChangeAspect="1"/>
          </p:cNvPicPr>
          <p:nvPr/>
        </p:nvPicPr>
        <p:blipFill rotWithShape="1">
          <a:blip r:embed="rId4">
            <a:lum bright="70000" contrast="-70000"/>
            <a:extLst>
              <a:ext uri="{28A0092B-C50C-407E-A947-70E740481C1C}">
                <a14:useLocalDpi xmlns:a14="http://schemas.microsoft.com/office/drawing/2010/main" val="0"/>
              </a:ext>
            </a:extLst>
          </a:blip>
          <a:srcRect/>
          <a:stretch/>
        </p:blipFill>
        <p:spPr>
          <a:xfrm>
            <a:off x="7963371" y="2954384"/>
            <a:ext cx="333222" cy="654325"/>
          </a:xfrm>
          <a:prstGeom prst="rect">
            <a:avLst/>
          </a:prstGeom>
        </p:spPr>
      </p:pic>
      <p:pic>
        <p:nvPicPr>
          <p:cNvPr id="30" name="図 29">
            <a:extLst>
              <a:ext uri="{FF2B5EF4-FFF2-40B4-BE49-F238E27FC236}">
                <a16:creationId xmlns:a16="http://schemas.microsoft.com/office/drawing/2014/main" id="{82BA3042-C3F0-F0D5-B3F0-9C2F92767FC9}"/>
              </a:ext>
            </a:extLst>
          </p:cNvPr>
          <p:cNvPicPr>
            <a:picLocks noChangeAspect="1"/>
          </p:cNvPicPr>
          <p:nvPr/>
        </p:nvPicPr>
        <p:blipFill rotWithShape="1">
          <a:blip r:embed="rId4">
            <a:lum bright="70000" contrast="-70000"/>
            <a:extLst>
              <a:ext uri="{28A0092B-C50C-407E-A947-70E740481C1C}">
                <a14:useLocalDpi xmlns:a14="http://schemas.microsoft.com/office/drawing/2010/main" val="0"/>
              </a:ext>
            </a:extLst>
          </a:blip>
          <a:srcRect/>
          <a:stretch/>
        </p:blipFill>
        <p:spPr>
          <a:xfrm>
            <a:off x="7963371" y="5883017"/>
            <a:ext cx="333222" cy="654325"/>
          </a:xfrm>
          <a:prstGeom prst="rect">
            <a:avLst/>
          </a:prstGeom>
        </p:spPr>
      </p:pic>
      <p:pic>
        <p:nvPicPr>
          <p:cNvPr id="31" name="図 30">
            <a:extLst>
              <a:ext uri="{FF2B5EF4-FFF2-40B4-BE49-F238E27FC236}">
                <a16:creationId xmlns:a16="http://schemas.microsoft.com/office/drawing/2014/main" id="{80EBC8E7-A8B3-D611-7E44-0E50C3C5BBF9}"/>
              </a:ext>
            </a:extLst>
          </p:cNvPr>
          <p:cNvPicPr>
            <a:picLocks noChangeAspect="1"/>
          </p:cNvPicPr>
          <p:nvPr/>
        </p:nvPicPr>
        <p:blipFill rotWithShape="1">
          <a:blip r:embed="rId5">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p:blipFill>
        <p:spPr>
          <a:xfrm>
            <a:off x="7275854" y="6069668"/>
            <a:ext cx="509588" cy="596243"/>
          </a:xfrm>
          <a:prstGeom prst="rect">
            <a:avLst/>
          </a:prstGeom>
        </p:spPr>
      </p:pic>
      <p:sp>
        <p:nvSpPr>
          <p:cNvPr id="5" name="四角形: 角を丸くする 4">
            <a:extLst>
              <a:ext uri="{FF2B5EF4-FFF2-40B4-BE49-F238E27FC236}">
                <a16:creationId xmlns:a16="http://schemas.microsoft.com/office/drawing/2014/main" id="{F5D8D87D-470F-01B6-09B7-6252CB044583}"/>
              </a:ext>
            </a:extLst>
          </p:cNvPr>
          <p:cNvSpPr/>
          <p:nvPr/>
        </p:nvSpPr>
        <p:spPr>
          <a:xfrm>
            <a:off x="5101607" y="4577473"/>
            <a:ext cx="3162300" cy="474461"/>
          </a:xfrm>
          <a:prstGeom prst="round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72000" rtlCol="0" anchor="ctr"/>
          <a:lstStyle/>
          <a:p>
            <a:pPr algn="ctr">
              <a:lnSpc>
                <a:spcPct val="120000"/>
              </a:lnSpc>
            </a:pPr>
            <a:r>
              <a:rPr lang="ja-JP" altLang="en-US" sz="2800" dirty="0">
                <a:solidFill>
                  <a:schemeClr val="tx1"/>
                </a:solidFill>
              </a:rPr>
              <a:t>職業ボランティア</a:t>
            </a:r>
          </a:p>
        </p:txBody>
      </p:sp>
      <p:sp>
        <p:nvSpPr>
          <p:cNvPr id="6" name="正方形/長方形 5">
            <a:extLst>
              <a:ext uri="{FF2B5EF4-FFF2-40B4-BE49-F238E27FC236}">
                <a16:creationId xmlns:a16="http://schemas.microsoft.com/office/drawing/2014/main" id="{EB62391C-85A9-806B-E1CC-F8AD8B143D72}"/>
              </a:ext>
            </a:extLst>
          </p:cNvPr>
          <p:cNvSpPr/>
          <p:nvPr/>
        </p:nvSpPr>
        <p:spPr>
          <a:xfrm>
            <a:off x="3957706" y="5776215"/>
            <a:ext cx="953659" cy="106802"/>
          </a:xfrm>
          <a:prstGeom prst="rect">
            <a:avLst/>
          </a:prstGeom>
          <a:solidFill>
            <a:srgbClr val="FFAE09">
              <a:alpha val="2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Tree>
    <p:extLst>
      <p:ext uri="{BB962C8B-B14F-4D97-AF65-F5344CB8AC3E}">
        <p14:creationId xmlns:p14="http://schemas.microsoft.com/office/powerpoint/2010/main" val="25628277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3ECA83ED-836F-951E-B52C-B191E9515605}"/>
              </a:ext>
            </a:extLst>
          </p:cNvPr>
          <p:cNvSpPr txBox="1"/>
          <p:nvPr/>
        </p:nvSpPr>
        <p:spPr>
          <a:xfrm>
            <a:off x="349956" y="655512"/>
            <a:ext cx="8444088" cy="2000548"/>
          </a:xfrm>
          <a:prstGeom prst="rect">
            <a:avLst/>
          </a:prstGeom>
          <a:noFill/>
        </p:spPr>
        <p:txBody>
          <a:bodyPr wrap="square">
            <a:spAutoFit/>
          </a:bodyPr>
          <a:lstStyle/>
          <a:p>
            <a:pPr>
              <a:lnSpc>
                <a:spcPct val="120000"/>
              </a:lnSpc>
              <a:spcAft>
                <a:spcPts val="1200"/>
              </a:spcAft>
            </a:pPr>
            <a:r>
              <a:rPr lang="ja-JP" altLang="en-US" sz="2400" dirty="0"/>
              <a:t>ロータリーは、会員が一体となり、</a:t>
            </a:r>
            <a:br>
              <a:rPr lang="en-US" altLang="ja-JP" sz="2400" dirty="0"/>
            </a:br>
            <a:r>
              <a:rPr lang="ja-JP" altLang="en-US" sz="2400" dirty="0"/>
              <a:t>スキルと情熱をもって地域社会に変化をもたらしてきました。</a:t>
            </a:r>
            <a:endParaRPr lang="en-US" altLang="ja-JP" sz="2400" dirty="0"/>
          </a:p>
          <a:p>
            <a:pPr>
              <a:lnSpc>
                <a:spcPct val="120000"/>
              </a:lnSpc>
              <a:spcAft>
                <a:spcPts val="1200"/>
              </a:spcAft>
            </a:pPr>
            <a:r>
              <a:rPr lang="ja-JP" altLang="en-US" sz="2400" dirty="0"/>
              <a:t>その</a:t>
            </a:r>
            <a:r>
              <a:rPr lang="en-US" altLang="ja-JP" sz="2400"/>
              <a:t>120</a:t>
            </a:r>
            <a:r>
              <a:rPr lang="ja-JP" altLang="en-US" sz="2400"/>
              <a:t>年</a:t>
            </a:r>
            <a:r>
              <a:rPr lang="ja-JP" altLang="en-US" sz="2400" dirty="0"/>
              <a:t>以上の歴史と実績は、</a:t>
            </a:r>
            <a:br>
              <a:rPr lang="en-US" altLang="ja-JP" sz="2400" dirty="0"/>
            </a:br>
            <a:r>
              <a:rPr lang="ja-JP" altLang="en-US" sz="2400" dirty="0"/>
              <a:t>世界中の会員の誇りを高めてきました。</a:t>
            </a:r>
          </a:p>
        </p:txBody>
      </p:sp>
      <p:sp>
        <p:nvSpPr>
          <p:cNvPr id="17" name="スライド番号プレースホルダー 16">
            <a:extLst>
              <a:ext uri="{FF2B5EF4-FFF2-40B4-BE49-F238E27FC236}">
                <a16:creationId xmlns:a16="http://schemas.microsoft.com/office/drawing/2014/main" id="{1FE8F8FC-9177-3594-BF9A-FEF7BD307282}"/>
              </a:ext>
            </a:extLst>
          </p:cNvPr>
          <p:cNvSpPr>
            <a:spLocks noGrp="1"/>
          </p:cNvSpPr>
          <p:nvPr>
            <p:ph type="sldNum" sz="quarter" idx="12"/>
          </p:nvPr>
        </p:nvSpPr>
        <p:spPr/>
        <p:txBody>
          <a:bodyPr/>
          <a:lstStyle/>
          <a:p>
            <a:fld id="{E97FCFFC-F8AA-4D8F-A275-EA91BBC194F3}" type="slidenum">
              <a:rPr kumimoji="1" lang="ja-JP" altLang="en-US" smtClean="0"/>
              <a:t>28</a:t>
            </a:fld>
            <a:endParaRPr kumimoji="1" lang="ja-JP" altLang="en-US"/>
          </a:p>
        </p:txBody>
      </p:sp>
      <p:pic>
        <p:nvPicPr>
          <p:cNvPr id="5" name="図 4" descr="グラフィカル ユーザー インターフェイス&#10;&#10;自動的に生成された説明">
            <a:extLst>
              <a:ext uri="{FF2B5EF4-FFF2-40B4-BE49-F238E27FC236}">
                <a16:creationId xmlns:a16="http://schemas.microsoft.com/office/drawing/2014/main" id="{D386CD63-1492-86B2-3251-C155475D8A6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20875" t="16584" r="8346" b="12635"/>
          <a:stretch/>
        </p:blipFill>
        <p:spPr>
          <a:xfrm>
            <a:off x="349956" y="2940316"/>
            <a:ext cx="3141227" cy="3324288"/>
          </a:xfrm>
          <a:prstGeom prst="rect">
            <a:avLst/>
          </a:prstGeom>
        </p:spPr>
      </p:pic>
      <p:pic>
        <p:nvPicPr>
          <p:cNvPr id="7" name="図 6" descr="グラフィカル ユーザー インターフェイス, Web サイト&#10;&#10;自動的に生成された説明">
            <a:extLst>
              <a:ext uri="{FF2B5EF4-FFF2-40B4-BE49-F238E27FC236}">
                <a16:creationId xmlns:a16="http://schemas.microsoft.com/office/drawing/2014/main" id="{6561E44F-3333-1BDF-FE5C-331AD77EB6FA}"/>
              </a:ext>
            </a:extLst>
          </p:cNvPr>
          <p:cNvPicPr>
            <a:picLocks noChangeAspect="1"/>
          </p:cNvPicPr>
          <p:nvPr/>
        </p:nvPicPr>
        <p:blipFill rotWithShape="1">
          <a:blip r:embed="rId3"/>
          <a:srcRect l="59856" t="20019" r="8066" b="49408"/>
          <a:stretch/>
        </p:blipFill>
        <p:spPr>
          <a:xfrm>
            <a:off x="3604982" y="2940317"/>
            <a:ext cx="5189062" cy="3324287"/>
          </a:xfrm>
          <a:prstGeom prst="rect">
            <a:avLst/>
          </a:prstGeom>
        </p:spPr>
      </p:pic>
    </p:spTree>
    <p:extLst>
      <p:ext uri="{BB962C8B-B14F-4D97-AF65-F5344CB8AC3E}">
        <p14:creationId xmlns:p14="http://schemas.microsoft.com/office/powerpoint/2010/main" val="33920103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四角形: 角を丸くする 12">
            <a:extLst>
              <a:ext uri="{FF2B5EF4-FFF2-40B4-BE49-F238E27FC236}">
                <a16:creationId xmlns:a16="http://schemas.microsoft.com/office/drawing/2014/main" id="{21C648BE-0AB0-6B7D-1714-F2F479C6C0F0}"/>
              </a:ext>
            </a:extLst>
          </p:cNvPr>
          <p:cNvSpPr/>
          <p:nvPr/>
        </p:nvSpPr>
        <p:spPr>
          <a:xfrm>
            <a:off x="3927229" y="6165403"/>
            <a:ext cx="4211889" cy="463549"/>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zh-TW" altLang="en-US" sz="2800" b="1" dirty="0">
                <a:solidFill>
                  <a:srgbClr val="FFAE09"/>
                </a:solidFill>
              </a:rPr>
              <a:t>正直</a:t>
            </a:r>
            <a:r>
              <a:rPr kumimoji="1" lang="en-US" altLang="zh-TW" sz="2800" b="1" dirty="0">
                <a:solidFill>
                  <a:srgbClr val="FFAE09"/>
                </a:solidFill>
              </a:rPr>
              <a:t>(</a:t>
            </a:r>
            <a:r>
              <a:rPr kumimoji="1" lang="zh-TW" altLang="en-US" sz="2800" b="1" dirty="0">
                <a:solidFill>
                  <a:srgbClr val="FFAE09"/>
                </a:solidFill>
              </a:rPr>
              <a:t>誠実</a:t>
            </a:r>
            <a:r>
              <a:rPr kumimoji="1" lang="en-US" altLang="zh-TW" sz="2800" b="1" dirty="0">
                <a:solidFill>
                  <a:srgbClr val="FFAE09"/>
                </a:solidFill>
              </a:rPr>
              <a:t>)</a:t>
            </a:r>
            <a:r>
              <a:rPr kumimoji="1" lang="zh-TW" altLang="en-US" sz="2800" b="1" dirty="0">
                <a:solidFill>
                  <a:srgbClr val="FFAE09"/>
                </a:solidFill>
              </a:rPr>
              <a:t>、道徳、禁酒</a:t>
            </a:r>
          </a:p>
        </p:txBody>
      </p:sp>
      <p:sp>
        <p:nvSpPr>
          <p:cNvPr id="11" name="正方形/長方形 10">
            <a:extLst>
              <a:ext uri="{FF2B5EF4-FFF2-40B4-BE49-F238E27FC236}">
                <a16:creationId xmlns:a16="http://schemas.microsoft.com/office/drawing/2014/main" id="{5B1016AE-793C-BB95-0653-C05072CA61C8}"/>
              </a:ext>
            </a:extLst>
          </p:cNvPr>
          <p:cNvSpPr/>
          <p:nvPr/>
        </p:nvSpPr>
        <p:spPr>
          <a:xfrm>
            <a:off x="105509" y="4790654"/>
            <a:ext cx="8932983" cy="1216936"/>
          </a:xfrm>
          <a:prstGeom prst="rect">
            <a:avLst/>
          </a:prstGeom>
          <a:solidFill>
            <a:srgbClr val="2A4D92"/>
          </a:solidFill>
          <a:ln>
            <a:solidFill>
              <a:srgbClr val="2A4D92"/>
            </a:solidFill>
          </a:ln>
        </p:spPr>
        <p:style>
          <a:lnRef idx="2">
            <a:schemeClr val="accent1">
              <a:shade val="15000"/>
            </a:schemeClr>
          </a:lnRef>
          <a:fillRef idx="1">
            <a:schemeClr val="accent1"/>
          </a:fillRef>
          <a:effectRef idx="0">
            <a:schemeClr val="accent1"/>
          </a:effectRef>
          <a:fontRef idx="minor">
            <a:schemeClr val="lt1"/>
          </a:fontRef>
        </p:style>
        <p:txBody>
          <a:bodyPr tIns="72000" rtlCol="0" anchor="ctr"/>
          <a:lstStyle/>
          <a:p>
            <a:pPr algn="ctr">
              <a:lnSpc>
                <a:spcPct val="120000"/>
              </a:lnSpc>
            </a:pPr>
            <a:r>
              <a:rPr kumimoji="1" lang="ja-JP" altLang="en-US" sz="2200" dirty="0"/>
              <a:t>こんな時、</a:t>
            </a:r>
            <a:r>
              <a:rPr kumimoji="1" lang="ja-JP" altLang="en-US" sz="2200" b="1" dirty="0"/>
              <a:t>友情を深め、商売を発展させるために、</a:t>
            </a:r>
            <a:endParaRPr kumimoji="1" lang="en-US" altLang="ja-JP" sz="2200" b="1" dirty="0"/>
          </a:p>
          <a:p>
            <a:pPr algn="ctr">
              <a:lnSpc>
                <a:spcPct val="120000"/>
              </a:lnSpc>
            </a:pPr>
            <a:r>
              <a:rPr kumimoji="1" lang="ja-JP" altLang="en-US" sz="2200" b="1" dirty="0"/>
              <a:t>友情と商売の二つを混ぜあわせたクラブを創った</a:t>
            </a:r>
            <a:r>
              <a:rPr kumimoji="1" lang="ja-JP" altLang="en-US" sz="2200" dirty="0"/>
              <a:t>。</a:t>
            </a:r>
            <a:endParaRPr kumimoji="1" lang="en-US" altLang="ja-JP" sz="2200" dirty="0"/>
          </a:p>
          <a:p>
            <a:pPr algn="ctr">
              <a:lnSpc>
                <a:spcPct val="120000"/>
              </a:lnSpc>
            </a:pPr>
            <a:r>
              <a:rPr kumimoji="1" lang="ja-JP" altLang="en-US" sz="2200" dirty="0"/>
              <a:t>それがロータリークラブ。</a:t>
            </a:r>
          </a:p>
        </p:txBody>
      </p:sp>
      <p:sp>
        <p:nvSpPr>
          <p:cNvPr id="9" name="四角形: 角を丸くする 8">
            <a:extLst>
              <a:ext uri="{FF2B5EF4-FFF2-40B4-BE49-F238E27FC236}">
                <a16:creationId xmlns:a16="http://schemas.microsoft.com/office/drawing/2014/main" id="{7562643B-BCC3-3EC3-194E-AA8EFFA6760E}"/>
              </a:ext>
            </a:extLst>
          </p:cNvPr>
          <p:cNvSpPr/>
          <p:nvPr/>
        </p:nvSpPr>
        <p:spPr>
          <a:xfrm>
            <a:off x="105508" y="1266094"/>
            <a:ext cx="8932984" cy="3524560"/>
          </a:xfrm>
          <a:prstGeom prst="roundRect">
            <a:avLst>
              <a:gd name="adj" fmla="val 0"/>
            </a:avLst>
          </a:prstGeom>
          <a:noFill/>
          <a:ln>
            <a:solidFill>
              <a:srgbClr val="2A4D9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FEA43E24-F53C-BDEE-16D9-F22E75E4DB53}"/>
              </a:ext>
            </a:extLst>
          </p:cNvPr>
          <p:cNvSpPr>
            <a:spLocks noGrp="1"/>
          </p:cNvSpPr>
          <p:nvPr>
            <p:ph type="title"/>
          </p:nvPr>
        </p:nvSpPr>
        <p:spPr>
          <a:xfrm>
            <a:off x="424168" y="-5935"/>
            <a:ext cx="8330331" cy="1325563"/>
          </a:xfrm>
        </p:spPr>
        <p:txBody>
          <a:bodyPr/>
          <a:lstStyle/>
          <a:p>
            <a:r>
              <a:rPr kumimoji="1" lang="ja-JP" altLang="en-US" dirty="0">
                <a:solidFill>
                  <a:schemeClr val="accent1">
                    <a:lumMod val="75000"/>
                  </a:schemeClr>
                </a:solidFill>
              </a:rPr>
              <a:t>職業奉仕の始まり</a:t>
            </a:r>
          </a:p>
        </p:txBody>
      </p:sp>
      <p:sp>
        <p:nvSpPr>
          <p:cNvPr id="3" name="スライド番号プレースホルダー 2">
            <a:extLst>
              <a:ext uri="{FF2B5EF4-FFF2-40B4-BE49-F238E27FC236}">
                <a16:creationId xmlns:a16="http://schemas.microsoft.com/office/drawing/2014/main" id="{F714FEC2-7EAC-DA1D-ADBC-F3FB02283833}"/>
              </a:ext>
            </a:extLst>
          </p:cNvPr>
          <p:cNvSpPr>
            <a:spLocks noGrp="1"/>
          </p:cNvSpPr>
          <p:nvPr>
            <p:ph type="sldNum" sz="quarter" idx="12"/>
          </p:nvPr>
        </p:nvSpPr>
        <p:spPr/>
        <p:txBody>
          <a:bodyPr/>
          <a:lstStyle/>
          <a:p>
            <a:fld id="{E97FCFFC-F8AA-4D8F-A275-EA91BBC194F3}" type="slidenum">
              <a:rPr kumimoji="1" lang="ja-JP" altLang="en-US" smtClean="0"/>
              <a:t>2</a:t>
            </a:fld>
            <a:endParaRPr kumimoji="1" lang="ja-JP" altLang="en-US"/>
          </a:p>
        </p:txBody>
      </p:sp>
      <p:sp>
        <p:nvSpPr>
          <p:cNvPr id="5" name="テキスト ボックス 4">
            <a:extLst>
              <a:ext uri="{FF2B5EF4-FFF2-40B4-BE49-F238E27FC236}">
                <a16:creationId xmlns:a16="http://schemas.microsoft.com/office/drawing/2014/main" id="{1EDA4FC6-4E0E-51D0-63EB-38D2F2915336}"/>
              </a:ext>
            </a:extLst>
          </p:cNvPr>
          <p:cNvSpPr txBox="1"/>
          <p:nvPr/>
        </p:nvSpPr>
        <p:spPr>
          <a:xfrm>
            <a:off x="2290198" y="994198"/>
            <a:ext cx="5241818" cy="584775"/>
          </a:xfrm>
          <a:prstGeom prst="rect">
            <a:avLst/>
          </a:prstGeom>
          <a:solidFill>
            <a:schemeClr val="bg1"/>
          </a:solidFill>
        </p:spPr>
        <p:txBody>
          <a:bodyPr wrap="square">
            <a:spAutoFit/>
          </a:bodyPr>
          <a:lstStyle/>
          <a:p>
            <a:r>
              <a:rPr lang="ja-JP" altLang="en-US" sz="2200" dirty="0"/>
              <a:t>ロータリー誕生当時　</a:t>
            </a:r>
            <a:r>
              <a:rPr lang="en-US" altLang="ja-JP" sz="3200" dirty="0"/>
              <a:t>1905</a:t>
            </a:r>
            <a:r>
              <a:rPr lang="ja-JP" altLang="en-US" sz="2000" dirty="0"/>
              <a:t>年・・・</a:t>
            </a:r>
          </a:p>
        </p:txBody>
      </p:sp>
      <p:sp>
        <p:nvSpPr>
          <p:cNvPr id="6" name="正方形/長方形 5">
            <a:extLst>
              <a:ext uri="{FF2B5EF4-FFF2-40B4-BE49-F238E27FC236}">
                <a16:creationId xmlns:a16="http://schemas.microsoft.com/office/drawing/2014/main" id="{BF1C5964-EE0A-4767-0890-C922D678764D}"/>
              </a:ext>
            </a:extLst>
          </p:cNvPr>
          <p:cNvSpPr/>
          <p:nvPr/>
        </p:nvSpPr>
        <p:spPr>
          <a:xfrm>
            <a:off x="289773" y="1712096"/>
            <a:ext cx="8577095" cy="126456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marL="285750" indent="-285750">
              <a:lnSpc>
                <a:spcPct val="150000"/>
              </a:lnSpc>
              <a:buFont typeface="Arial" panose="020B0604020202020204" pitchFamily="34" charset="0"/>
              <a:buChar char="•"/>
            </a:pPr>
            <a:r>
              <a:rPr kumimoji="1" lang="ja-JP" altLang="en-US" sz="2200" dirty="0">
                <a:solidFill>
                  <a:schemeClr val="tx1"/>
                </a:solidFill>
              </a:rPr>
              <a:t>商工会議所、同業組合、共同募金、ラジオ・テレビ、飛行機もなかった。自動車は発売されたばかり。</a:t>
            </a:r>
            <a:endParaRPr kumimoji="1" lang="en-US" altLang="ja-JP" sz="2200" dirty="0">
              <a:solidFill>
                <a:schemeClr val="tx1"/>
              </a:solidFill>
            </a:endParaRPr>
          </a:p>
          <a:p>
            <a:pPr marL="285750" indent="-285750">
              <a:lnSpc>
                <a:spcPct val="150000"/>
              </a:lnSpc>
              <a:buFont typeface="Arial" panose="020B0604020202020204" pitchFamily="34" charset="0"/>
              <a:buChar char="•"/>
            </a:pPr>
            <a:r>
              <a:rPr kumimoji="1" lang="ja-JP" altLang="en-US" sz="2200" dirty="0">
                <a:solidFill>
                  <a:schemeClr val="tx1"/>
                </a:solidFill>
              </a:rPr>
              <a:t>婦人参政権もなかった。 </a:t>
            </a:r>
          </a:p>
        </p:txBody>
      </p:sp>
      <p:sp>
        <p:nvSpPr>
          <p:cNvPr id="7" name="正方形/長方形 6">
            <a:extLst>
              <a:ext uri="{FF2B5EF4-FFF2-40B4-BE49-F238E27FC236}">
                <a16:creationId xmlns:a16="http://schemas.microsoft.com/office/drawing/2014/main" id="{F0CCABEA-8772-622D-B240-9880CE22541C}"/>
              </a:ext>
            </a:extLst>
          </p:cNvPr>
          <p:cNvSpPr/>
          <p:nvPr/>
        </p:nvSpPr>
        <p:spPr>
          <a:xfrm>
            <a:off x="289773" y="3311770"/>
            <a:ext cx="8577095" cy="126456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marL="285750" indent="-285750">
              <a:lnSpc>
                <a:spcPct val="120000"/>
              </a:lnSpc>
              <a:spcBef>
                <a:spcPts val="1200"/>
              </a:spcBef>
              <a:buFont typeface="Arial" panose="020B0604020202020204" pitchFamily="34" charset="0"/>
              <a:buChar char="•"/>
            </a:pPr>
            <a:r>
              <a:rPr kumimoji="1" lang="ja-JP" altLang="en-US" sz="2200" dirty="0">
                <a:solidFill>
                  <a:schemeClr val="tx1"/>
                </a:solidFill>
              </a:rPr>
              <a:t>他人にやられる前にやれ、同業者は敵、一人でも少なければ自分が儲かる、商売は情け無用、などの考えが横行した時代。</a:t>
            </a:r>
            <a:endParaRPr kumimoji="1" lang="en-US" altLang="ja-JP" sz="2200" dirty="0">
              <a:solidFill>
                <a:schemeClr val="tx1"/>
              </a:solidFill>
            </a:endParaRPr>
          </a:p>
          <a:p>
            <a:pPr marL="285750" indent="-285750">
              <a:lnSpc>
                <a:spcPct val="120000"/>
              </a:lnSpc>
              <a:spcBef>
                <a:spcPts val="1200"/>
              </a:spcBef>
              <a:buFont typeface="Arial" panose="020B0604020202020204" pitchFamily="34" charset="0"/>
              <a:buChar char="•"/>
            </a:pPr>
            <a:r>
              <a:rPr kumimoji="1" lang="ja-JP" altLang="en-US" sz="2200" dirty="0">
                <a:solidFill>
                  <a:schemeClr val="tx1"/>
                </a:solidFill>
              </a:rPr>
              <a:t>利己と悪意に満ちていた時代。</a:t>
            </a:r>
          </a:p>
        </p:txBody>
      </p:sp>
      <p:sp>
        <p:nvSpPr>
          <p:cNvPr id="10" name="二等辺三角形 9">
            <a:extLst>
              <a:ext uri="{FF2B5EF4-FFF2-40B4-BE49-F238E27FC236}">
                <a16:creationId xmlns:a16="http://schemas.microsoft.com/office/drawing/2014/main" id="{7EBD9D3C-858E-5C29-E6B9-D3C6A4608BDC}"/>
              </a:ext>
            </a:extLst>
          </p:cNvPr>
          <p:cNvSpPr/>
          <p:nvPr/>
        </p:nvSpPr>
        <p:spPr>
          <a:xfrm rot="10800000">
            <a:off x="4223390" y="4612557"/>
            <a:ext cx="527538" cy="125046"/>
          </a:xfrm>
          <a:prstGeom prst="triangle">
            <a:avLst/>
          </a:prstGeom>
          <a:solidFill>
            <a:schemeClr val="bg2">
              <a:lumMod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70C0"/>
              </a:solidFill>
            </a:endParaRPr>
          </a:p>
        </p:txBody>
      </p:sp>
      <p:sp>
        <p:nvSpPr>
          <p:cNvPr id="12" name="四角形: 角を丸くする 11">
            <a:extLst>
              <a:ext uri="{FF2B5EF4-FFF2-40B4-BE49-F238E27FC236}">
                <a16:creationId xmlns:a16="http://schemas.microsoft.com/office/drawing/2014/main" id="{4BB962AB-E44B-BEEE-86F7-E9DA325CC4DC}"/>
              </a:ext>
            </a:extLst>
          </p:cNvPr>
          <p:cNvSpPr/>
          <p:nvPr/>
        </p:nvSpPr>
        <p:spPr>
          <a:xfrm>
            <a:off x="1359876" y="6236677"/>
            <a:ext cx="2590799" cy="304800"/>
          </a:xfrm>
          <a:prstGeom prst="roundRect">
            <a:avLst/>
          </a:prstGeom>
          <a:solidFill>
            <a:srgbClr val="FFAE09"/>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b="1" dirty="0"/>
              <a:t>創立当初のスローガン</a:t>
            </a:r>
          </a:p>
        </p:txBody>
      </p:sp>
    </p:spTree>
    <p:extLst>
      <p:ext uri="{BB962C8B-B14F-4D97-AF65-F5344CB8AC3E}">
        <p14:creationId xmlns:p14="http://schemas.microsoft.com/office/powerpoint/2010/main" val="29379684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EA43E24-F53C-BDEE-16D9-F22E75E4DB53}"/>
              </a:ext>
            </a:extLst>
          </p:cNvPr>
          <p:cNvSpPr>
            <a:spLocks noGrp="1"/>
          </p:cNvSpPr>
          <p:nvPr>
            <p:ph type="title"/>
          </p:nvPr>
        </p:nvSpPr>
        <p:spPr/>
        <p:txBody>
          <a:bodyPr anchor="ctr"/>
          <a:lstStyle/>
          <a:p>
            <a:r>
              <a:rPr kumimoji="1" lang="ja-JP" altLang="en-US" dirty="0"/>
              <a:t>国際ロータリーの使命</a:t>
            </a:r>
          </a:p>
        </p:txBody>
      </p:sp>
      <p:sp>
        <p:nvSpPr>
          <p:cNvPr id="3" name="スライド番号プレースホルダー 2">
            <a:extLst>
              <a:ext uri="{FF2B5EF4-FFF2-40B4-BE49-F238E27FC236}">
                <a16:creationId xmlns:a16="http://schemas.microsoft.com/office/drawing/2014/main" id="{F714FEC2-7EAC-DA1D-ADBC-F3FB02283833}"/>
              </a:ext>
            </a:extLst>
          </p:cNvPr>
          <p:cNvSpPr>
            <a:spLocks noGrp="1"/>
          </p:cNvSpPr>
          <p:nvPr>
            <p:ph type="sldNum" sz="quarter" idx="12"/>
          </p:nvPr>
        </p:nvSpPr>
        <p:spPr/>
        <p:txBody>
          <a:bodyPr/>
          <a:lstStyle/>
          <a:p>
            <a:fld id="{E97FCFFC-F8AA-4D8F-A275-EA91BBC194F3}" type="slidenum">
              <a:rPr kumimoji="1" lang="ja-JP" altLang="en-US" smtClean="0"/>
              <a:t>29</a:t>
            </a:fld>
            <a:endParaRPr kumimoji="1" lang="ja-JP" altLang="en-US"/>
          </a:p>
        </p:txBody>
      </p:sp>
      <p:sp>
        <p:nvSpPr>
          <p:cNvPr id="4" name="テキスト ボックス 3">
            <a:extLst>
              <a:ext uri="{FF2B5EF4-FFF2-40B4-BE49-F238E27FC236}">
                <a16:creationId xmlns:a16="http://schemas.microsoft.com/office/drawing/2014/main" id="{82945018-460A-CF7E-21B1-9788B8503C63}"/>
              </a:ext>
            </a:extLst>
          </p:cNvPr>
          <p:cNvSpPr txBox="1"/>
          <p:nvPr/>
        </p:nvSpPr>
        <p:spPr>
          <a:xfrm>
            <a:off x="215213" y="955766"/>
            <a:ext cx="4021101" cy="446276"/>
          </a:xfrm>
          <a:prstGeom prst="rect">
            <a:avLst/>
          </a:prstGeom>
          <a:noFill/>
        </p:spPr>
        <p:txBody>
          <a:bodyPr wrap="none">
            <a:spAutoFit/>
          </a:bodyPr>
          <a:lstStyle/>
          <a:p>
            <a:pPr>
              <a:lnSpc>
                <a:spcPct val="120000"/>
              </a:lnSpc>
              <a:spcAft>
                <a:spcPts val="1200"/>
              </a:spcAft>
            </a:pPr>
            <a:r>
              <a:rPr lang="en-US" altLang="ja-JP" sz="2000" i="1" dirty="0"/>
              <a:t>Mission of Rotary International</a:t>
            </a:r>
            <a:endParaRPr lang="ja-JP" altLang="en-US" sz="2000" i="1" dirty="0"/>
          </a:p>
        </p:txBody>
      </p:sp>
      <p:sp>
        <p:nvSpPr>
          <p:cNvPr id="8" name="テキスト ボックス 7">
            <a:extLst>
              <a:ext uri="{FF2B5EF4-FFF2-40B4-BE49-F238E27FC236}">
                <a16:creationId xmlns:a16="http://schemas.microsoft.com/office/drawing/2014/main" id="{4F70449E-193A-FF94-E282-2AE9102AF45A}"/>
              </a:ext>
            </a:extLst>
          </p:cNvPr>
          <p:cNvSpPr txBox="1"/>
          <p:nvPr/>
        </p:nvSpPr>
        <p:spPr>
          <a:xfrm>
            <a:off x="215213" y="1709872"/>
            <a:ext cx="8444088" cy="1846659"/>
          </a:xfrm>
          <a:prstGeom prst="rect">
            <a:avLst/>
          </a:prstGeom>
          <a:noFill/>
        </p:spPr>
        <p:txBody>
          <a:bodyPr wrap="square">
            <a:spAutoFit/>
          </a:bodyPr>
          <a:lstStyle/>
          <a:p>
            <a:pPr>
              <a:lnSpc>
                <a:spcPct val="120000"/>
              </a:lnSpc>
              <a:spcAft>
                <a:spcPts val="1200"/>
              </a:spcAft>
            </a:pPr>
            <a:r>
              <a:rPr lang="ja-JP" altLang="en-US" sz="2400" b="1" dirty="0"/>
              <a:t>国際ロータリーの使命は、</a:t>
            </a:r>
            <a:br>
              <a:rPr lang="en-US" altLang="ja-JP" sz="2400" dirty="0"/>
            </a:br>
            <a:r>
              <a:rPr lang="ja-JP" altLang="en-US" sz="2400" dirty="0"/>
              <a:t>職業人と地域社会のリーダーのネットワークを通じて、人びとに奉仕し、高潔を奨励し、世界理解、親善、平和を推進することです。</a:t>
            </a:r>
          </a:p>
        </p:txBody>
      </p:sp>
      <p:pic>
        <p:nvPicPr>
          <p:cNvPr id="14" name="図 13">
            <a:extLst>
              <a:ext uri="{FF2B5EF4-FFF2-40B4-BE49-F238E27FC236}">
                <a16:creationId xmlns:a16="http://schemas.microsoft.com/office/drawing/2014/main" id="{EF95CF80-A3CB-282B-D9AC-30A0861E0BE2}"/>
              </a:ext>
            </a:extLst>
          </p:cNvPr>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455819" y="3864361"/>
            <a:ext cx="2133919" cy="2133919"/>
          </a:xfrm>
          <a:prstGeom prst="rect">
            <a:avLst/>
          </a:prstGeom>
        </p:spPr>
      </p:pic>
      <p:sp>
        <p:nvSpPr>
          <p:cNvPr id="15" name="テキスト ボックス 14">
            <a:extLst>
              <a:ext uri="{FF2B5EF4-FFF2-40B4-BE49-F238E27FC236}">
                <a16:creationId xmlns:a16="http://schemas.microsoft.com/office/drawing/2014/main" id="{0ED25A3C-1D22-D5D2-DA09-BA12A0DDBC04}"/>
              </a:ext>
            </a:extLst>
          </p:cNvPr>
          <p:cNvSpPr txBox="1"/>
          <p:nvPr/>
        </p:nvSpPr>
        <p:spPr>
          <a:xfrm>
            <a:off x="215214" y="3910457"/>
            <a:ext cx="6045628" cy="2289858"/>
          </a:xfrm>
          <a:prstGeom prst="rect">
            <a:avLst/>
          </a:prstGeom>
          <a:noFill/>
        </p:spPr>
        <p:txBody>
          <a:bodyPr wrap="square">
            <a:spAutoFit/>
          </a:bodyPr>
          <a:lstStyle/>
          <a:p>
            <a:pPr>
              <a:lnSpc>
                <a:spcPct val="120000"/>
              </a:lnSpc>
              <a:spcAft>
                <a:spcPts val="1200"/>
              </a:spcAft>
            </a:pPr>
            <a:r>
              <a:rPr lang="ja-JP" altLang="en-US" sz="2400" dirty="0"/>
              <a:t>この使命を受け継いできた職業人精神と、奉仕の歴史を理解するために、ロータリーの基本理念と価値声明に通じ、ロータリー観の涵養に務め、奉仕の意欲を高めてまいりましょう。</a:t>
            </a:r>
          </a:p>
        </p:txBody>
      </p:sp>
      <p:sp>
        <p:nvSpPr>
          <p:cNvPr id="16" name="正方形/長方形 15">
            <a:extLst>
              <a:ext uri="{FF2B5EF4-FFF2-40B4-BE49-F238E27FC236}">
                <a16:creationId xmlns:a16="http://schemas.microsoft.com/office/drawing/2014/main" id="{9DC7F5B6-6793-4394-365B-76345F18E51F}"/>
              </a:ext>
            </a:extLst>
          </p:cNvPr>
          <p:cNvSpPr/>
          <p:nvPr/>
        </p:nvSpPr>
        <p:spPr>
          <a:xfrm>
            <a:off x="3948721" y="4263744"/>
            <a:ext cx="1573398" cy="93785"/>
          </a:xfrm>
          <a:prstGeom prst="rect">
            <a:avLst/>
          </a:prstGeom>
          <a:solidFill>
            <a:srgbClr val="FFAE09">
              <a:alpha val="2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E418E99E-E0A0-4A73-8FA9-DB4F1F16DDAD}"/>
              </a:ext>
            </a:extLst>
          </p:cNvPr>
          <p:cNvSpPr/>
          <p:nvPr/>
        </p:nvSpPr>
        <p:spPr>
          <a:xfrm>
            <a:off x="290538" y="4700096"/>
            <a:ext cx="1573398" cy="93785"/>
          </a:xfrm>
          <a:prstGeom prst="rect">
            <a:avLst/>
          </a:prstGeom>
          <a:solidFill>
            <a:srgbClr val="FFAE09">
              <a:alpha val="2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345528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81AD1-FF7F-0FD5-C033-97C9D4DE3E03}"/>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73F8996A-49CB-82CA-342E-6741B17E148D}"/>
              </a:ext>
            </a:extLst>
          </p:cNvPr>
          <p:cNvSpPr>
            <a:spLocks noGrp="1"/>
          </p:cNvSpPr>
          <p:nvPr>
            <p:ph type="title"/>
          </p:nvPr>
        </p:nvSpPr>
        <p:spPr/>
        <p:txBody>
          <a:bodyPr anchor="ctr"/>
          <a:lstStyle/>
          <a:p>
            <a:r>
              <a:rPr kumimoji="1" lang="ja-JP" altLang="en-US" dirty="0"/>
              <a:t>ロータリーの目的</a:t>
            </a:r>
          </a:p>
        </p:txBody>
      </p:sp>
      <p:sp>
        <p:nvSpPr>
          <p:cNvPr id="3" name="スライド番号プレースホルダー 2">
            <a:extLst>
              <a:ext uri="{FF2B5EF4-FFF2-40B4-BE49-F238E27FC236}">
                <a16:creationId xmlns:a16="http://schemas.microsoft.com/office/drawing/2014/main" id="{0FFD3BDD-9288-FBC7-FA1A-AD5DD203C894}"/>
              </a:ext>
            </a:extLst>
          </p:cNvPr>
          <p:cNvSpPr>
            <a:spLocks noGrp="1"/>
          </p:cNvSpPr>
          <p:nvPr>
            <p:ph type="sldNum" sz="quarter" idx="12"/>
          </p:nvPr>
        </p:nvSpPr>
        <p:spPr/>
        <p:txBody>
          <a:bodyPr/>
          <a:lstStyle/>
          <a:p>
            <a:fld id="{E97FCFFC-F8AA-4D8F-A275-EA91BBC194F3}" type="slidenum">
              <a:rPr kumimoji="1" lang="ja-JP" altLang="en-US" smtClean="0"/>
              <a:t>30</a:t>
            </a:fld>
            <a:endParaRPr kumimoji="1" lang="ja-JP" altLang="en-US"/>
          </a:p>
        </p:txBody>
      </p:sp>
      <p:sp>
        <p:nvSpPr>
          <p:cNvPr id="4" name="テキスト ボックス 3">
            <a:extLst>
              <a:ext uri="{FF2B5EF4-FFF2-40B4-BE49-F238E27FC236}">
                <a16:creationId xmlns:a16="http://schemas.microsoft.com/office/drawing/2014/main" id="{C2F26660-05FC-466C-5497-6581E045D908}"/>
              </a:ext>
            </a:extLst>
          </p:cNvPr>
          <p:cNvSpPr txBox="1"/>
          <p:nvPr/>
        </p:nvSpPr>
        <p:spPr>
          <a:xfrm>
            <a:off x="1016492" y="955766"/>
            <a:ext cx="2228110" cy="446276"/>
          </a:xfrm>
          <a:prstGeom prst="rect">
            <a:avLst/>
          </a:prstGeom>
          <a:noFill/>
        </p:spPr>
        <p:txBody>
          <a:bodyPr wrap="square">
            <a:spAutoFit/>
          </a:bodyPr>
          <a:lstStyle/>
          <a:p>
            <a:pPr>
              <a:lnSpc>
                <a:spcPct val="120000"/>
              </a:lnSpc>
              <a:spcAft>
                <a:spcPts val="1200"/>
              </a:spcAft>
            </a:pPr>
            <a:r>
              <a:rPr lang="en-US" altLang="ja-JP" sz="2000" i="1" dirty="0"/>
              <a:t>Object of Rotary</a:t>
            </a:r>
          </a:p>
        </p:txBody>
      </p:sp>
      <p:sp>
        <p:nvSpPr>
          <p:cNvPr id="5" name="テキスト ボックス 4">
            <a:extLst>
              <a:ext uri="{FF2B5EF4-FFF2-40B4-BE49-F238E27FC236}">
                <a16:creationId xmlns:a16="http://schemas.microsoft.com/office/drawing/2014/main" id="{0D0FCA03-8659-3182-8141-A55FF81EF818}"/>
              </a:ext>
            </a:extLst>
          </p:cNvPr>
          <p:cNvSpPr txBox="1"/>
          <p:nvPr/>
        </p:nvSpPr>
        <p:spPr>
          <a:xfrm>
            <a:off x="991533" y="1747474"/>
            <a:ext cx="7160936" cy="3453253"/>
          </a:xfrm>
          <a:prstGeom prst="rect">
            <a:avLst/>
          </a:prstGeom>
          <a:noFill/>
        </p:spPr>
        <p:txBody>
          <a:bodyPr wrap="none">
            <a:spAutoFit/>
          </a:bodyPr>
          <a:lstStyle/>
          <a:p>
            <a:pPr algn="ctr">
              <a:lnSpc>
                <a:spcPct val="120000"/>
              </a:lnSpc>
              <a:spcBef>
                <a:spcPts val="1200"/>
              </a:spcBef>
              <a:spcAft>
                <a:spcPts val="1200"/>
              </a:spcAft>
            </a:pPr>
            <a:r>
              <a:rPr lang="ja-JP" altLang="en-US" sz="3200" dirty="0"/>
              <a:t>ロータリーの目的は、</a:t>
            </a:r>
            <a:br>
              <a:rPr lang="en-US" altLang="ja-JP" sz="3200" dirty="0"/>
            </a:br>
            <a:r>
              <a:rPr lang="ja-JP" altLang="en-US" sz="3200" dirty="0"/>
              <a:t>意義ある事業の基礎として</a:t>
            </a:r>
            <a:endParaRPr lang="en-US" altLang="ja-JP" sz="3200" dirty="0"/>
          </a:p>
          <a:p>
            <a:pPr algn="ctr">
              <a:lnSpc>
                <a:spcPct val="120000"/>
              </a:lnSpc>
              <a:spcBef>
                <a:spcPts val="1200"/>
              </a:spcBef>
              <a:spcAft>
                <a:spcPts val="1200"/>
              </a:spcAft>
            </a:pPr>
            <a:r>
              <a:rPr lang="ja-JP" altLang="en-US" sz="5400" b="1" dirty="0"/>
              <a:t>奉仕の理念</a:t>
            </a:r>
            <a:endParaRPr lang="en-US" altLang="ja-JP" sz="5400" b="1" dirty="0"/>
          </a:p>
          <a:p>
            <a:pPr algn="ctr">
              <a:lnSpc>
                <a:spcPct val="120000"/>
              </a:lnSpc>
              <a:spcBef>
                <a:spcPts val="1200"/>
              </a:spcBef>
              <a:spcAft>
                <a:spcPts val="1200"/>
              </a:spcAft>
            </a:pPr>
            <a:r>
              <a:rPr lang="ja-JP" altLang="en-US" sz="3200" dirty="0"/>
              <a:t>　を奨励し、これを育むことにある。</a:t>
            </a:r>
            <a:endParaRPr lang="ja-JP" altLang="en-US" dirty="0">
              <a:solidFill>
                <a:schemeClr val="bg1">
                  <a:lumMod val="50000"/>
                </a:schemeClr>
              </a:solidFill>
            </a:endParaRPr>
          </a:p>
        </p:txBody>
      </p:sp>
      <p:sp>
        <p:nvSpPr>
          <p:cNvPr id="6" name="正方形/長方形 5">
            <a:extLst>
              <a:ext uri="{FF2B5EF4-FFF2-40B4-BE49-F238E27FC236}">
                <a16:creationId xmlns:a16="http://schemas.microsoft.com/office/drawing/2014/main" id="{A0CBEEC8-5D86-259E-BF7E-2531BD045FFC}"/>
              </a:ext>
            </a:extLst>
          </p:cNvPr>
          <p:cNvSpPr/>
          <p:nvPr/>
        </p:nvSpPr>
        <p:spPr>
          <a:xfrm>
            <a:off x="869925" y="3645569"/>
            <a:ext cx="1573398" cy="226467"/>
          </a:xfrm>
          <a:prstGeom prst="rect">
            <a:avLst/>
          </a:prstGeom>
          <a:solidFill>
            <a:srgbClr val="FFAE09">
              <a:alpha val="2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9BBBBAF5-C527-1172-4131-C416D379FCF9}"/>
              </a:ext>
            </a:extLst>
          </p:cNvPr>
          <p:cNvSpPr/>
          <p:nvPr/>
        </p:nvSpPr>
        <p:spPr>
          <a:xfrm>
            <a:off x="6700679" y="3645569"/>
            <a:ext cx="1573398" cy="226467"/>
          </a:xfrm>
          <a:prstGeom prst="rect">
            <a:avLst/>
          </a:prstGeom>
          <a:solidFill>
            <a:srgbClr val="FFAE09">
              <a:alpha val="2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C8C92D45-600C-073B-030E-713A2F54CDCE}"/>
              </a:ext>
            </a:extLst>
          </p:cNvPr>
          <p:cNvSpPr txBox="1"/>
          <p:nvPr/>
        </p:nvSpPr>
        <p:spPr>
          <a:xfrm>
            <a:off x="2053135" y="5577655"/>
            <a:ext cx="4998115" cy="517065"/>
          </a:xfrm>
          <a:prstGeom prst="rect">
            <a:avLst/>
          </a:prstGeom>
          <a:noFill/>
        </p:spPr>
        <p:txBody>
          <a:bodyPr wrap="square">
            <a:spAutoFit/>
          </a:bodyPr>
          <a:lstStyle/>
          <a:p>
            <a:pPr algn="ctr">
              <a:lnSpc>
                <a:spcPct val="120000"/>
              </a:lnSpc>
              <a:spcBef>
                <a:spcPts val="1200"/>
              </a:spcBef>
              <a:spcAft>
                <a:spcPts val="1200"/>
              </a:spcAft>
            </a:pPr>
            <a:r>
              <a:rPr lang="ja-JP" altLang="en-US" sz="2400" dirty="0">
                <a:solidFill>
                  <a:schemeClr val="bg1">
                    <a:lumMod val="65000"/>
                  </a:schemeClr>
                </a:solidFill>
              </a:rPr>
              <a:t>（国際ロータリー定款第３条）</a:t>
            </a:r>
          </a:p>
        </p:txBody>
      </p:sp>
    </p:spTree>
    <p:extLst>
      <p:ext uri="{BB962C8B-B14F-4D97-AF65-F5344CB8AC3E}">
        <p14:creationId xmlns:p14="http://schemas.microsoft.com/office/powerpoint/2010/main" val="29408727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A60B7B-0464-677A-2C7E-DEE1759D74E4}"/>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E0AD00B4-EB25-FE6E-195C-20E478F87FCB}"/>
              </a:ext>
            </a:extLst>
          </p:cNvPr>
          <p:cNvSpPr>
            <a:spLocks noGrp="1"/>
          </p:cNvSpPr>
          <p:nvPr>
            <p:ph type="title"/>
          </p:nvPr>
        </p:nvSpPr>
        <p:spPr/>
        <p:txBody>
          <a:bodyPr anchor="ctr"/>
          <a:lstStyle/>
          <a:p>
            <a:r>
              <a:rPr kumimoji="1" lang="ja-JP" altLang="en-US" dirty="0"/>
              <a:t>中核的価値観</a:t>
            </a:r>
          </a:p>
        </p:txBody>
      </p:sp>
      <p:sp>
        <p:nvSpPr>
          <p:cNvPr id="3" name="スライド番号プレースホルダー 2">
            <a:extLst>
              <a:ext uri="{FF2B5EF4-FFF2-40B4-BE49-F238E27FC236}">
                <a16:creationId xmlns:a16="http://schemas.microsoft.com/office/drawing/2014/main" id="{EB89BD5C-2771-B143-2532-7BA587D79C87}"/>
              </a:ext>
            </a:extLst>
          </p:cNvPr>
          <p:cNvSpPr>
            <a:spLocks noGrp="1"/>
          </p:cNvSpPr>
          <p:nvPr>
            <p:ph type="sldNum" sz="quarter" idx="12"/>
          </p:nvPr>
        </p:nvSpPr>
        <p:spPr/>
        <p:txBody>
          <a:bodyPr/>
          <a:lstStyle/>
          <a:p>
            <a:fld id="{E97FCFFC-F8AA-4D8F-A275-EA91BBC194F3}" type="slidenum">
              <a:rPr kumimoji="1" lang="ja-JP" altLang="en-US" smtClean="0"/>
              <a:t>31</a:t>
            </a:fld>
            <a:endParaRPr kumimoji="1" lang="ja-JP" altLang="en-US"/>
          </a:p>
        </p:txBody>
      </p:sp>
      <p:sp>
        <p:nvSpPr>
          <p:cNvPr id="4" name="テキスト ボックス 3">
            <a:extLst>
              <a:ext uri="{FF2B5EF4-FFF2-40B4-BE49-F238E27FC236}">
                <a16:creationId xmlns:a16="http://schemas.microsoft.com/office/drawing/2014/main" id="{9D5AB8E1-B9B2-4272-03A8-A04A61718FAD}"/>
              </a:ext>
            </a:extLst>
          </p:cNvPr>
          <p:cNvSpPr txBox="1"/>
          <p:nvPr/>
        </p:nvSpPr>
        <p:spPr>
          <a:xfrm>
            <a:off x="215213" y="955766"/>
            <a:ext cx="1653594" cy="446276"/>
          </a:xfrm>
          <a:prstGeom prst="rect">
            <a:avLst/>
          </a:prstGeom>
          <a:noFill/>
        </p:spPr>
        <p:txBody>
          <a:bodyPr wrap="none">
            <a:spAutoFit/>
          </a:bodyPr>
          <a:lstStyle/>
          <a:p>
            <a:pPr>
              <a:lnSpc>
                <a:spcPct val="120000"/>
              </a:lnSpc>
              <a:spcAft>
                <a:spcPts val="1200"/>
              </a:spcAft>
            </a:pPr>
            <a:r>
              <a:rPr lang="en-US" altLang="ja-JP" sz="2000" i="1" dirty="0"/>
              <a:t>Core Values</a:t>
            </a:r>
          </a:p>
        </p:txBody>
      </p:sp>
      <p:sp>
        <p:nvSpPr>
          <p:cNvPr id="6" name="テキスト ボックス 5">
            <a:extLst>
              <a:ext uri="{FF2B5EF4-FFF2-40B4-BE49-F238E27FC236}">
                <a16:creationId xmlns:a16="http://schemas.microsoft.com/office/drawing/2014/main" id="{6D533E86-3CE4-0316-2C0E-49285D72EA63}"/>
              </a:ext>
            </a:extLst>
          </p:cNvPr>
          <p:cNvSpPr txBox="1"/>
          <p:nvPr/>
        </p:nvSpPr>
        <p:spPr>
          <a:xfrm>
            <a:off x="388804" y="5817417"/>
            <a:ext cx="8366394" cy="887935"/>
          </a:xfrm>
          <a:prstGeom prst="rect">
            <a:avLst/>
          </a:prstGeom>
          <a:noFill/>
        </p:spPr>
        <p:txBody>
          <a:bodyPr wrap="none" anchor="ctr">
            <a:spAutoFit/>
          </a:bodyPr>
          <a:lstStyle/>
          <a:p>
            <a:pPr algn="ctr">
              <a:lnSpc>
                <a:spcPct val="120000"/>
              </a:lnSpc>
              <a:spcAft>
                <a:spcPts val="1200"/>
              </a:spcAft>
            </a:pPr>
            <a:r>
              <a:rPr lang="ja-JP" altLang="en-US" sz="2200" dirty="0"/>
              <a:t>奉仕の理念を支える価値観として、私たちは</a:t>
            </a:r>
            <a:br>
              <a:rPr lang="en-US" altLang="ja-JP" sz="2200" dirty="0"/>
            </a:br>
            <a:r>
              <a:rPr lang="ja-JP" altLang="en-US" sz="2200" dirty="0"/>
              <a:t>親睦・高潔性・多様性・奉仕・リーダーシップを共有しています</a:t>
            </a:r>
          </a:p>
        </p:txBody>
      </p:sp>
      <p:sp>
        <p:nvSpPr>
          <p:cNvPr id="7" name="四角形: 角を丸くする 6">
            <a:extLst>
              <a:ext uri="{FF2B5EF4-FFF2-40B4-BE49-F238E27FC236}">
                <a16:creationId xmlns:a16="http://schemas.microsoft.com/office/drawing/2014/main" id="{98A06A18-35DF-B334-B5DC-421FFEA72839}"/>
              </a:ext>
            </a:extLst>
          </p:cNvPr>
          <p:cNvSpPr/>
          <p:nvPr/>
        </p:nvSpPr>
        <p:spPr>
          <a:xfrm>
            <a:off x="2424113" y="1288675"/>
            <a:ext cx="4295775" cy="722033"/>
          </a:xfrm>
          <a:prstGeom prst="roundRect">
            <a:avLst>
              <a:gd name="adj" fmla="val 50000"/>
            </a:avLst>
          </a:prstGeom>
          <a:solidFill>
            <a:srgbClr val="2A4D92"/>
          </a:solidFill>
          <a:ln>
            <a:noFill/>
          </a:ln>
        </p:spPr>
        <p:style>
          <a:lnRef idx="2">
            <a:schemeClr val="accent1">
              <a:shade val="15000"/>
            </a:schemeClr>
          </a:lnRef>
          <a:fillRef idx="1">
            <a:schemeClr val="accent1"/>
          </a:fillRef>
          <a:effectRef idx="0">
            <a:schemeClr val="accent1"/>
          </a:effectRef>
          <a:fontRef idx="minor">
            <a:schemeClr val="lt1"/>
          </a:fontRef>
        </p:style>
        <p:txBody>
          <a:bodyPr tIns="72000" rtlCol="0" anchor="ctr"/>
          <a:lstStyle/>
          <a:p>
            <a:pPr algn="ctr">
              <a:lnSpc>
                <a:spcPct val="120000"/>
              </a:lnSpc>
            </a:pPr>
            <a:r>
              <a:rPr kumimoji="1" lang="ja-JP" altLang="en-US" sz="2800" b="1" dirty="0"/>
              <a:t>親睦</a:t>
            </a:r>
          </a:p>
        </p:txBody>
      </p:sp>
      <p:sp>
        <p:nvSpPr>
          <p:cNvPr id="8" name="四角形: 角を丸くする 7">
            <a:extLst>
              <a:ext uri="{FF2B5EF4-FFF2-40B4-BE49-F238E27FC236}">
                <a16:creationId xmlns:a16="http://schemas.microsoft.com/office/drawing/2014/main" id="{B85D489B-A313-2E23-4CE3-94036A07B895}"/>
              </a:ext>
            </a:extLst>
          </p:cNvPr>
          <p:cNvSpPr/>
          <p:nvPr/>
        </p:nvSpPr>
        <p:spPr>
          <a:xfrm>
            <a:off x="2424113" y="2190696"/>
            <a:ext cx="4295775" cy="722033"/>
          </a:xfrm>
          <a:prstGeom prst="roundRect">
            <a:avLst>
              <a:gd name="adj" fmla="val 50000"/>
            </a:avLst>
          </a:prstGeom>
          <a:solidFill>
            <a:srgbClr val="2A4D92"/>
          </a:solidFill>
          <a:ln>
            <a:noFill/>
          </a:ln>
        </p:spPr>
        <p:style>
          <a:lnRef idx="2">
            <a:schemeClr val="accent1">
              <a:shade val="15000"/>
            </a:schemeClr>
          </a:lnRef>
          <a:fillRef idx="1">
            <a:schemeClr val="accent1"/>
          </a:fillRef>
          <a:effectRef idx="0">
            <a:schemeClr val="accent1"/>
          </a:effectRef>
          <a:fontRef idx="minor">
            <a:schemeClr val="lt1"/>
          </a:fontRef>
        </p:style>
        <p:txBody>
          <a:bodyPr tIns="72000" rtlCol="0" anchor="ctr"/>
          <a:lstStyle/>
          <a:p>
            <a:pPr algn="ctr">
              <a:lnSpc>
                <a:spcPct val="120000"/>
              </a:lnSpc>
            </a:pPr>
            <a:r>
              <a:rPr kumimoji="1" lang="ja-JP" altLang="en-US" sz="2800" b="1" dirty="0"/>
              <a:t>高潔性</a:t>
            </a:r>
          </a:p>
        </p:txBody>
      </p:sp>
      <p:sp>
        <p:nvSpPr>
          <p:cNvPr id="9" name="四角形: 角を丸くする 8">
            <a:extLst>
              <a:ext uri="{FF2B5EF4-FFF2-40B4-BE49-F238E27FC236}">
                <a16:creationId xmlns:a16="http://schemas.microsoft.com/office/drawing/2014/main" id="{3C581E51-261A-7E79-F5DE-89480D40684F}"/>
              </a:ext>
            </a:extLst>
          </p:cNvPr>
          <p:cNvSpPr/>
          <p:nvPr/>
        </p:nvSpPr>
        <p:spPr>
          <a:xfrm>
            <a:off x="2424113" y="3092717"/>
            <a:ext cx="4295775" cy="722033"/>
          </a:xfrm>
          <a:prstGeom prst="roundRect">
            <a:avLst>
              <a:gd name="adj" fmla="val 50000"/>
            </a:avLst>
          </a:prstGeom>
          <a:solidFill>
            <a:srgbClr val="2A4D92"/>
          </a:solidFill>
          <a:ln>
            <a:noFill/>
          </a:ln>
        </p:spPr>
        <p:style>
          <a:lnRef idx="2">
            <a:schemeClr val="accent1">
              <a:shade val="15000"/>
            </a:schemeClr>
          </a:lnRef>
          <a:fillRef idx="1">
            <a:schemeClr val="accent1"/>
          </a:fillRef>
          <a:effectRef idx="0">
            <a:schemeClr val="accent1"/>
          </a:effectRef>
          <a:fontRef idx="minor">
            <a:schemeClr val="lt1"/>
          </a:fontRef>
        </p:style>
        <p:txBody>
          <a:bodyPr tIns="72000" rtlCol="0" anchor="ctr"/>
          <a:lstStyle/>
          <a:p>
            <a:pPr algn="ctr">
              <a:lnSpc>
                <a:spcPct val="120000"/>
              </a:lnSpc>
            </a:pPr>
            <a:r>
              <a:rPr kumimoji="1" lang="ja-JP" altLang="en-US" sz="2800" b="1" dirty="0"/>
              <a:t>多様性</a:t>
            </a:r>
          </a:p>
        </p:txBody>
      </p:sp>
      <p:sp>
        <p:nvSpPr>
          <p:cNvPr id="10" name="四角形: 角を丸くする 9">
            <a:extLst>
              <a:ext uri="{FF2B5EF4-FFF2-40B4-BE49-F238E27FC236}">
                <a16:creationId xmlns:a16="http://schemas.microsoft.com/office/drawing/2014/main" id="{AF533067-0358-5CBA-F329-476DEA912EB6}"/>
              </a:ext>
            </a:extLst>
          </p:cNvPr>
          <p:cNvSpPr/>
          <p:nvPr/>
        </p:nvSpPr>
        <p:spPr>
          <a:xfrm>
            <a:off x="2424113" y="3994738"/>
            <a:ext cx="4295775" cy="722033"/>
          </a:xfrm>
          <a:prstGeom prst="roundRect">
            <a:avLst>
              <a:gd name="adj" fmla="val 50000"/>
            </a:avLst>
          </a:prstGeom>
          <a:solidFill>
            <a:srgbClr val="2A4D92"/>
          </a:solidFill>
          <a:ln>
            <a:noFill/>
          </a:ln>
        </p:spPr>
        <p:style>
          <a:lnRef idx="2">
            <a:schemeClr val="accent1">
              <a:shade val="15000"/>
            </a:schemeClr>
          </a:lnRef>
          <a:fillRef idx="1">
            <a:schemeClr val="accent1"/>
          </a:fillRef>
          <a:effectRef idx="0">
            <a:schemeClr val="accent1"/>
          </a:effectRef>
          <a:fontRef idx="minor">
            <a:schemeClr val="lt1"/>
          </a:fontRef>
        </p:style>
        <p:txBody>
          <a:bodyPr tIns="72000" rtlCol="0" anchor="ctr"/>
          <a:lstStyle/>
          <a:p>
            <a:pPr algn="ctr">
              <a:lnSpc>
                <a:spcPct val="120000"/>
              </a:lnSpc>
            </a:pPr>
            <a:r>
              <a:rPr kumimoji="1" lang="ja-JP" altLang="en-US" sz="2800" b="1" dirty="0"/>
              <a:t>奉仕</a:t>
            </a:r>
          </a:p>
        </p:txBody>
      </p:sp>
      <p:sp>
        <p:nvSpPr>
          <p:cNvPr id="11" name="四角形: 角を丸くする 10">
            <a:extLst>
              <a:ext uri="{FF2B5EF4-FFF2-40B4-BE49-F238E27FC236}">
                <a16:creationId xmlns:a16="http://schemas.microsoft.com/office/drawing/2014/main" id="{850741EC-1B95-C8A7-A111-A0C52060728B}"/>
              </a:ext>
            </a:extLst>
          </p:cNvPr>
          <p:cNvSpPr/>
          <p:nvPr/>
        </p:nvSpPr>
        <p:spPr>
          <a:xfrm>
            <a:off x="2424113" y="4896758"/>
            <a:ext cx="4295775" cy="722033"/>
          </a:xfrm>
          <a:prstGeom prst="roundRect">
            <a:avLst>
              <a:gd name="adj" fmla="val 50000"/>
            </a:avLst>
          </a:prstGeom>
          <a:solidFill>
            <a:srgbClr val="2A4D92"/>
          </a:solidFill>
          <a:ln>
            <a:noFill/>
          </a:ln>
        </p:spPr>
        <p:style>
          <a:lnRef idx="2">
            <a:schemeClr val="accent1">
              <a:shade val="15000"/>
            </a:schemeClr>
          </a:lnRef>
          <a:fillRef idx="1">
            <a:schemeClr val="accent1"/>
          </a:fillRef>
          <a:effectRef idx="0">
            <a:schemeClr val="accent1"/>
          </a:effectRef>
          <a:fontRef idx="minor">
            <a:schemeClr val="lt1"/>
          </a:fontRef>
        </p:style>
        <p:txBody>
          <a:bodyPr tIns="72000" rtlCol="0" anchor="ctr"/>
          <a:lstStyle/>
          <a:p>
            <a:pPr algn="ctr">
              <a:lnSpc>
                <a:spcPct val="120000"/>
              </a:lnSpc>
            </a:pPr>
            <a:r>
              <a:rPr kumimoji="1" lang="ja-JP" altLang="en-US" sz="2800" b="1" dirty="0"/>
              <a:t>リーダーシップ</a:t>
            </a:r>
          </a:p>
        </p:txBody>
      </p:sp>
    </p:spTree>
    <p:extLst>
      <p:ext uri="{BB962C8B-B14F-4D97-AF65-F5344CB8AC3E}">
        <p14:creationId xmlns:p14="http://schemas.microsoft.com/office/powerpoint/2010/main" val="29858091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57F9FB-9E36-9E9D-0B46-63D707CD8A66}"/>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7440BC13-106F-D6F2-FEC8-35D5DD5887DC}"/>
              </a:ext>
            </a:extLst>
          </p:cNvPr>
          <p:cNvSpPr>
            <a:spLocks noGrp="1"/>
          </p:cNvSpPr>
          <p:nvPr>
            <p:ph type="sldNum" sz="quarter" idx="12"/>
          </p:nvPr>
        </p:nvSpPr>
        <p:spPr/>
        <p:txBody>
          <a:bodyPr/>
          <a:lstStyle/>
          <a:p>
            <a:fld id="{E97FCFFC-F8AA-4D8F-A275-EA91BBC194F3}" type="slidenum">
              <a:rPr kumimoji="1" lang="ja-JP" altLang="en-US" smtClean="0"/>
              <a:t>32</a:t>
            </a:fld>
            <a:endParaRPr kumimoji="1" lang="ja-JP" altLang="en-US"/>
          </a:p>
        </p:txBody>
      </p:sp>
      <p:sp>
        <p:nvSpPr>
          <p:cNvPr id="4" name="テキスト ボックス 3">
            <a:extLst>
              <a:ext uri="{FF2B5EF4-FFF2-40B4-BE49-F238E27FC236}">
                <a16:creationId xmlns:a16="http://schemas.microsoft.com/office/drawing/2014/main" id="{D8D15B98-FC86-EB8B-DB02-BBD045C24340}"/>
              </a:ext>
            </a:extLst>
          </p:cNvPr>
          <p:cNvSpPr txBox="1"/>
          <p:nvPr/>
        </p:nvSpPr>
        <p:spPr>
          <a:xfrm>
            <a:off x="3835708" y="1041345"/>
            <a:ext cx="1472583" cy="446276"/>
          </a:xfrm>
          <a:prstGeom prst="rect">
            <a:avLst/>
          </a:prstGeom>
          <a:noFill/>
        </p:spPr>
        <p:txBody>
          <a:bodyPr wrap="none">
            <a:spAutoFit/>
          </a:bodyPr>
          <a:lstStyle/>
          <a:p>
            <a:pPr algn="ctr">
              <a:lnSpc>
                <a:spcPct val="120000"/>
              </a:lnSpc>
              <a:spcAft>
                <a:spcPts val="1200"/>
              </a:spcAft>
            </a:pPr>
            <a:r>
              <a:rPr lang="en-US" altLang="ja-JP" sz="2000" i="1" dirty="0">
                <a:solidFill>
                  <a:srgbClr val="2A4D92"/>
                </a:solidFill>
              </a:rPr>
              <a:t>Fellowship</a:t>
            </a:r>
          </a:p>
        </p:txBody>
      </p:sp>
      <p:sp>
        <p:nvSpPr>
          <p:cNvPr id="6" name="テキスト ボックス 5">
            <a:extLst>
              <a:ext uri="{FF2B5EF4-FFF2-40B4-BE49-F238E27FC236}">
                <a16:creationId xmlns:a16="http://schemas.microsoft.com/office/drawing/2014/main" id="{348EFBE9-2D1A-8406-92AD-ABDFBC1FB94F}"/>
              </a:ext>
            </a:extLst>
          </p:cNvPr>
          <p:cNvSpPr txBox="1"/>
          <p:nvPr/>
        </p:nvSpPr>
        <p:spPr>
          <a:xfrm>
            <a:off x="341886" y="1624688"/>
            <a:ext cx="8460228" cy="1700466"/>
          </a:xfrm>
          <a:prstGeom prst="rect">
            <a:avLst/>
          </a:prstGeom>
          <a:noFill/>
        </p:spPr>
        <p:txBody>
          <a:bodyPr wrap="square" anchor="t">
            <a:spAutoFit/>
          </a:bodyPr>
          <a:lstStyle/>
          <a:p>
            <a:pPr algn="just">
              <a:lnSpc>
                <a:spcPct val="120000"/>
              </a:lnSpc>
              <a:spcAft>
                <a:spcPts val="1200"/>
              </a:spcAft>
            </a:pPr>
            <a:r>
              <a:rPr lang="ja-JP" altLang="en-US" sz="2200" dirty="0"/>
              <a:t>ロータリーの親睦は、個人的関係に基づく友情 </a:t>
            </a:r>
            <a:r>
              <a:rPr lang="en-US" altLang="ja-JP" sz="2200" i="1" dirty="0"/>
              <a:t>Friendship</a:t>
            </a:r>
            <a:r>
              <a:rPr lang="en-US" altLang="ja-JP" sz="2200" dirty="0"/>
              <a:t> </a:t>
            </a:r>
            <a:r>
              <a:rPr lang="ja-JP" altLang="en-US" sz="2200" dirty="0"/>
              <a:t>を超えて、会員間、初めてお会いする人、ロータリーファミリー、地域社会の人びと、</a:t>
            </a:r>
            <a:r>
              <a:rPr lang="ja-JP" altLang="en-US" sz="2200" b="1" dirty="0"/>
              <a:t>誰に対しても発揮される</a:t>
            </a:r>
            <a:r>
              <a:rPr lang="ja-JP" altLang="en-US" sz="2200" i="1" dirty="0"/>
              <a:t> </a:t>
            </a:r>
            <a:r>
              <a:rPr lang="en-US" altLang="ja-JP" sz="2200" b="1" i="1" dirty="0"/>
              <a:t>Fellowship</a:t>
            </a:r>
            <a:r>
              <a:rPr lang="en-US" altLang="ja-JP" sz="2200" i="1" dirty="0"/>
              <a:t> </a:t>
            </a:r>
            <a:r>
              <a:rPr lang="ja-JP" altLang="en-US" sz="2200" dirty="0"/>
              <a:t>と云われています。</a:t>
            </a:r>
          </a:p>
        </p:txBody>
      </p:sp>
      <p:sp>
        <p:nvSpPr>
          <p:cNvPr id="7" name="四角形: 角を丸くする 6">
            <a:extLst>
              <a:ext uri="{FF2B5EF4-FFF2-40B4-BE49-F238E27FC236}">
                <a16:creationId xmlns:a16="http://schemas.microsoft.com/office/drawing/2014/main" id="{0334FE82-D5B8-96E4-8B93-A45EEE63CDC1}"/>
              </a:ext>
            </a:extLst>
          </p:cNvPr>
          <p:cNvSpPr/>
          <p:nvPr/>
        </p:nvSpPr>
        <p:spPr>
          <a:xfrm>
            <a:off x="2424113" y="319312"/>
            <a:ext cx="4295775" cy="722033"/>
          </a:xfrm>
          <a:prstGeom prst="roundRect">
            <a:avLst>
              <a:gd name="adj" fmla="val 50000"/>
            </a:avLst>
          </a:prstGeom>
          <a:solidFill>
            <a:srgbClr val="2A4D92"/>
          </a:solidFill>
          <a:ln>
            <a:noFill/>
          </a:ln>
        </p:spPr>
        <p:style>
          <a:lnRef idx="2">
            <a:schemeClr val="accent1">
              <a:shade val="15000"/>
            </a:schemeClr>
          </a:lnRef>
          <a:fillRef idx="1">
            <a:schemeClr val="accent1"/>
          </a:fillRef>
          <a:effectRef idx="0">
            <a:schemeClr val="accent1"/>
          </a:effectRef>
          <a:fontRef idx="minor">
            <a:schemeClr val="lt1"/>
          </a:fontRef>
        </p:style>
        <p:txBody>
          <a:bodyPr tIns="72000" rtlCol="0" anchor="ctr"/>
          <a:lstStyle/>
          <a:p>
            <a:pPr algn="ctr">
              <a:lnSpc>
                <a:spcPct val="120000"/>
              </a:lnSpc>
            </a:pPr>
            <a:r>
              <a:rPr kumimoji="1" lang="ja-JP" altLang="en-US" sz="2800" b="1" dirty="0"/>
              <a:t>親睦</a:t>
            </a:r>
          </a:p>
        </p:txBody>
      </p:sp>
      <p:sp>
        <p:nvSpPr>
          <p:cNvPr id="12" name="テキスト ボックス 11">
            <a:extLst>
              <a:ext uri="{FF2B5EF4-FFF2-40B4-BE49-F238E27FC236}">
                <a16:creationId xmlns:a16="http://schemas.microsoft.com/office/drawing/2014/main" id="{CAA4197D-8931-90DF-B083-0AC515E0B23E}"/>
              </a:ext>
            </a:extLst>
          </p:cNvPr>
          <p:cNvSpPr txBox="1"/>
          <p:nvPr/>
        </p:nvSpPr>
        <p:spPr>
          <a:xfrm>
            <a:off x="341886" y="4784715"/>
            <a:ext cx="8460228" cy="1708160"/>
          </a:xfrm>
          <a:prstGeom prst="rect">
            <a:avLst/>
          </a:prstGeom>
          <a:noFill/>
        </p:spPr>
        <p:txBody>
          <a:bodyPr wrap="square" anchor="t">
            <a:spAutoFit/>
          </a:bodyPr>
          <a:lstStyle/>
          <a:p>
            <a:pPr algn="just">
              <a:lnSpc>
                <a:spcPct val="120000"/>
              </a:lnSpc>
              <a:spcAft>
                <a:spcPts val="1200"/>
              </a:spcAft>
            </a:pPr>
            <a:r>
              <a:rPr lang="ja-JP" altLang="en-US" sz="2000" dirty="0"/>
              <a:t>これは、宴会などの懇親をも超えるもので、人と人との間柄、心の触れ合いを大切にするものです。</a:t>
            </a:r>
          </a:p>
          <a:p>
            <a:pPr algn="just">
              <a:lnSpc>
                <a:spcPct val="120000"/>
              </a:lnSpc>
              <a:spcAft>
                <a:spcPts val="1200"/>
              </a:spcAft>
            </a:pPr>
            <a:r>
              <a:rPr lang="ja-JP" altLang="en-US" sz="2000" dirty="0"/>
              <a:t>親睦に基づく振る舞いは、私たちの人格を向上させ、人生を豊かにし、視野を広げるばかりか、世界的ネットワークを可能にします。</a:t>
            </a:r>
          </a:p>
        </p:txBody>
      </p:sp>
      <p:pic>
        <p:nvPicPr>
          <p:cNvPr id="14" name="図 13">
            <a:extLst>
              <a:ext uri="{FF2B5EF4-FFF2-40B4-BE49-F238E27FC236}">
                <a16:creationId xmlns:a16="http://schemas.microsoft.com/office/drawing/2014/main" id="{3BD7E5EE-FD77-C4A5-BA5A-01025BFBC42D}"/>
              </a:ext>
            </a:extLst>
          </p:cNvPr>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rcRect b="23481"/>
          <a:stretch/>
        </p:blipFill>
        <p:spPr>
          <a:xfrm>
            <a:off x="3295650" y="2769362"/>
            <a:ext cx="2552700" cy="1953308"/>
          </a:xfrm>
          <a:prstGeom prst="rect">
            <a:avLst/>
          </a:prstGeom>
        </p:spPr>
      </p:pic>
      <p:sp>
        <p:nvSpPr>
          <p:cNvPr id="15" name="正方形/長方形 14">
            <a:extLst>
              <a:ext uri="{FF2B5EF4-FFF2-40B4-BE49-F238E27FC236}">
                <a16:creationId xmlns:a16="http://schemas.microsoft.com/office/drawing/2014/main" id="{7A88639F-913C-BB6D-C395-37963C78294B}"/>
              </a:ext>
            </a:extLst>
          </p:cNvPr>
          <p:cNvSpPr/>
          <p:nvPr/>
        </p:nvSpPr>
        <p:spPr>
          <a:xfrm>
            <a:off x="2637216" y="2769362"/>
            <a:ext cx="4861340" cy="93785"/>
          </a:xfrm>
          <a:prstGeom prst="rect">
            <a:avLst/>
          </a:prstGeom>
          <a:solidFill>
            <a:srgbClr val="FFAE09">
              <a:alpha val="2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875172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BA547-2EB8-5472-F8B7-F00EEE68BAA5}"/>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911272CA-3E08-F04B-58D9-78027E7C6B8F}"/>
              </a:ext>
            </a:extLst>
          </p:cNvPr>
          <p:cNvSpPr>
            <a:spLocks noGrp="1"/>
          </p:cNvSpPr>
          <p:nvPr>
            <p:ph type="sldNum" sz="quarter" idx="12"/>
          </p:nvPr>
        </p:nvSpPr>
        <p:spPr/>
        <p:txBody>
          <a:bodyPr/>
          <a:lstStyle/>
          <a:p>
            <a:fld id="{E97FCFFC-F8AA-4D8F-A275-EA91BBC194F3}" type="slidenum">
              <a:rPr kumimoji="1" lang="ja-JP" altLang="en-US" smtClean="0"/>
              <a:t>33</a:t>
            </a:fld>
            <a:endParaRPr kumimoji="1" lang="ja-JP" altLang="en-US"/>
          </a:p>
        </p:txBody>
      </p:sp>
      <p:sp>
        <p:nvSpPr>
          <p:cNvPr id="4" name="テキスト ボックス 3">
            <a:extLst>
              <a:ext uri="{FF2B5EF4-FFF2-40B4-BE49-F238E27FC236}">
                <a16:creationId xmlns:a16="http://schemas.microsoft.com/office/drawing/2014/main" id="{B972715C-5800-8F37-EB32-F922189B8E51}"/>
              </a:ext>
            </a:extLst>
          </p:cNvPr>
          <p:cNvSpPr txBox="1"/>
          <p:nvPr/>
        </p:nvSpPr>
        <p:spPr>
          <a:xfrm>
            <a:off x="3941570" y="1041345"/>
            <a:ext cx="1260858" cy="446276"/>
          </a:xfrm>
          <a:prstGeom prst="rect">
            <a:avLst/>
          </a:prstGeom>
          <a:noFill/>
        </p:spPr>
        <p:txBody>
          <a:bodyPr wrap="none">
            <a:spAutoFit/>
          </a:bodyPr>
          <a:lstStyle/>
          <a:p>
            <a:pPr algn="ctr">
              <a:lnSpc>
                <a:spcPct val="120000"/>
              </a:lnSpc>
              <a:spcAft>
                <a:spcPts val="1200"/>
              </a:spcAft>
            </a:pPr>
            <a:r>
              <a:rPr lang="en-US" altLang="ja-JP" sz="2000" i="1" dirty="0">
                <a:solidFill>
                  <a:srgbClr val="2A4D92"/>
                </a:solidFill>
              </a:rPr>
              <a:t>Integrity</a:t>
            </a:r>
          </a:p>
        </p:txBody>
      </p:sp>
      <p:sp>
        <p:nvSpPr>
          <p:cNvPr id="6" name="テキスト ボックス 5">
            <a:extLst>
              <a:ext uri="{FF2B5EF4-FFF2-40B4-BE49-F238E27FC236}">
                <a16:creationId xmlns:a16="http://schemas.microsoft.com/office/drawing/2014/main" id="{F7A93E35-ADE2-97F0-63AF-3924D272CA48}"/>
              </a:ext>
            </a:extLst>
          </p:cNvPr>
          <p:cNvSpPr txBox="1"/>
          <p:nvPr/>
        </p:nvSpPr>
        <p:spPr>
          <a:xfrm>
            <a:off x="341886" y="1706900"/>
            <a:ext cx="8460228" cy="446276"/>
          </a:xfrm>
          <a:prstGeom prst="rect">
            <a:avLst/>
          </a:prstGeom>
          <a:noFill/>
        </p:spPr>
        <p:txBody>
          <a:bodyPr wrap="square" anchor="t">
            <a:spAutoFit/>
          </a:bodyPr>
          <a:lstStyle/>
          <a:p>
            <a:pPr algn="just">
              <a:lnSpc>
                <a:spcPct val="120000"/>
              </a:lnSpc>
              <a:spcAft>
                <a:spcPts val="1200"/>
              </a:spcAft>
            </a:pPr>
            <a:r>
              <a:rPr lang="ja-JP" altLang="en-US" sz="2000" dirty="0"/>
              <a:t>私たちは、ロータリー活動、社会生活および人間関係において、</a:t>
            </a:r>
          </a:p>
        </p:txBody>
      </p:sp>
      <p:sp>
        <p:nvSpPr>
          <p:cNvPr id="7" name="四角形: 角を丸くする 6">
            <a:extLst>
              <a:ext uri="{FF2B5EF4-FFF2-40B4-BE49-F238E27FC236}">
                <a16:creationId xmlns:a16="http://schemas.microsoft.com/office/drawing/2014/main" id="{4FAF32C7-2421-A4FE-6EEA-073BF54FBA8E}"/>
              </a:ext>
            </a:extLst>
          </p:cNvPr>
          <p:cNvSpPr/>
          <p:nvPr/>
        </p:nvSpPr>
        <p:spPr>
          <a:xfrm>
            <a:off x="2424113" y="319312"/>
            <a:ext cx="4295775" cy="722033"/>
          </a:xfrm>
          <a:prstGeom prst="roundRect">
            <a:avLst>
              <a:gd name="adj" fmla="val 50000"/>
            </a:avLst>
          </a:prstGeom>
          <a:solidFill>
            <a:srgbClr val="2A4D92"/>
          </a:solidFill>
          <a:ln>
            <a:noFill/>
          </a:ln>
        </p:spPr>
        <p:style>
          <a:lnRef idx="2">
            <a:schemeClr val="accent1">
              <a:shade val="15000"/>
            </a:schemeClr>
          </a:lnRef>
          <a:fillRef idx="1">
            <a:schemeClr val="accent1"/>
          </a:fillRef>
          <a:effectRef idx="0">
            <a:schemeClr val="accent1"/>
          </a:effectRef>
          <a:fontRef idx="minor">
            <a:schemeClr val="lt1"/>
          </a:fontRef>
        </p:style>
        <p:txBody>
          <a:bodyPr tIns="72000" rtlCol="0" anchor="ctr"/>
          <a:lstStyle/>
          <a:p>
            <a:pPr algn="ctr">
              <a:lnSpc>
                <a:spcPct val="120000"/>
              </a:lnSpc>
            </a:pPr>
            <a:r>
              <a:rPr kumimoji="1" lang="ja-JP" altLang="en-US" sz="2800" b="1" dirty="0"/>
              <a:t>高潔性</a:t>
            </a:r>
          </a:p>
        </p:txBody>
      </p:sp>
      <p:sp>
        <p:nvSpPr>
          <p:cNvPr id="2" name="テキスト ボックス 1">
            <a:extLst>
              <a:ext uri="{FF2B5EF4-FFF2-40B4-BE49-F238E27FC236}">
                <a16:creationId xmlns:a16="http://schemas.microsoft.com/office/drawing/2014/main" id="{3B4335DE-D3D8-1529-48AA-DB5995FFD0C9}"/>
              </a:ext>
            </a:extLst>
          </p:cNvPr>
          <p:cNvSpPr txBox="1"/>
          <p:nvPr/>
        </p:nvSpPr>
        <p:spPr>
          <a:xfrm>
            <a:off x="223935" y="5501481"/>
            <a:ext cx="8696130" cy="1037207"/>
          </a:xfrm>
          <a:prstGeom prst="rect">
            <a:avLst/>
          </a:prstGeom>
          <a:noFill/>
        </p:spPr>
        <p:txBody>
          <a:bodyPr wrap="square" anchor="t">
            <a:spAutoFit/>
          </a:bodyPr>
          <a:lstStyle/>
          <a:p>
            <a:pPr algn="just">
              <a:lnSpc>
                <a:spcPct val="120000"/>
              </a:lnSpc>
              <a:spcAft>
                <a:spcPts val="1200"/>
              </a:spcAft>
            </a:pPr>
            <a:r>
              <a:rPr lang="ja-JP" altLang="en-US" sz="2000" dirty="0"/>
              <a:t>などで表現される</a:t>
            </a:r>
            <a:r>
              <a:rPr lang="ja-JP" altLang="en-US" sz="3200" b="1" dirty="0">
                <a:solidFill>
                  <a:srgbClr val="FFAE09"/>
                </a:solidFill>
              </a:rPr>
              <a:t>高潔性</a:t>
            </a:r>
            <a:r>
              <a:rPr lang="ja-JP" altLang="en-US" sz="2000" dirty="0"/>
              <a:t>を保持し、高い倫理基準に基づいて行動します。この高潔性こそが、ロータリーを他と別つ価値観という人もいます。</a:t>
            </a:r>
          </a:p>
        </p:txBody>
      </p:sp>
      <p:sp>
        <p:nvSpPr>
          <p:cNvPr id="5" name="楕円 4">
            <a:extLst>
              <a:ext uri="{FF2B5EF4-FFF2-40B4-BE49-F238E27FC236}">
                <a16:creationId xmlns:a16="http://schemas.microsoft.com/office/drawing/2014/main" id="{CD2682EB-DD1D-DE49-67B3-04C274B93119}"/>
              </a:ext>
            </a:extLst>
          </p:cNvPr>
          <p:cNvSpPr/>
          <p:nvPr/>
        </p:nvSpPr>
        <p:spPr>
          <a:xfrm>
            <a:off x="516131" y="2532944"/>
            <a:ext cx="1443780" cy="1443780"/>
          </a:xfrm>
          <a:prstGeom prst="ellipse">
            <a:avLst/>
          </a:prstGeom>
          <a:solidFill>
            <a:srgbClr val="2A4D92">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tIns="72000" rtlCol="0" anchor="ctr"/>
          <a:lstStyle/>
          <a:p>
            <a:pPr algn="ctr">
              <a:lnSpc>
                <a:spcPct val="120000"/>
              </a:lnSpc>
            </a:pPr>
            <a:r>
              <a:rPr kumimoji="1" lang="ja-JP" altLang="en-US" sz="2400" b="1" dirty="0">
                <a:solidFill>
                  <a:schemeClr val="tx1"/>
                </a:solidFill>
              </a:rPr>
              <a:t>誠実</a:t>
            </a:r>
          </a:p>
        </p:txBody>
      </p:sp>
      <p:sp>
        <p:nvSpPr>
          <p:cNvPr id="8" name="楕円 7">
            <a:extLst>
              <a:ext uri="{FF2B5EF4-FFF2-40B4-BE49-F238E27FC236}">
                <a16:creationId xmlns:a16="http://schemas.microsoft.com/office/drawing/2014/main" id="{860FB301-1205-D988-0619-E9D9D18A03D4}"/>
              </a:ext>
            </a:extLst>
          </p:cNvPr>
          <p:cNvSpPr/>
          <p:nvPr/>
        </p:nvSpPr>
        <p:spPr>
          <a:xfrm>
            <a:off x="2738783" y="2532944"/>
            <a:ext cx="1443780" cy="1443780"/>
          </a:xfrm>
          <a:prstGeom prst="ellipse">
            <a:avLst/>
          </a:prstGeom>
          <a:solidFill>
            <a:srgbClr val="2A4D92">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tIns="72000" rtlCol="0" anchor="ctr"/>
          <a:lstStyle/>
          <a:p>
            <a:pPr algn="ctr">
              <a:lnSpc>
                <a:spcPct val="120000"/>
              </a:lnSpc>
            </a:pPr>
            <a:r>
              <a:rPr kumimoji="1" lang="ja-JP" altLang="en-US" sz="2400" b="1" dirty="0">
                <a:solidFill>
                  <a:schemeClr val="tx1"/>
                </a:solidFill>
              </a:rPr>
              <a:t>信頼</a:t>
            </a:r>
          </a:p>
        </p:txBody>
      </p:sp>
      <p:sp>
        <p:nvSpPr>
          <p:cNvPr id="9" name="楕円 8">
            <a:extLst>
              <a:ext uri="{FF2B5EF4-FFF2-40B4-BE49-F238E27FC236}">
                <a16:creationId xmlns:a16="http://schemas.microsoft.com/office/drawing/2014/main" id="{754D1124-6CE8-FCE6-A5F2-B921B9C9E64E}"/>
              </a:ext>
            </a:extLst>
          </p:cNvPr>
          <p:cNvSpPr/>
          <p:nvPr/>
        </p:nvSpPr>
        <p:spPr>
          <a:xfrm>
            <a:off x="4961435" y="2532944"/>
            <a:ext cx="1443780" cy="1443780"/>
          </a:xfrm>
          <a:prstGeom prst="ellipse">
            <a:avLst/>
          </a:prstGeom>
          <a:solidFill>
            <a:srgbClr val="2A4D92">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tIns="72000" rtlCol="0" anchor="ctr"/>
          <a:lstStyle/>
          <a:p>
            <a:pPr algn="ctr">
              <a:lnSpc>
                <a:spcPct val="120000"/>
              </a:lnSpc>
            </a:pPr>
            <a:r>
              <a:rPr kumimoji="1" lang="ja-JP" altLang="en-US" sz="2400" b="1" dirty="0">
                <a:solidFill>
                  <a:schemeClr val="tx1"/>
                </a:solidFill>
              </a:rPr>
              <a:t>善意</a:t>
            </a:r>
          </a:p>
        </p:txBody>
      </p:sp>
      <p:sp>
        <p:nvSpPr>
          <p:cNvPr id="10" name="楕円 9">
            <a:extLst>
              <a:ext uri="{FF2B5EF4-FFF2-40B4-BE49-F238E27FC236}">
                <a16:creationId xmlns:a16="http://schemas.microsoft.com/office/drawing/2014/main" id="{05DDE4CA-0A1B-EBD5-8D8F-27E4113BB637}"/>
              </a:ext>
            </a:extLst>
          </p:cNvPr>
          <p:cNvSpPr/>
          <p:nvPr/>
        </p:nvSpPr>
        <p:spPr>
          <a:xfrm>
            <a:off x="7184089" y="2532944"/>
            <a:ext cx="1443780" cy="1443780"/>
          </a:xfrm>
          <a:prstGeom prst="ellipse">
            <a:avLst/>
          </a:prstGeom>
          <a:solidFill>
            <a:srgbClr val="2A4D92">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tIns="72000" rtlCol="0" anchor="ctr"/>
          <a:lstStyle/>
          <a:p>
            <a:pPr algn="ctr">
              <a:lnSpc>
                <a:spcPct val="120000"/>
              </a:lnSpc>
            </a:pPr>
            <a:r>
              <a:rPr kumimoji="1" lang="ja-JP" altLang="en-US" sz="2400" b="1" dirty="0">
                <a:solidFill>
                  <a:schemeClr val="tx1"/>
                </a:solidFill>
              </a:rPr>
              <a:t>正直</a:t>
            </a:r>
          </a:p>
        </p:txBody>
      </p:sp>
      <p:sp>
        <p:nvSpPr>
          <p:cNvPr id="11" name="楕円 10">
            <a:extLst>
              <a:ext uri="{FF2B5EF4-FFF2-40B4-BE49-F238E27FC236}">
                <a16:creationId xmlns:a16="http://schemas.microsoft.com/office/drawing/2014/main" id="{2BE77EC7-A9BF-79F9-F4A0-264BCF4D9D6D}"/>
              </a:ext>
            </a:extLst>
          </p:cNvPr>
          <p:cNvSpPr/>
          <p:nvPr/>
        </p:nvSpPr>
        <p:spPr>
          <a:xfrm>
            <a:off x="1627457" y="3759136"/>
            <a:ext cx="1443780" cy="1443780"/>
          </a:xfrm>
          <a:prstGeom prst="ellipse">
            <a:avLst/>
          </a:prstGeom>
          <a:solidFill>
            <a:srgbClr val="2A4D92">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tIns="72000" rtlCol="0" anchor="ctr"/>
          <a:lstStyle/>
          <a:p>
            <a:pPr algn="ctr">
              <a:lnSpc>
                <a:spcPct val="120000"/>
              </a:lnSpc>
            </a:pPr>
            <a:r>
              <a:rPr kumimoji="1" lang="ja-JP" altLang="en-US" sz="2400" b="1" dirty="0">
                <a:solidFill>
                  <a:schemeClr val="tx1"/>
                </a:solidFill>
              </a:rPr>
              <a:t>公平</a:t>
            </a:r>
          </a:p>
        </p:txBody>
      </p:sp>
      <p:sp>
        <p:nvSpPr>
          <p:cNvPr id="12" name="楕円 11">
            <a:extLst>
              <a:ext uri="{FF2B5EF4-FFF2-40B4-BE49-F238E27FC236}">
                <a16:creationId xmlns:a16="http://schemas.microsoft.com/office/drawing/2014/main" id="{457FD227-0ADD-40B6-135D-B38E451E7477}"/>
              </a:ext>
            </a:extLst>
          </p:cNvPr>
          <p:cNvSpPr/>
          <p:nvPr/>
        </p:nvSpPr>
        <p:spPr>
          <a:xfrm>
            <a:off x="3850109" y="3759136"/>
            <a:ext cx="1443780" cy="1443780"/>
          </a:xfrm>
          <a:prstGeom prst="ellipse">
            <a:avLst/>
          </a:prstGeom>
          <a:solidFill>
            <a:srgbClr val="2A4D92">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tIns="72000" rtlCol="0" anchor="ctr"/>
          <a:lstStyle/>
          <a:p>
            <a:pPr algn="ctr">
              <a:lnSpc>
                <a:spcPct val="120000"/>
              </a:lnSpc>
            </a:pPr>
            <a:r>
              <a:rPr kumimoji="1" lang="ja-JP" altLang="en-US" sz="2400" b="1" dirty="0">
                <a:solidFill>
                  <a:schemeClr val="tx1"/>
                </a:solidFill>
              </a:rPr>
              <a:t>寛容</a:t>
            </a:r>
          </a:p>
        </p:txBody>
      </p:sp>
      <p:sp>
        <p:nvSpPr>
          <p:cNvPr id="13" name="楕円 12">
            <a:extLst>
              <a:ext uri="{FF2B5EF4-FFF2-40B4-BE49-F238E27FC236}">
                <a16:creationId xmlns:a16="http://schemas.microsoft.com/office/drawing/2014/main" id="{911B7BFC-6012-6C92-67B8-CD5F028FE0BF}"/>
              </a:ext>
            </a:extLst>
          </p:cNvPr>
          <p:cNvSpPr/>
          <p:nvPr/>
        </p:nvSpPr>
        <p:spPr>
          <a:xfrm>
            <a:off x="6072761" y="3759136"/>
            <a:ext cx="1443780" cy="1443780"/>
          </a:xfrm>
          <a:prstGeom prst="ellipse">
            <a:avLst/>
          </a:prstGeom>
          <a:solidFill>
            <a:srgbClr val="2A4D92">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tIns="72000" rtlCol="0" anchor="ctr"/>
          <a:lstStyle/>
          <a:p>
            <a:pPr algn="ctr">
              <a:lnSpc>
                <a:spcPct val="120000"/>
              </a:lnSpc>
            </a:pPr>
            <a:r>
              <a:rPr kumimoji="1" lang="ja-JP" altLang="en-US" sz="2400" b="1" dirty="0">
                <a:solidFill>
                  <a:schemeClr val="tx1"/>
                </a:solidFill>
              </a:rPr>
              <a:t>志と誇り</a:t>
            </a:r>
          </a:p>
        </p:txBody>
      </p:sp>
      <p:sp>
        <p:nvSpPr>
          <p:cNvPr id="16" name="正方形/長方形 15">
            <a:extLst>
              <a:ext uri="{FF2B5EF4-FFF2-40B4-BE49-F238E27FC236}">
                <a16:creationId xmlns:a16="http://schemas.microsoft.com/office/drawing/2014/main" id="{B9249085-16E2-29FE-BF04-1B10C36C29B3}"/>
              </a:ext>
            </a:extLst>
          </p:cNvPr>
          <p:cNvSpPr/>
          <p:nvPr/>
        </p:nvSpPr>
        <p:spPr>
          <a:xfrm>
            <a:off x="2380746" y="5961986"/>
            <a:ext cx="1298285" cy="93785"/>
          </a:xfrm>
          <a:prstGeom prst="rect">
            <a:avLst/>
          </a:prstGeom>
          <a:solidFill>
            <a:srgbClr val="FFAE09">
              <a:alpha val="2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396669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1B0107-99B6-F148-3C1A-1AE3E43AF6DC}"/>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C1E5D4C7-6660-40FE-204D-E42A374B4457}"/>
              </a:ext>
            </a:extLst>
          </p:cNvPr>
          <p:cNvSpPr>
            <a:spLocks noGrp="1"/>
          </p:cNvSpPr>
          <p:nvPr>
            <p:ph type="sldNum" sz="quarter" idx="12"/>
          </p:nvPr>
        </p:nvSpPr>
        <p:spPr/>
        <p:txBody>
          <a:bodyPr/>
          <a:lstStyle/>
          <a:p>
            <a:fld id="{E97FCFFC-F8AA-4D8F-A275-EA91BBC194F3}" type="slidenum">
              <a:rPr kumimoji="1" lang="ja-JP" altLang="en-US" smtClean="0"/>
              <a:t>34</a:t>
            </a:fld>
            <a:endParaRPr kumimoji="1" lang="ja-JP" altLang="en-US"/>
          </a:p>
        </p:txBody>
      </p:sp>
      <p:sp>
        <p:nvSpPr>
          <p:cNvPr id="4" name="テキスト ボックス 3">
            <a:extLst>
              <a:ext uri="{FF2B5EF4-FFF2-40B4-BE49-F238E27FC236}">
                <a16:creationId xmlns:a16="http://schemas.microsoft.com/office/drawing/2014/main" id="{B553ECE4-955E-85F3-7953-13861E201640}"/>
              </a:ext>
            </a:extLst>
          </p:cNvPr>
          <p:cNvSpPr txBox="1"/>
          <p:nvPr/>
        </p:nvSpPr>
        <p:spPr>
          <a:xfrm>
            <a:off x="3934036" y="1041345"/>
            <a:ext cx="1275927" cy="446276"/>
          </a:xfrm>
          <a:prstGeom prst="rect">
            <a:avLst/>
          </a:prstGeom>
          <a:noFill/>
        </p:spPr>
        <p:txBody>
          <a:bodyPr wrap="none">
            <a:spAutoFit/>
          </a:bodyPr>
          <a:lstStyle/>
          <a:p>
            <a:pPr algn="ctr">
              <a:lnSpc>
                <a:spcPct val="120000"/>
              </a:lnSpc>
              <a:spcAft>
                <a:spcPts val="1200"/>
              </a:spcAft>
            </a:pPr>
            <a:r>
              <a:rPr lang="en-US" altLang="ja-JP" sz="2000" i="1" dirty="0">
                <a:solidFill>
                  <a:srgbClr val="2A4D92"/>
                </a:solidFill>
              </a:rPr>
              <a:t>Diversity</a:t>
            </a:r>
          </a:p>
        </p:txBody>
      </p:sp>
      <p:sp>
        <p:nvSpPr>
          <p:cNvPr id="6" name="テキスト ボックス 5">
            <a:extLst>
              <a:ext uri="{FF2B5EF4-FFF2-40B4-BE49-F238E27FC236}">
                <a16:creationId xmlns:a16="http://schemas.microsoft.com/office/drawing/2014/main" id="{8FC997FE-D2E6-61D5-5331-DDD88737C372}"/>
              </a:ext>
            </a:extLst>
          </p:cNvPr>
          <p:cNvSpPr txBox="1"/>
          <p:nvPr/>
        </p:nvSpPr>
        <p:spPr>
          <a:xfrm>
            <a:off x="278244" y="1624688"/>
            <a:ext cx="8587510" cy="887935"/>
          </a:xfrm>
          <a:prstGeom prst="rect">
            <a:avLst/>
          </a:prstGeom>
          <a:noFill/>
        </p:spPr>
        <p:txBody>
          <a:bodyPr wrap="square" anchor="t">
            <a:spAutoFit/>
          </a:bodyPr>
          <a:lstStyle/>
          <a:p>
            <a:pPr algn="just">
              <a:lnSpc>
                <a:spcPct val="120000"/>
              </a:lnSpc>
              <a:spcAft>
                <a:spcPts val="1200"/>
              </a:spcAft>
            </a:pPr>
            <a:r>
              <a:rPr lang="ja-JP" altLang="en-US" sz="2200" dirty="0"/>
              <a:t>私たちは参加基盤やロータリー活動、そして個々の内面で多様性を尊重しています。その根底には</a:t>
            </a:r>
            <a:r>
              <a:rPr lang="ja-JP" altLang="en-US" sz="2200" b="1" dirty="0"/>
              <a:t>「寛容の精神」</a:t>
            </a:r>
            <a:r>
              <a:rPr lang="ja-JP" altLang="en-US" sz="2200" dirty="0"/>
              <a:t>が根づいています。</a:t>
            </a:r>
          </a:p>
        </p:txBody>
      </p:sp>
      <p:sp>
        <p:nvSpPr>
          <p:cNvPr id="7" name="四角形: 角を丸くする 6">
            <a:extLst>
              <a:ext uri="{FF2B5EF4-FFF2-40B4-BE49-F238E27FC236}">
                <a16:creationId xmlns:a16="http://schemas.microsoft.com/office/drawing/2014/main" id="{907F3032-32F1-A1C4-A0A9-1F3A493BC109}"/>
              </a:ext>
            </a:extLst>
          </p:cNvPr>
          <p:cNvSpPr/>
          <p:nvPr/>
        </p:nvSpPr>
        <p:spPr>
          <a:xfrm>
            <a:off x="2424113" y="319312"/>
            <a:ext cx="4295775" cy="722033"/>
          </a:xfrm>
          <a:prstGeom prst="roundRect">
            <a:avLst>
              <a:gd name="adj" fmla="val 50000"/>
            </a:avLst>
          </a:prstGeom>
          <a:solidFill>
            <a:srgbClr val="2A4D92"/>
          </a:solidFill>
          <a:ln>
            <a:noFill/>
          </a:ln>
        </p:spPr>
        <p:style>
          <a:lnRef idx="2">
            <a:schemeClr val="accent1">
              <a:shade val="15000"/>
            </a:schemeClr>
          </a:lnRef>
          <a:fillRef idx="1">
            <a:schemeClr val="accent1"/>
          </a:fillRef>
          <a:effectRef idx="0">
            <a:schemeClr val="accent1"/>
          </a:effectRef>
          <a:fontRef idx="minor">
            <a:schemeClr val="lt1"/>
          </a:fontRef>
        </p:style>
        <p:txBody>
          <a:bodyPr tIns="72000" rtlCol="0" anchor="ctr"/>
          <a:lstStyle/>
          <a:p>
            <a:pPr algn="ctr">
              <a:lnSpc>
                <a:spcPct val="120000"/>
              </a:lnSpc>
            </a:pPr>
            <a:r>
              <a:rPr kumimoji="1" lang="ja-JP" altLang="en-US" sz="2800" b="1" dirty="0"/>
              <a:t>多様性</a:t>
            </a:r>
          </a:p>
        </p:txBody>
      </p:sp>
      <p:sp>
        <p:nvSpPr>
          <p:cNvPr id="12" name="テキスト ボックス 11">
            <a:extLst>
              <a:ext uri="{FF2B5EF4-FFF2-40B4-BE49-F238E27FC236}">
                <a16:creationId xmlns:a16="http://schemas.microsoft.com/office/drawing/2014/main" id="{5B855363-5F9F-212C-7618-14BF99629F41}"/>
              </a:ext>
            </a:extLst>
          </p:cNvPr>
          <p:cNvSpPr txBox="1"/>
          <p:nvPr/>
        </p:nvSpPr>
        <p:spPr>
          <a:xfrm>
            <a:off x="278244" y="4376161"/>
            <a:ext cx="8587510" cy="2305246"/>
          </a:xfrm>
          <a:prstGeom prst="rect">
            <a:avLst/>
          </a:prstGeom>
          <a:noFill/>
        </p:spPr>
        <p:txBody>
          <a:bodyPr wrap="square" anchor="t">
            <a:spAutoFit/>
          </a:bodyPr>
          <a:lstStyle/>
          <a:p>
            <a:pPr algn="just">
              <a:lnSpc>
                <a:spcPct val="120000"/>
              </a:lnSpc>
              <a:spcAft>
                <a:spcPts val="1200"/>
              </a:spcAft>
            </a:pPr>
            <a:r>
              <a:rPr lang="ja-JP" altLang="en-US" sz="2200" dirty="0"/>
              <a:t>私たちは国、地域、文化、信条、言語、性別、生活習慣などの違いを認め、尊重し合う多様な活動を展開しています。</a:t>
            </a:r>
          </a:p>
          <a:p>
            <a:pPr algn="just">
              <a:lnSpc>
                <a:spcPct val="120000"/>
              </a:lnSpc>
              <a:spcAft>
                <a:spcPts val="1200"/>
              </a:spcAft>
            </a:pPr>
            <a:r>
              <a:rPr lang="ja-JP" altLang="en-US" sz="2000" dirty="0"/>
              <a:t>違いがあるから拒絶するのではなく、違いがあるからこそ共通点を見出す努力ができ、持てる力を結集させることができるのです。</a:t>
            </a:r>
          </a:p>
          <a:p>
            <a:pPr algn="just">
              <a:lnSpc>
                <a:spcPct val="120000"/>
              </a:lnSpc>
              <a:spcAft>
                <a:spcPts val="1200"/>
              </a:spcAft>
            </a:pPr>
            <a:r>
              <a:rPr lang="ja-JP" altLang="en-US" sz="2000" dirty="0"/>
              <a:t>ロータリーの多様性は多角的な視点を生み出し、平和の推進力となります。</a:t>
            </a:r>
          </a:p>
        </p:txBody>
      </p:sp>
      <p:sp>
        <p:nvSpPr>
          <p:cNvPr id="15" name="正方形/長方形 14">
            <a:extLst>
              <a:ext uri="{FF2B5EF4-FFF2-40B4-BE49-F238E27FC236}">
                <a16:creationId xmlns:a16="http://schemas.microsoft.com/office/drawing/2014/main" id="{0C6D25D1-1E79-E86A-B3C0-8A0E7D73203A}"/>
              </a:ext>
            </a:extLst>
          </p:cNvPr>
          <p:cNvSpPr/>
          <p:nvPr/>
        </p:nvSpPr>
        <p:spPr>
          <a:xfrm>
            <a:off x="4368143" y="2351479"/>
            <a:ext cx="1806439" cy="93785"/>
          </a:xfrm>
          <a:prstGeom prst="rect">
            <a:avLst/>
          </a:prstGeom>
          <a:solidFill>
            <a:srgbClr val="FFAE09">
              <a:alpha val="2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AA20A87F-EED7-2745-6915-42CE4B26C48C}"/>
              </a:ext>
            </a:extLst>
          </p:cNvPr>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655623" y="2622553"/>
            <a:ext cx="1832754" cy="1832754"/>
          </a:xfrm>
          <a:prstGeom prst="rect">
            <a:avLst/>
          </a:prstGeom>
        </p:spPr>
      </p:pic>
      <p:pic>
        <p:nvPicPr>
          <p:cNvPr id="9" name="図 8">
            <a:extLst>
              <a:ext uri="{FF2B5EF4-FFF2-40B4-BE49-F238E27FC236}">
                <a16:creationId xmlns:a16="http://schemas.microsoft.com/office/drawing/2014/main" id="{C02DDBDA-88B9-FC45-C432-A9AB6F7F7C60}"/>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t="28027" b="28027"/>
          <a:stretch/>
        </p:blipFill>
        <p:spPr>
          <a:xfrm>
            <a:off x="1494071" y="3035402"/>
            <a:ext cx="2161552" cy="949906"/>
          </a:xfrm>
          <a:prstGeom prst="rect">
            <a:avLst/>
          </a:prstGeom>
        </p:spPr>
      </p:pic>
      <p:pic>
        <p:nvPicPr>
          <p:cNvPr id="10" name="図 9">
            <a:extLst>
              <a:ext uri="{FF2B5EF4-FFF2-40B4-BE49-F238E27FC236}">
                <a16:creationId xmlns:a16="http://schemas.microsoft.com/office/drawing/2014/main" id="{ACF53E09-9A57-2A3D-6624-305A2F8F0148}"/>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t="28027" b="28027"/>
          <a:stretch/>
        </p:blipFill>
        <p:spPr>
          <a:xfrm>
            <a:off x="5488377" y="3035402"/>
            <a:ext cx="2161552" cy="949906"/>
          </a:xfrm>
          <a:prstGeom prst="rect">
            <a:avLst/>
          </a:prstGeom>
        </p:spPr>
      </p:pic>
    </p:spTree>
    <p:extLst>
      <p:ext uri="{BB962C8B-B14F-4D97-AF65-F5344CB8AC3E}">
        <p14:creationId xmlns:p14="http://schemas.microsoft.com/office/powerpoint/2010/main" val="4523621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0D60FB-C824-2A82-CF9C-0F954D6C480A}"/>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7AA27BBD-C312-DE5C-00E4-BDC3F23852A5}"/>
              </a:ext>
            </a:extLst>
          </p:cNvPr>
          <p:cNvSpPr>
            <a:spLocks noGrp="1"/>
          </p:cNvSpPr>
          <p:nvPr>
            <p:ph type="sldNum" sz="quarter" idx="12"/>
          </p:nvPr>
        </p:nvSpPr>
        <p:spPr/>
        <p:txBody>
          <a:bodyPr/>
          <a:lstStyle/>
          <a:p>
            <a:fld id="{E97FCFFC-F8AA-4D8F-A275-EA91BBC194F3}" type="slidenum">
              <a:rPr kumimoji="1" lang="ja-JP" altLang="en-US" smtClean="0"/>
              <a:t>35</a:t>
            </a:fld>
            <a:endParaRPr kumimoji="1" lang="ja-JP" altLang="en-US"/>
          </a:p>
        </p:txBody>
      </p:sp>
      <p:sp>
        <p:nvSpPr>
          <p:cNvPr id="4" name="テキスト ボックス 3">
            <a:extLst>
              <a:ext uri="{FF2B5EF4-FFF2-40B4-BE49-F238E27FC236}">
                <a16:creationId xmlns:a16="http://schemas.microsoft.com/office/drawing/2014/main" id="{48DECB7F-C02E-A13E-6796-85857741192F}"/>
              </a:ext>
            </a:extLst>
          </p:cNvPr>
          <p:cNvSpPr txBox="1"/>
          <p:nvPr/>
        </p:nvSpPr>
        <p:spPr>
          <a:xfrm>
            <a:off x="4025985" y="1041345"/>
            <a:ext cx="1092030" cy="446276"/>
          </a:xfrm>
          <a:prstGeom prst="rect">
            <a:avLst/>
          </a:prstGeom>
          <a:noFill/>
        </p:spPr>
        <p:txBody>
          <a:bodyPr wrap="none">
            <a:spAutoFit/>
          </a:bodyPr>
          <a:lstStyle/>
          <a:p>
            <a:pPr algn="ctr">
              <a:lnSpc>
                <a:spcPct val="120000"/>
              </a:lnSpc>
              <a:spcAft>
                <a:spcPts val="1200"/>
              </a:spcAft>
            </a:pPr>
            <a:r>
              <a:rPr lang="en-US" altLang="ja-JP" sz="2000" i="1" dirty="0">
                <a:solidFill>
                  <a:srgbClr val="2A4D92"/>
                </a:solidFill>
              </a:rPr>
              <a:t>Service</a:t>
            </a:r>
          </a:p>
        </p:txBody>
      </p:sp>
      <p:sp>
        <p:nvSpPr>
          <p:cNvPr id="6" name="テキスト ボックス 5">
            <a:extLst>
              <a:ext uri="{FF2B5EF4-FFF2-40B4-BE49-F238E27FC236}">
                <a16:creationId xmlns:a16="http://schemas.microsoft.com/office/drawing/2014/main" id="{71280349-0CD0-D348-28E4-7D1520CBA965}"/>
              </a:ext>
            </a:extLst>
          </p:cNvPr>
          <p:cNvSpPr txBox="1"/>
          <p:nvPr/>
        </p:nvSpPr>
        <p:spPr>
          <a:xfrm>
            <a:off x="223933" y="1960590"/>
            <a:ext cx="8920066" cy="960263"/>
          </a:xfrm>
          <a:prstGeom prst="rect">
            <a:avLst/>
          </a:prstGeom>
          <a:noFill/>
        </p:spPr>
        <p:txBody>
          <a:bodyPr wrap="square" anchor="t">
            <a:spAutoFit/>
          </a:bodyPr>
          <a:lstStyle/>
          <a:p>
            <a:pPr algn="ctr">
              <a:lnSpc>
                <a:spcPct val="120000"/>
              </a:lnSpc>
              <a:spcAft>
                <a:spcPts val="1200"/>
              </a:spcAft>
            </a:pPr>
            <a:r>
              <a:rPr lang="ja-JP" altLang="en-US" sz="2400" dirty="0"/>
              <a:t>私たちは、ロータリーの奉仕活動とプログラムが</a:t>
            </a:r>
            <a:br>
              <a:rPr lang="en-US" altLang="ja-JP" sz="2400" dirty="0"/>
            </a:br>
            <a:r>
              <a:rPr lang="ja-JP" altLang="en-US" sz="2400" dirty="0"/>
              <a:t>さらなる世界理解と親善、平和をもたらすものと信じています。</a:t>
            </a:r>
          </a:p>
        </p:txBody>
      </p:sp>
      <p:sp>
        <p:nvSpPr>
          <p:cNvPr id="7" name="四角形: 角を丸くする 6">
            <a:extLst>
              <a:ext uri="{FF2B5EF4-FFF2-40B4-BE49-F238E27FC236}">
                <a16:creationId xmlns:a16="http://schemas.microsoft.com/office/drawing/2014/main" id="{01D4B355-3B4E-9A27-E2CA-1285A17DDC18}"/>
              </a:ext>
            </a:extLst>
          </p:cNvPr>
          <p:cNvSpPr/>
          <p:nvPr/>
        </p:nvSpPr>
        <p:spPr>
          <a:xfrm>
            <a:off x="2424113" y="319312"/>
            <a:ext cx="4295775" cy="722033"/>
          </a:xfrm>
          <a:prstGeom prst="roundRect">
            <a:avLst>
              <a:gd name="adj" fmla="val 50000"/>
            </a:avLst>
          </a:prstGeom>
          <a:solidFill>
            <a:srgbClr val="2A4D92"/>
          </a:solidFill>
          <a:ln>
            <a:noFill/>
          </a:ln>
        </p:spPr>
        <p:style>
          <a:lnRef idx="2">
            <a:schemeClr val="accent1">
              <a:shade val="15000"/>
            </a:schemeClr>
          </a:lnRef>
          <a:fillRef idx="1">
            <a:schemeClr val="accent1"/>
          </a:fillRef>
          <a:effectRef idx="0">
            <a:schemeClr val="accent1"/>
          </a:effectRef>
          <a:fontRef idx="minor">
            <a:schemeClr val="lt1"/>
          </a:fontRef>
        </p:style>
        <p:txBody>
          <a:bodyPr tIns="72000" rtlCol="0" anchor="ctr"/>
          <a:lstStyle/>
          <a:p>
            <a:pPr algn="ctr">
              <a:lnSpc>
                <a:spcPct val="120000"/>
              </a:lnSpc>
            </a:pPr>
            <a:r>
              <a:rPr kumimoji="1" lang="ja-JP" altLang="en-US" sz="2800" b="1" dirty="0"/>
              <a:t>奉仕</a:t>
            </a:r>
          </a:p>
        </p:txBody>
      </p:sp>
      <p:sp>
        <p:nvSpPr>
          <p:cNvPr id="2" name="テキスト ボックス 1">
            <a:extLst>
              <a:ext uri="{FF2B5EF4-FFF2-40B4-BE49-F238E27FC236}">
                <a16:creationId xmlns:a16="http://schemas.microsoft.com/office/drawing/2014/main" id="{A9FF5FCD-404C-9299-23D5-2E816D37C233}"/>
              </a:ext>
            </a:extLst>
          </p:cNvPr>
          <p:cNvSpPr txBox="1"/>
          <p:nvPr/>
        </p:nvSpPr>
        <p:spPr>
          <a:xfrm>
            <a:off x="278245" y="5372687"/>
            <a:ext cx="8587510" cy="887935"/>
          </a:xfrm>
          <a:prstGeom prst="rect">
            <a:avLst/>
          </a:prstGeom>
          <a:noFill/>
        </p:spPr>
        <p:txBody>
          <a:bodyPr wrap="square" anchor="t">
            <a:spAutoFit/>
          </a:bodyPr>
          <a:lstStyle/>
          <a:p>
            <a:pPr algn="ctr">
              <a:lnSpc>
                <a:spcPct val="120000"/>
              </a:lnSpc>
              <a:spcAft>
                <a:spcPts val="1200"/>
              </a:spcAft>
            </a:pPr>
            <a:r>
              <a:rPr lang="ja-JP" altLang="en-US" sz="2200" dirty="0"/>
              <a:t>そして、奉仕の実践を通じて、私たちは無類の喜びを共有し、</a:t>
            </a:r>
            <a:br>
              <a:rPr lang="en-US" altLang="ja-JP" sz="2200" dirty="0"/>
            </a:br>
            <a:r>
              <a:rPr lang="ja-JP" altLang="en-US" sz="2200" dirty="0"/>
              <a:t>奉仕の文化を築きます。</a:t>
            </a:r>
          </a:p>
        </p:txBody>
      </p:sp>
      <p:pic>
        <p:nvPicPr>
          <p:cNvPr id="8" name="図 7">
            <a:extLst>
              <a:ext uri="{FF2B5EF4-FFF2-40B4-BE49-F238E27FC236}">
                <a16:creationId xmlns:a16="http://schemas.microsoft.com/office/drawing/2014/main" id="{B4125B45-8C71-3E70-D794-9837A0BC6851}"/>
              </a:ext>
            </a:extLst>
          </p:cNvPr>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505041" y="3079810"/>
            <a:ext cx="2133919" cy="2133919"/>
          </a:xfrm>
          <a:prstGeom prst="rect">
            <a:avLst/>
          </a:prstGeom>
        </p:spPr>
      </p:pic>
      <p:sp>
        <p:nvSpPr>
          <p:cNvPr id="11" name="正方形/長方形 10">
            <a:extLst>
              <a:ext uri="{FF2B5EF4-FFF2-40B4-BE49-F238E27FC236}">
                <a16:creationId xmlns:a16="http://schemas.microsoft.com/office/drawing/2014/main" id="{C4BB86E4-34DC-1CA2-CCC1-FA96B48E4505}"/>
              </a:ext>
            </a:extLst>
          </p:cNvPr>
          <p:cNvSpPr/>
          <p:nvPr/>
        </p:nvSpPr>
        <p:spPr>
          <a:xfrm>
            <a:off x="1466906" y="2756650"/>
            <a:ext cx="2181169" cy="93785"/>
          </a:xfrm>
          <a:prstGeom prst="rect">
            <a:avLst/>
          </a:prstGeom>
          <a:solidFill>
            <a:srgbClr val="FFAE09">
              <a:alpha val="2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16CA7973-AE68-3A72-F6AC-F83562F5E9AF}"/>
              </a:ext>
            </a:extLst>
          </p:cNvPr>
          <p:cNvSpPr/>
          <p:nvPr/>
        </p:nvSpPr>
        <p:spPr>
          <a:xfrm>
            <a:off x="3902869" y="2756650"/>
            <a:ext cx="669132" cy="93785"/>
          </a:xfrm>
          <a:prstGeom prst="rect">
            <a:avLst/>
          </a:prstGeom>
          <a:solidFill>
            <a:srgbClr val="FFAE09">
              <a:alpha val="2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565486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7612E0-AAF2-81E2-CE4A-89CE2B9C84D0}"/>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F18CF1EC-1107-4315-A902-CF0E699811B8}"/>
              </a:ext>
            </a:extLst>
          </p:cNvPr>
          <p:cNvSpPr>
            <a:spLocks noGrp="1"/>
          </p:cNvSpPr>
          <p:nvPr>
            <p:ph type="sldNum" sz="quarter" idx="12"/>
          </p:nvPr>
        </p:nvSpPr>
        <p:spPr/>
        <p:txBody>
          <a:bodyPr/>
          <a:lstStyle/>
          <a:p>
            <a:fld id="{E97FCFFC-F8AA-4D8F-A275-EA91BBC194F3}" type="slidenum">
              <a:rPr kumimoji="1" lang="ja-JP" altLang="en-US" smtClean="0"/>
              <a:t>36</a:t>
            </a:fld>
            <a:endParaRPr kumimoji="1" lang="ja-JP" altLang="en-US"/>
          </a:p>
        </p:txBody>
      </p:sp>
      <p:sp>
        <p:nvSpPr>
          <p:cNvPr id="4" name="テキスト ボックス 3">
            <a:extLst>
              <a:ext uri="{FF2B5EF4-FFF2-40B4-BE49-F238E27FC236}">
                <a16:creationId xmlns:a16="http://schemas.microsoft.com/office/drawing/2014/main" id="{E2D4459F-F5D8-36A9-9E53-9C382C7C5FE3}"/>
              </a:ext>
            </a:extLst>
          </p:cNvPr>
          <p:cNvSpPr txBox="1"/>
          <p:nvPr/>
        </p:nvSpPr>
        <p:spPr>
          <a:xfrm>
            <a:off x="3803104" y="1041345"/>
            <a:ext cx="1537793" cy="446276"/>
          </a:xfrm>
          <a:prstGeom prst="rect">
            <a:avLst/>
          </a:prstGeom>
          <a:noFill/>
        </p:spPr>
        <p:txBody>
          <a:bodyPr wrap="none">
            <a:spAutoFit/>
          </a:bodyPr>
          <a:lstStyle/>
          <a:p>
            <a:pPr algn="ctr">
              <a:lnSpc>
                <a:spcPct val="120000"/>
              </a:lnSpc>
              <a:spcAft>
                <a:spcPts val="1200"/>
              </a:spcAft>
            </a:pPr>
            <a:r>
              <a:rPr lang="en-US" altLang="ja-JP" sz="2000" i="1" dirty="0">
                <a:solidFill>
                  <a:srgbClr val="2A4D92"/>
                </a:solidFill>
              </a:rPr>
              <a:t>Leadership</a:t>
            </a:r>
          </a:p>
        </p:txBody>
      </p:sp>
      <p:sp>
        <p:nvSpPr>
          <p:cNvPr id="6" name="テキスト ボックス 5">
            <a:extLst>
              <a:ext uri="{FF2B5EF4-FFF2-40B4-BE49-F238E27FC236}">
                <a16:creationId xmlns:a16="http://schemas.microsoft.com/office/drawing/2014/main" id="{FBCC79D9-A808-FF1B-E42B-94D3976B5C3C}"/>
              </a:ext>
            </a:extLst>
          </p:cNvPr>
          <p:cNvSpPr txBox="1"/>
          <p:nvPr/>
        </p:nvSpPr>
        <p:spPr>
          <a:xfrm>
            <a:off x="242595" y="4116691"/>
            <a:ext cx="8658810" cy="1294200"/>
          </a:xfrm>
          <a:prstGeom prst="rect">
            <a:avLst/>
          </a:prstGeom>
          <a:noFill/>
        </p:spPr>
        <p:txBody>
          <a:bodyPr wrap="square" anchor="t">
            <a:spAutoFit/>
          </a:bodyPr>
          <a:lstStyle/>
          <a:p>
            <a:pPr>
              <a:lnSpc>
                <a:spcPct val="120000"/>
              </a:lnSpc>
              <a:spcAft>
                <a:spcPts val="1200"/>
              </a:spcAft>
            </a:pPr>
            <a:r>
              <a:rPr lang="ja-JP" altLang="en-US" sz="2200" dirty="0"/>
              <a:t>私たちは、それぞれがもつ優れた資質と能力をさらに発展させて、クラブだけでなく地域社会や国際社会で、そして次世代を育む活動でもリーダーシップを発揮します。</a:t>
            </a:r>
          </a:p>
        </p:txBody>
      </p:sp>
      <p:sp>
        <p:nvSpPr>
          <p:cNvPr id="7" name="四角形: 角を丸くする 6">
            <a:extLst>
              <a:ext uri="{FF2B5EF4-FFF2-40B4-BE49-F238E27FC236}">
                <a16:creationId xmlns:a16="http://schemas.microsoft.com/office/drawing/2014/main" id="{A9DBA09A-C4D3-2E09-8D80-F32C1730E908}"/>
              </a:ext>
            </a:extLst>
          </p:cNvPr>
          <p:cNvSpPr/>
          <p:nvPr/>
        </p:nvSpPr>
        <p:spPr>
          <a:xfrm>
            <a:off x="2424113" y="319312"/>
            <a:ext cx="4295775" cy="722033"/>
          </a:xfrm>
          <a:prstGeom prst="roundRect">
            <a:avLst>
              <a:gd name="adj" fmla="val 50000"/>
            </a:avLst>
          </a:prstGeom>
          <a:solidFill>
            <a:srgbClr val="2A4D92"/>
          </a:solidFill>
          <a:ln>
            <a:noFill/>
          </a:ln>
        </p:spPr>
        <p:style>
          <a:lnRef idx="2">
            <a:schemeClr val="accent1">
              <a:shade val="15000"/>
            </a:schemeClr>
          </a:lnRef>
          <a:fillRef idx="1">
            <a:schemeClr val="accent1"/>
          </a:fillRef>
          <a:effectRef idx="0">
            <a:schemeClr val="accent1"/>
          </a:effectRef>
          <a:fontRef idx="minor">
            <a:schemeClr val="lt1"/>
          </a:fontRef>
        </p:style>
        <p:txBody>
          <a:bodyPr tIns="72000" rtlCol="0" anchor="ctr"/>
          <a:lstStyle/>
          <a:p>
            <a:pPr algn="ctr">
              <a:lnSpc>
                <a:spcPct val="120000"/>
              </a:lnSpc>
            </a:pPr>
            <a:r>
              <a:rPr kumimoji="1" lang="ja-JP" altLang="en-US" sz="2800" b="1" dirty="0"/>
              <a:t>リーダーシップ</a:t>
            </a:r>
          </a:p>
        </p:txBody>
      </p:sp>
      <p:sp>
        <p:nvSpPr>
          <p:cNvPr id="5" name="四角形: 角を丸くする 4">
            <a:extLst>
              <a:ext uri="{FF2B5EF4-FFF2-40B4-BE49-F238E27FC236}">
                <a16:creationId xmlns:a16="http://schemas.microsoft.com/office/drawing/2014/main" id="{F2DB2815-10A9-D0D2-B2BF-938CC217CAF1}"/>
              </a:ext>
            </a:extLst>
          </p:cNvPr>
          <p:cNvSpPr/>
          <p:nvPr/>
        </p:nvSpPr>
        <p:spPr>
          <a:xfrm>
            <a:off x="1022990" y="5812607"/>
            <a:ext cx="7749432" cy="680268"/>
          </a:xfrm>
          <a:prstGeom prst="roundRect">
            <a:avLst>
              <a:gd name="adj" fmla="val 10560"/>
            </a:avLst>
          </a:prstGeom>
          <a:solidFill>
            <a:schemeClr val="bg1"/>
          </a:solidFill>
          <a:ln>
            <a:solidFill>
              <a:srgbClr val="2A4D92"/>
            </a:solidFill>
          </a:ln>
        </p:spPr>
        <p:style>
          <a:lnRef idx="2">
            <a:schemeClr val="accent1">
              <a:shade val="15000"/>
            </a:schemeClr>
          </a:lnRef>
          <a:fillRef idx="1">
            <a:schemeClr val="accent1"/>
          </a:fillRef>
          <a:effectRef idx="0">
            <a:schemeClr val="accent1"/>
          </a:effectRef>
          <a:fontRef idx="minor">
            <a:schemeClr val="lt1"/>
          </a:fontRef>
        </p:style>
        <p:txBody>
          <a:bodyPr lIns="288000" tIns="72000" rtlCol="0" anchor="ctr"/>
          <a:lstStyle/>
          <a:p>
            <a:pPr algn="ctr">
              <a:lnSpc>
                <a:spcPct val="120000"/>
              </a:lnSpc>
              <a:spcAft>
                <a:spcPts val="1200"/>
              </a:spcAft>
            </a:pPr>
            <a:r>
              <a:rPr lang="ja-JP" altLang="en-US" sz="2000" dirty="0">
                <a:solidFill>
                  <a:schemeClr val="tx1"/>
                </a:solidFill>
              </a:rPr>
              <a:t>皆さんが考えるリーダーシップとはどのようなものですか？</a:t>
            </a:r>
          </a:p>
        </p:txBody>
      </p:sp>
      <p:grpSp>
        <p:nvGrpSpPr>
          <p:cNvPr id="12" name="グループ化 11">
            <a:extLst>
              <a:ext uri="{FF2B5EF4-FFF2-40B4-BE49-F238E27FC236}">
                <a16:creationId xmlns:a16="http://schemas.microsoft.com/office/drawing/2014/main" id="{3AD2D068-F5C8-B693-CAC0-F0F74B931751}"/>
              </a:ext>
            </a:extLst>
          </p:cNvPr>
          <p:cNvGrpSpPr/>
          <p:nvPr/>
        </p:nvGrpSpPr>
        <p:grpSpPr>
          <a:xfrm>
            <a:off x="223933" y="5678865"/>
            <a:ext cx="910984" cy="910984"/>
            <a:chOff x="348250" y="5372854"/>
            <a:chExt cx="998376" cy="998376"/>
          </a:xfrm>
        </p:grpSpPr>
        <p:sp>
          <p:nvSpPr>
            <p:cNvPr id="9" name="涙形 8">
              <a:extLst>
                <a:ext uri="{FF2B5EF4-FFF2-40B4-BE49-F238E27FC236}">
                  <a16:creationId xmlns:a16="http://schemas.microsoft.com/office/drawing/2014/main" id="{5B349D4D-B71D-1328-205A-1C6044CF8E22}"/>
                </a:ext>
              </a:extLst>
            </p:cNvPr>
            <p:cNvSpPr/>
            <p:nvPr/>
          </p:nvSpPr>
          <p:spPr>
            <a:xfrm rot="2803249">
              <a:off x="348250" y="5372854"/>
              <a:ext cx="998376" cy="998376"/>
            </a:xfrm>
            <a:prstGeom prst="teardrop">
              <a:avLst/>
            </a:prstGeom>
            <a:solidFill>
              <a:srgbClr val="2A4D92"/>
            </a:solidFill>
            <a:ln>
              <a:noFill/>
            </a:ln>
          </p:spPr>
          <p:style>
            <a:lnRef idx="2">
              <a:schemeClr val="accent1">
                <a:shade val="15000"/>
              </a:schemeClr>
            </a:lnRef>
            <a:fillRef idx="1">
              <a:schemeClr val="accent1"/>
            </a:fillRef>
            <a:effectRef idx="0">
              <a:schemeClr val="accent1"/>
            </a:effectRef>
            <a:fontRef idx="minor">
              <a:schemeClr val="lt1"/>
            </a:fontRef>
          </p:style>
          <p:txBody>
            <a:bodyPr tIns="72000" rtlCol="0" anchor="ctr"/>
            <a:lstStyle/>
            <a:p>
              <a:pPr algn="ctr">
                <a:lnSpc>
                  <a:spcPct val="120000"/>
                </a:lnSpc>
              </a:pPr>
              <a:endParaRPr kumimoji="1" lang="ja-JP" altLang="en-US" sz="2000" dirty="0"/>
            </a:p>
          </p:txBody>
        </p:sp>
        <p:pic>
          <p:nvPicPr>
            <p:cNvPr id="10" name="図 9">
              <a:extLst>
                <a:ext uri="{FF2B5EF4-FFF2-40B4-BE49-F238E27FC236}">
                  <a16:creationId xmlns:a16="http://schemas.microsoft.com/office/drawing/2014/main" id="{EC4F7FF4-90ED-8891-C3B7-D7486DB16D45}"/>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49361" y="5479325"/>
              <a:ext cx="774601" cy="774601"/>
            </a:xfrm>
            <a:prstGeom prst="rect">
              <a:avLst/>
            </a:prstGeom>
          </p:spPr>
        </p:pic>
      </p:grpSp>
      <p:sp>
        <p:nvSpPr>
          <p:cNvPr id="14" name="テキスト ボックス 13">
            <a:extLst>
              <a:ext uri="{FF2B5EF4-FFF2-40B4-BE49-F238E27FC236}">
                <a16:creationId xmlns:a16="http://schemas.microsoft.com/office/drawing/2014/main" id="{C70C5EA8-AF75-D05A-7BAD-830D903D11B9}"/>
              </a:ext>
            </a:extLst>
          </p:cNvPr>
          <p:cNvSpPr txBox="1"/>
          <p:nvPr/>
        </p:nvSpPr>
        <p:spPr>
          <a:xfrm>
            <a:off x="3181739" y="2281499"/>
            <a:ext cx="5719666" cy="1294200"/>
          </a:xfrm>
          <a:prstGeom prst="rect">
            <a:avLst/>
          </a:prstGeom>
          <a:noFill/>
        </p:spPr>
        <p:txBody>
          <a:bodyPr wrap="square" anchor="t">
            <a:spAutoFit/>
          </a:bodyPr>
          <a:lstStyle/>
          <a:p>
            <a:pPr>
              <a:lnSpc>
                <a:spcPct val="120000"/>
              </a:lnSpc>
              <a:spcAft>
                <a:spcPts val="1200"/>
              </a:spcAft>
            </a:pPr>
            <a:r>
              <a:rPr lang="ja-JP" altLang="en-US" sz="2200" dirty="0"/>
              <a:t>ロータリーはそれぞれの分野のリーダーの集まりであり、それぞれがリーダーシップを備えています。</a:t>
            </a:r>
          </a:p>
        </p:txBody>
      </p:sp>
      <p:grpSp>
        <p:nvGrpSpPr>
          <p:cNvPr id="15" name="グループ化 14">
            <a:extLst>
              <a:ext uri="{FF2B5EF4-FFF2-40B4-BE49-F238E27FC236}">
                <a16:creationId xmlns:a16="http://schemas.microsoft.com/office/drawing/2014/main" id="{C2FA4C8B-E96B-88DC-51C5-27DD2DD37ADB}"/>
              </a:ext>
            </a:extLst>
          </p:cNvPr>
          <p:cNvGrpSpPr/>
          <p:nvPr/>
        </p:nvGrpSpPr>
        <p:grpSpPr>
          <a:xfrm>
            <a:off x="35552" y="1763486"/>
            <a:ext cx="3462747" cy="2194677"/>
            <a:chOff x="5434054" y="1743305"/>
            <a:chExt cx="3033721" cy="1922762"/>
          </a:xfrm>
        </p:grpSpPr>
        <p:pic>
          <p:nvPicPr>
            <p:cNvPr id="16" name="図 15" descr="図形&#10;&#10;低い精度で自動的に生成された説明">
              <a:extLst>
                <a:ext uri="{FF2B5EF4-FFF2-40B4-BE49-F238E27FC236}">
                  <a16:creationId xmlns:a16="http://schemas.microsoft.com/office/drawing/2014/main" id="{6DF31003-B050-8C33-A1F1-138D2893593F}"/>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898493" y="1964268"/>
              <a:ext cx="1569282" cy="1569282"/>
            </a:xfrm>
            <a:prstGeom prst="rect">
              <a:avLst/>
            </a:prstGeom>
          </p:spPr>
        </p:pic>
        <p:pic>
          <p:nvPicPr>
            <p:cNvPr id="17" name="図 16" descr="図形&#10;&#10;低い精度で自動的に生成された説明">
              <a:extLst>
                <a:ext uri="{FF2B5EF4-FFF2-40B4-BE49-F238E27FC236}">
                  <a16:creationId xmlns:a16="http://schemas.microsoft.com/office/drawing/2014/main" id="{43EEC6DD-AB1A-FF43-3D0A-C1D599BAA76B}"/>
                </a:ext>
              </a:extLst>
            </p:cNvPr>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919961" y="1743305"/>
              <a:ext cx="1922762" cy="1922762"/>
            </a:xfrm>
            <a:prstGeom prst="rect">
              <a:avLst/>
            </a:prstGeom>
          </p:spPr>
        </p:pic>
        <p:pic>
          <p:nvPicPr>
            <p:cNvPr id="18" name="図 17" descr="図形&#10;&#10;低い精度で自動的に生成された説明">
              <a:extLst>
                <a:ext uri="{FF2B5EF4-FFF2-40B4-BE49-F238E27FC236}">
                  <a16:creationId xmlns:a16="http://schemas.microsoft.com/office/drawing/2014/main" id="{27DA403C-8170-6C2A-48C2-013216CB489A}"/>
                </a:ext>
              </a:extLst>
            </p:cNvPr>
            <p:cNvPicPr>
              <a:picLocks noChangeAspect="1"/>
            </p:cNvPicPr>
            <p:nvPr/>
          </p:nvPicPr>
          <p:blipFill>
            <a:blip r:embed="rId6">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434054" y="1800397"/>
              <a:ext cx="1600636" cy="1600636"/>
            </a:xfrm>
            <a:prstGeom prst="rect">
              <a:avLst/>
            </a:prstGeom>
          </p:spPr>
        </p:pic>
      </p:grpSp>
    </p:spTree>
    <p:extLst>
      <p:ext uri="{BB962C8B-B14F-4D97-AF65-F5344CB8AC3E}">
        <p14:creationId xmlns:p14="http://schemas.microsoft.com/office/powerpoint/2010/main" val="28626692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11A78-BE30-254A-BD0D-C0617A8E57B3}"/>
            </a:ext>
          </a:extLst>
        </p:cNvPr>
        <p:cNvGrpSpPr/>
        <p:nvPr/>
      </p:nvGrpSpPr>
      <p:grpSpPr>
        <a:xfrm>
          <a:off x="0" y="0"/>
          <a:ext cx="0" cy="0"/>
          <a:chOff x="0" y="0"/>
          <a:chExt cx="0" cy="0"/>
        </a:xfrm>
      </p:grpSpPr>
      <p:pic>
        <p:nvPicPr>
          <p:cNvPr id="4" name="図 3" descr="図形&#10;&#10;低い精度で自動的に生成された説明">
            <a:extLst>
              <a:ext uri="{FF2B5EF4-FFF2-40B4-BE49-F238E27FC236}">
                <a16:creationId xmlns:a16="http://schemas.microsoft.com/office/drawing/2014/main" id="{3135B1FD-8833-332B-18D8-BA62A5DE5DFE}"/>
              </a:ext>
            </a:extLst>
          </p:cNvPr>
          <p:cNvPicPr>
            <a:picLocks noChangeAspect="1"/>
          </p:cNvPicPr>
          <p:nvPr/>
        </p:nvPicPr>
        <p:blipFill>
          <a:blip r:embed="rId2">
            <a:alphaModFix amt="6000"/>
            <a:extLst>
              <a:ext uri="{28A0092B-C50C-407E-A947-70E740481C1C}">
                <a14:useLocalDpi xmlns:a14="http://schemas.microsoft.com/office/drawing/2010/main" val="0"/>
              </a:ext>
            </a:extLst>
          </a:blip>
          <a:stretch>
            <a:fillRect/>
          </a:stretch>
        </p:blipFill>
        <p:spPr>
          <a:xfrm>
            <a:off x="2639794" y="1716352"/>
            <a:ext cx="3766865" cy="3766865"/>
          </a:xfrm>
          <a:prstGeom prst="rect">
            <a:avLst/>
          </a:prstGeom>
        </p:spPr>
      </p:pic>
      <p:sp>
        <p:nvSpPr>
          <p:cNvPr id="6" name="テキスト ボックス 5">
            <a:extLst>
              <a:ext uri="{FF2B5EF4-FFF2-40B4-BE49-F238E27FC236}">
                <a16:creationId xmlns:a16="http://schemas.microsoft.com/office/drawing/2014/main" id="{F9EFEB81-BCBE-5A4D-27D6-EE52F287B18C}"/>
              </a:ext>
            </a:extLst>
          </p:cNvPr>
          <p:cNvSpPr txBox="1"/>
          <p:nvPr/>
        </p:nvSpPr>
        <p:spPr>
          <a:xfrm>
            <a:off x="349956" y="756089"/>
            <a:ext cx="8444088" cy="960263"/>
          </a:xfrm>
          <a:prstGeom prst="rect">
            <a:avLst/>
          </a:prstGeom>
          <a:noFill/>
        </p:spPr>
        <p:txBody>
          <a:bodyPr wrap="square">
            <a:spAutoFit/>
          </a:bodyPr>
          <a:lstStyle/>
          <a:p>
            <a:pPr algn="ctr">
              <a:lnSpc>
                <a:spcPct val="120000"/>
              </a:lnSpc>
              <a:spcAft>
                <a:spcPts val="1200"/>
              </a:spcAft>
            </a:pPr>
            <a:r>
              <a:rPr lang="en-US" altLang="ja-JP" sz="2400" dirty="0"/>
              <a:t>Rotary</a:t>
            </a:r>
            <a:r>
              <a:rPr lang="ja-JP" altLang="en-US" sz="2400" dirty="0"/>
              <a:t>や奉仕の理念、５つの中核的価値観など、こららの用語には歴史的沿革こそあれ、</a:t>
            </a:r>
            <a:r>
              <a:rPr lang="ja-JP" altLang="en-US" sz="2400" b="1" dirty="0"/>
              <a:t>明確な定義はありません。</a:t>
            </a:r>
          </a:p>
        </p:txBody>
      </p:sp>
      <p:sp>
        <p:nvSpPr>
          <p:cNvPr id="17" name="スライド番号プレースホルダー 16">
            <a:extLst>
              <a:ext uri="{FF2B5EF4-FFF2-40B4-BE49-F238E27FC236}">
                <a16:creationId xmlns:a16="http://schemas.microsoft.com/office/drawing/2014/main" id="{392EA570-D139-98C1-663A-ACB8C1766A5A}"/>
              </a:ext>
            </a:extLst>
          </p:cNvPr>
          <p:cNvSpPr>
            <a:spLocks noGrp="1"/>
          </p:cNvSpPr>
          <p:nvPr>
            <p:ph type="sldNum" sz="quarter" idx="12"/>
          </p:nvPr>
        </p:nvSpPr>
        <p:spPr/>
        <p:txBody>
          <a:bodyPr/>
          <a:lstStyle/>
          <a:p>
            <a:fld id="{E97FCFFC-F8AA-4D8F-A275-EA91BBC194F3}" type="slidenum">
              <a:rPr kumimoji="1" lang="ja-JP" altLang="en-US" smtClean="0"/>
              <a:t>37</a:t>
            </a:fld>
            <a:endParaRPr kumimoji="1" lang="ja-JP" altLang="en-US"/>
          </a:p>
        </p:txBody>
      </p:sp>
      <p:sp>
        <p:nvSpPr>
          <p:cNvPr id="2" name="テキスト ボックス 1">
            <a:extLst>
              <a:ext uri="{FF2B5EF4-FFF2-40B4-BE49-F238E27FC236}">
                <a16:creationId xmlns:a16="http://schemas.microsoft.com/office/drawing/2014/main" id="{6A2F280A-A1DC-C124-C113-9E6E20EBEE8E}"/>
              </a:ext>
            </a:extLst>
          </p:cNvPr>
          <p:cNvSpPr txBox="1"/>
          <p:nvPr/>
        </p:nvSpPr>
        <p:spPr>
          <a:xfrm>
            <a:off x="349956" y="2919103"/>
            <a:ext cx="8444088" cy="1258806"/>
          </a:xfrm>
          <a:prstGeom prst="rect">
            <a:avLst/>
          </a:prstGeom>
          <a:noFill/>
        </p:spPr>
        <p:txBody>
          <a:bodyPr wrap="square">
            <a:spAutoFit/>
          </a:bodyPr>
          <a:lstStyle/>
          <a:p>
            <a:pPr algn="ctr">
              <a:lnSpc>
                <a:spcPct val="120000"/>
              </a:lnSpc>
              <a:spcAft>
                <a:spcPts val="1200"/>
              </a:spcAft>
            </a:pPr>
            <a:r>
              <a:rPr lang="ja-JP" altLang="en-US" sz="2800" b="1" dirty="0">
                <a:solidFill>
                  <a:srgbClr val="FFAE09"/>
                </a:solidFill>
              </a:rPr>
              <a:t>それぞれが互いに高め合い</a:t>
            </a:r>
            <a:endParaRPr lang="en-US" altLang="ja-JP" sz="2800" b="1" dirty="0">
              <a:solidFill>
                <a:srgbClr val="FFAE09"/>
              </a:solidFill>
            </a:endParaRPr>
          </a:p>
          <a:p>
            <a:pPr algn="ctr">
              <a:lnSpc>
                <a:spcPct val="120000"/>
              </a:lnSpc>
              <a:spcAft>
                <a:spcPts val="1200"/>
              </a:spcAft>
            </a:pPr>
            <a:r>
              <a:rPr lang="ja-JP" altLang="en-US" sz="2800" b="1" dirty="0">
                <a:solidFill>
                  <a:srgbClr val="FFAE09"/>
                </a:solidFill>
              </a:rPr>
              <a:t>探求するものです。</a:t>
            </a:r>
          </a:p>
        </p:txBody>
      </p:sp>
      <p:sp>
        <p:nvSpPr>
          <p:cNvPr id="3" name="テキスト ボックス 2">
            <a:extLst>
              <a:ext uri="{FF2B5EF4-FFF2-40B4-BE49-F238E27FC236}">
                <a16:creationId xmlns:a16="http://schemas.microsoft.com/office/drawing/2014/main" id="{D2CB35F4-6740-830C-81A4-2F980F489771}"/>
              </a:ext>
            </a:extLst>
          </p:cNvPr>
          <p:cNvSpPr txBox="1"/>
          <p:nvPr/>
        </p:nvSpPr>
        <p:spPr>
          <a:xfrm>
            <a:off x="349956" y="5475023"/>
            <a:ext cx="8444088" cy="960263"/>
          </a:xfrm>
          <a:prstGeom prst="rect">
            <a:avLst/>
          </a:prstGeom>
          <a:noFill/>
        </p:spPr>
        <p:txBody>
          <a:bodyPr wrap="square">
            <a:spAutoFit/>
          </a:bodyPr>
          <a:lstStyle/>
          <a:p>
            <a:pPr algn="ctr">
              <a:lnSpc>
                <a:spcPct val="120000"/>
              </a:lnSpc>
              <a:spcAft>
                <a:spcPts val="1200"/>
              </a:spcAft>
            </a:pPr>
            <a:r>
              <a:rPr lang="ja-JP" altLang="en-US" sz="2400" dirty="0"/>
              <a:t>ロータリー観を涵養するところに</a:t>
            </a:r>
            <a:br>
              <a:rPr lang="en-US" altLang="ja-JP" sz="2400" dirty="0"/>
            </a:br>
            <a:r>
              <a:rPr lang="en-US" altLang="ja-JP" sz="2400" dirty="0"/>
              <a:t>Rotary</a:t>
            </a:r>
            <a:r>
              <a:rPr lang="ja-JP" altLang="en-US" sz="2400" dirty="0"/>
              <a:t>の奥深さと楽しみがあります。</a:t>
            </a:r>
          </a:p>
        </p:txBody>
      </p:sp>
      <p:cxnSp>
        <p:nvCxnSpPr>
          <p:cNvPr id="8" name="直線コネクタ 7">
            <a:extLst>
              <a:ext uri="{FF2B5EF4-FFF2-40B4-BE49-F238E27FC236}">
                <a16:creationId xmlns:a16="http://schemas.microsoft.com/office/drawing/2014/main" id="{469CD678-ADB6-D698-F044-96118F016D8A}"/>
              </a:ext>
            </a:extLst>
          </p:cNvPr>
          <p:cNvCxnSpPr>
            <a:cxnSpLocks/>
          </p:cNvCxnSpPr>
          <p:nvPr/>
        </p:nvCxnSpPr>
        <p:spPr>
          <a:xfrm>
            <a:off x="1305579" y="2696307"/>
            <a:ext cx="1437621" cy="0"/>
          </a:xfrm>
          <a:prstGeom prst="line">
            <a:avLst/>
          </a:prstGeom>
          <a:ln w="12700">
            <a:solidFill>
              <a:srgbClr val="FFAE09"/>
            </a:solidFill>
          </a:ln>
        </p:spPr>
        <p:style>
          <a:lnRef idx="2">
            <a:schemeClr val="accent1"/>
          </a:lnRef>
          <a:fillRef idx="0">
            <a:schemeClr val="accent1"/>
          </a:fillRef>
          <a:effectRef idx="1">
            <a:schemeClr val="accent1"/>
          </a:effectRef>
          <a:fontRef idx="minor">
            <a:schemeClr val="tx1"/>
          </a:fontRef>
        </p:style>
      </p:cxnSp>
      <p:cxnSp>
        <p:nvCxnSpPr>
          <p:cNvPr id="9" name="直線コネクタ 8">
            <a:extLst>
              <a:ext uri="{FF2B5EF4-FFF2-40B4-BE49-F238E27FC236}">
                <a16:creationId xmlns:a16="http://schemas.microsoft.com/office/drawing/2014/main" id="{F1366E7C-8DD5-9D76-1D97-3465CAAA8ED2}"/>
              </a:ext>
            </a:extLst>
          </p:cNvPr>
          <p:cNvCxnSpPr>
            <a:cxnSpLocks/>
          </p:cNvCxnSpPr>
          <p:nvPr/>
        </p:nvCxnSpPr>
        <p:spPr>
          <a:xfrm>
            <a:off x="1305579" y="4423504"/>
            <a:ext cx="2161521" cy="0"/>
          </a:xfrm>
          <a:prstGeom prst="line">
            <a:avLst/>
          </a:prstGeom>
          <a:ln w="12700">
            <a:solidFill>
              <a:srgbClr val="FFAE09"/>
            </a:solidFill>
          </a:ln>
        </p:spPr>
        <p:style>
          <a:lnRef idx="2">
            <a:schemeClr val="accent1"/>
          </a:lnRef>
          <a:fillRef idx="0">
            <a:schemeClr val="accent1"/>
          </a:fillRef>
          <a:effectRef idx="1">
            <a:schemeClr val="accent1"/>
          </a:effectRef>
          <a:fontRef idx="minor">
            <a:schemeClr val="tx1"/>
          </a:fontRef>
        </p:style>
      </p:cxnSp>
      <p:cxnSp>
        <p:nvCxnSpPr>
          <p:cNvPr id="12" name="直線コネクタ 11">
            <a:extLst>
              <a:ext uri="{FF2B5EF4-FFF2-40B4-BE49-F238E27FC236}">
                <a16:creationId xmlns:a16="http://schemas.microsoft.com/office/drawing/2014/main" id="{ECBA3B54-9F7C-87AD-1C03-ED4E62CF543E}"/>
              </a:ext>
            </a:extLst>
          </p:cNvPr>
          <p:cNvCxnSpPr>
            <a:cxnSpLocks/>
          </p:cNvCxnSpPr>
          <p:nvPr/>
        </p:nvCxnSpPr>
        <p:spPr>
          <a:xfrm>
            <a:off x="6264441" y="2696307"/>
            <a:ext cx="1437621" cy="0"/>
          </a:xfrm>
          <a:prstGeom prst="line">
            <a:avLst/>
          </a:prstGeom>
          <a:ln w="12700">
            <a:solidFill>
              <a:srgbClr val="FFAE09"/>
            </a:solidFill>
          </a:ln>
        </p:spPr>
        <p:style>
          <a:lnRef idx="2">
            <a:schemeClr val="accent1"/>
          </a:lnRef>
          <a:fillRef idx="0">
            <a:schemeClr val="accent1"/>
          </a:fillRef>
          <a:effectRef idx="1">
            <a:schemeClr val="accent1"/>
          </a:effectRef>
          <a:fontRef idx="minor">
            <a:schemeClr val="tx1"/>
          </a:fontRef>
        </p:style>
      </p:cxnSp>
      <p:cxnSp>
        <p:nvCxnSpPr>
          <p:cNvPr id="14" name="直線コネクタ 13">
            <a:extLst>
              <a:ext uri="{FF2B5EF4-FFF2-40B4-BE49-F238E27FC236}">
                <a16:creationId xmlns:a16="http://schemas.microsoft.com/office/drawing/2014/main" id="{1AE38055-C146-66F0-9E80-7E30E453A97B}"/>
              </a:ext>
            </a:extLst>
          </p:cNvPr>
          <p:cNvCxnSpPr>
            <a:cxnSpLocks/>
          </p:cNvCxnSpPr>
          <p:nvPr/>
        </p:nvCxnSpPr>
        <p:spPr>
          <a:xfrm>
            <a:off x="5892800" y="4423504"/>
            <a:ext cx="1809262" cy="0"/>
          </a:xfrm>
          <a:prstGeom prst="line">
            <a:avLst/>
          </a:prstGeom>
          <a:ln w="12700">
            <a:solidFill>
              <a:srgbClr val="FFAE09"/>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090695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B4641-E38D-D2C1-287A-9C5F0865978F}"/>
            </a:ext>
          </a:extLst>
        </p:cNvPr>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C946C539-0E3B-8CE3-A712-23585B4B3B47}"/>
              </a:ext>
            </a:extLst>
          </p:cNvPr>
          <p:cNvSpPr txBox="1"/>
          <p:nvPr/>
        </p:nvSpPr>
        <p:spPr>
          <a:xfrm>
            <a:off x="349956" y="663751"/>
            <a:ext cx="8444088" cy="517065"/>
          </a:xfrm>
          <a:prstGeom prst="rect">
            <a:avLst/>
          </a:prstGeom>
          <a:noFill/>
        </p:spPr>
        <p:txBody>
          <a:bodyPr wrap="square">
            <a:spAutoFit/>
          </a:bodyPr>
          <a:lstStyle/>
          <a:p>
            <a:pPr algn="ctr">
              <a:lnSpc>
                <a:spcPct val="120000"/>
              </a:lnSpc>
              <a:spcAft>
                <a:spcPts val="1200"/>
              </a:spcAft>
            </a:pPr>
            <a:r>
              <a:rPr lang="ja-JP" altLang="en-US" sz="2400" dirty="0"/>
              <a:t>ロータリー観を涵養し、奉仕活動の礎としましょう</a:t>
            </a:r>
          </a:p>
        </p:txBody>
      </p:sp>
      <p:sp>
        <p:nvSpPr>
          <p:cNvPr id="17" name="スライド番号プレースホルダー 16">
            <a:extLst>
              <a:ext uri="{FF2B5EF4-FFF2-40B4-BE49-F238E27FC236}">
                <a16:creationId xmlns:a16="http://schemas.microsoft.com/office/drawing/2014/main" id="{C3201533-D945-F97B-BEBA-C836CBB7A095}"/>
              </a:ext>
            </a:extLst>
          </p:cNvPr>
          <p:cNvSpPr>
            <a:spLocks noGrp="1"/>
          </p:cNvSpPr>
          <p:nvPr>
            <p:ph type="sldNum" sz="quarter" idx="12"/>
          </p:nvPr>
        </p:nvSpPr>
        <p:spPr/>
        <p:txBody>
          <a:bodyPr/>
          <a:lstStyle/>
          <a:p>
            <a:fld id="{E97FCFFC-F8AA-4D8F-A275-EA91BBC194F3}" type="slidenum">
              <a:rPr kumimoji="1" lang="ja-JP" altLang="en-US" smtClean="0"/>
              <a:t>38</a:t>
            </a:fld>
            <a:endParaRPr kumimoji="1" lang="ja-JP" altLang="en-US"/>
          </a:p>
        </p:txBody>
      </p:sp>
      <p:sp>
        <p:nvSpPr>
          <p:cNvPr id="5" name="テキスト ボックス 4">
            <a:extLst>
              <a:ext uri="{FF2B5EF4-FFF2-40B4-BE49-F238E27FC236}">
                <a16:creationId xmlns:a16="http://schemas.microsoft.com/office/drawing/2014/main" id="{B807B89D-817A-52D4-A7F9-EC76B77981F6}"/>
              </a:ext>
            </a:extLst>
          </p:cNvPr>
          <p:cNvSpPr txBox="1"/>
          <p:nvPr/>
        </p:nvSpPr>
        <p:spPr>
          <a:xfrm>
            <a:off x="506985" y="2559555"/>
            <a:ext cx="8130031" cy="1403461"/>
          </a:xfrm>
          <a:prstGeom prst="rect">
            <a:avLst/>
          </a:prstGeom>
          <a:noFill/>
        </p:spPr>
        <p:txBody>
          <a:bodyPr wrap="square">
            <a:spAutoFit/>
          </a:bodyPr>
          <a:lstStyle/>
          <a:p>
            <a:pPr algn="just">
              <a:lnSpc>
                <a:spcPct val="120000"/>
              </a:lnSpc>
            </a:pPr>
            <a:r>
              <a:rPr lang="ja-JP" altLang="en-US" sz="2400" dirty="0"/>
              <a:t>私たちは、世界で、地域社会で、そして</a:t>
            </a:r>
            <a:r>
              <a:rPr lang="ja-JP" altLang="en-US" sz="2400" b="1" dirty="0"/>
              <a:t>自分自身の中</a:t>
            </a:r>
            <a:r>
              <a:rPr lang="ja-JP" altLang="en-US" sz="2400" dirty="0"/>
              <a:t>で、持続可能な良い変化を生むために、人々が手を取り合って行動する世界を目指しています。</a:t>
            </a:r>
          </a:p>
        </p:txBody>
      </p:sp>
      <p:sp>
        <p:nvSpPr>
          <p:cNvPr id="7" name="テキスト ボックス 6">
            <a:extLst>
              <a:ext uri="{FF2B5EF4-FFF2-40B4-BE49-F238E27FC236}">
                <a16:creationId xmlns:a16="http://schemas.microsoft.com/office/drawing/2014/main" id="{6632C072-3457-78DA-EA18-F9283B41E3DB}"/>
              </a:ext>
            </a:extLst>
          </p:cNvPr>
          <p:cNvSpPr txBox="1"/>
          <p:nvPr/>
        </p:nvSpPr>
        <p:spPr>
          <a:xfrm>
            <a:off x="2405392" y="1796379"/>
            <a:ext cx="4587218" cy="461665"/>
          </a:xfrm>
          <a:prstGeom prst="rect">
            <a:avLst/>
          </a:prstGeom>
          <a:noFill/>
        </p:spPr>
        <p:txBody>
          <a:bodyPr wrap="square">
            <a:spAutoFit/>
          </a:bodyPr>
          <a:lstStyle/>
          <a:p>
            <a:pPr algn="ctr"/>
            <a:r>
              <a:rPr lang="ja-JP" altLang="en-US" sz="2400" b="1" dirty="0">
                <a:solidFill>
                  <a:srgbClr val="2A4D92"/>
                </a:solidFill>
              </a:rPr>
              <a:t>ビジョン声明</a:t>
            </a:r>
            <a:r>
              <a:rPr lang="ja-JP" altLang="vi-VN" i="1" dirty="0">
                <a:solidFill>
                  <a:srgbClr val="2A4D92"/>
                </a:solidFill>
              </a:rPr>
              <a:t>（</a:t>
            </a:r>
            <a:r>
              <a:rPr lang="vi-VN" altLang="ja-JP" i="1" dirty="0">
                <a:solidFill>
                  <a:srgbClr val="2A4D92"/>
                </a:solidFill>
              </a:rPr>
              <a:t>Vision Statement</a:t>
            </a:r>
            <a:r>
              <a:rPr lang="ja-JP" altLang="en-US" i="1" dirty="0">
                <a:solidFill>
                  <a:srgbClr val="2A4D92"/>
                </a:solidFill>
              </a:rPr>
              <a:t>）</a:t>
            </a:r>
            <a:endParaRPr lang="ja-JP" altLang="en-US" sz="2400" i="1" dirty="0">
              <a:solidFill>
                <a:srgbClr val="2A4D92"/>
              </a:solidFill>
            </a:endParaRPr>
          </a:p>
        </p:txBody>
      </p:sp>
      <p:cxnSp>
        <p:nvCxnSpPr>
          <p:cNvPr id="10" name="直線コネクタ 9">
            <a:extLst>
              <a:ext uri="{FF2B5EF4-FFF2-40B4-BE49-F238E27FC236}">
                <a16:creationId xmlns:a16="http://schemas.microsoft.com/office/drawing/2014/main" id="{6811E2BF-1C1A-BCAA-7C5E-C182528B5E84}"/>
              </a:ext>
            </a:extLst>
          </p:cNvPr>
          <p:cNvCxnSpPr>
            <a:cxnSpLocks/>
          </p:cNvCxnSpPr>
          <p:nvPr/>
        </p:nvCxnSpPr>
        <p:spPr>
          <a:xfrm>
            <a:off x="2268000" y="1678523"/>
            <a:ext cx="4608000" cy="0"/>
          </a:xfrm>
          <a:prstGeom prst="line">
            <a:avLst/>
          </a:prstGeom>
          <a:ln w="12700">
            <a:solidFill>
              <a:srgbClr val="FFAE09"/>
            </a:solidFill>
          </a:ln>
        </p:spPr>
        <p:style>
          <a:lnRef idx="2">
            <a:schemeClr val="accent1"/>
          </a:lnRef>
          <a:fillRef idx="0">
            <a:schemeClr val="accent1"/>
          </a:fillRef>
          <a:effectRef idx="1">
            <a:schemeClr val="accent1"/>
          </a:effectRef>
          <a:fontRef idx="minor">
            <a:schemeClr val="tx1"/>
          </a:fontRef>
        </p:style>
      </p:cxnSp>
      <p:cxnSp>
        <p:nvCxnSpPr>
          <p:cNvPr id="11" name="直線コネクタ 10">
            <a:extLst>
              <a:ext uri="{FF2B5EF4-FFF2-40B4-BE49-F238E27FC236}">
                <a16:creationId xmlns:a16="http://schemas.microsoft.com/office/drawing/2014/main" id="{15156429-A393-BC0F-80C7-FD1FD46DC557}"/>
              </a:ext>
            </a:extLst>
          </p:cNvPr>
          <p:cNvCxnSpPr>
            <a:cxnSpLocks/>
          </p:cNvCxnSpPr>
          <p:nvPr/>
        </p:nvCxnSpPr>
        <p:spPr>
          <a:xfrm>
            <a:off x="2268000" y="2283552"/>
            <a:ext cx="4608000" cy="0"/>
          </a:xfrm>
          <a:prstGeom prst="line">
            <a:avLst/>
          </a:prstGeom>
          <a:ln w="12700">
            <a:solidFill>
              <a:srgbClr val="FFAE09"/>
            </a:solidFill>
          </a:ln>
        </p:spPr>
        <p:style>
          <a:lnRef idx="2">
            <a:schemeClr val="accent1"/>
          </a:lnRef>
          <a:fillRef idx="0">
            <a:schemeClr val="accent1"/>
          </a:fillRef>
          <a:effectRef idx="1">
            <a:schemeClr val="accent1"/>
          </a:effectRef>
          <a:fontRef idx="minor">
            <a:schemeClr val="tx1"/>
          </a:fontRef>
        </p:style>
      </p:cxnSp>
      <p:sp>
        <p:nvSpPr>
          <p:cNvPr id="13" name="テキスト ボックス 12">
            <a:extLst>
              <a:ext uri="{FF2B5EF4-FFF2-40B4-BE49-F238E27FC236}">
                <a16:creationId xmlns:a16="http://schemas.microsoft.com/office/drawing/2014/main" id="{8265ED51-D2FF-CD31-255A-AFF22D377ADB}"/>
              </a:ext>
            </a:extLst>
          </p:cNvPr>
          <p:cNvSpPr txBox="1"/>
          <p:nvPr/>
        </p:nvSpPr>
        <p:spPr>
          <a:xfrm>
            <a:off x="506986" y="4234311"/>
            <a:ext cx="8130030" cy="1200329"/>
          </a:xfrm>
          <a:prstGeom prst="rect">
            <a:avLst/>
          </a:prstGeom>
          <a:noFill/>
        </p:spPr>
        <p:txBody>
          <a:bodyPr wrap="square">
            <a:spAutoFit/>
          </a:bodyPr>
          <a:lstStyle/>
          <a:p>
            <a:pPr algn="just"/>
            <a:r>
              <a:rPr lang="en-US" altLang="ja-JP" sz="2400" dirty="0"/>
              <a:t>Together, we see a world where people unite and take action to create lasting change across the globe, in our communities, and </a:t>
            </a:r>
            <a:r>
              <a:rPr lang="en-US" altLang="ja-JP" sz="2400" b="1" dirty="0"/>
              <a:t>in ourselves.</a:t>
            </a:r>
          </a:p>
        </p:txBody>
      </p:sp>
      <p:sp>
        <p:nvSpPr>
          <p:cNvPr id="16" name="正方形/長方形 15">
            <a:extLst>
              <a:ext uri="{FF2B5EF4-FFF2-40B4-BE49-F238E27FC236}">
                <a16:creationId xmlns:a16="http://schemas.microsoft.com/office/drawing/2014/main" id="{956EB901-21C3-60DF-9EB3-20E0F95830C7}"/>
              </a:ext>
            </a:extLst>
          </p:cNvPr>
          <p:cNvSpPr/>
          <p:nvPr/>
        </p:nvSpPr>
        <p:spPr>
          <a:xfrm>
            <a:off x="6078538" y="2916122"/>
            <a:ext cx="1881981" cy="93785"/>
          </a:xfrm>
          <a:prstGeom prst="rect">
            <a:avLst/>
          </a:prstGeom>
          <a:solidFill>
            <a:srgbClr val="FFAE09">
              <a:alpha val="2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pic>
        <p:nvPicPr>
          <p:cNvPr id="18" name="図 17">
            <a:extLst>
              <a:ext uri="{FF2B5EF4-FFF2-40B4-BE49-F238E27FC236}">
                <a16:creationId xmlns:a16="http://schemas.microsoft.com/office/drawing/2014/main" id="{D19871AD-1DB0-EC35-C705-0F15AA64A2FB}"/>
              </a:ext>
            </a:extLst>
          </p:cNvPr>
          <p:cNvPicPr>
            <a:picLocks noChangeAspect="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b="13083"/>
          <a:stretch/>
        </p:blipFill>
        <p:spPr>
          <a:xfrm>
            <a:off x="6748463" y="5097531"/>
            <a:ext cx="1747348" cy="1518748"/>
          </a:xfrm>
          <a:prstGeom prst="rect">
            <a:avLst/>
          </a:prstGeom>
        </p:spPr>
      </p:pic>
      <p:sp>
        <p:nvSpPr>
          <p:cNvPr id="21" name="正方形/長方形 20">
            <a:extLst>
              <a:ext uri="{FF2B5EF4-FFF2-40B4-BE49-F238E27FC236}">
                <a16:creationId xmlns:a16="http://schemas.microsoft.com/office/drawing/2014/main" id="{C297A4B1-F7D7-018D-6D59-652E59AEFBE7}"/>
              </a:ext>
            </a:extLst>
          </p:cNvPr>
          <p:cNvSpPr/>
          <p:nvPr/>
        </p:nvSpPr>
        <p:spPr>
          <a:xfrm>
            <a:off x="4295613" y="5264592"/>
            <a:ext cx="2028987" cy="93785"/>
          </a:xfrm>
          <a:prstGeom prst="rect">
            <a:avLst/>
          </a:prstGeom>
          <a:solidFill>
            <a:srgbClr val="FFAE09">
              <a:alpha val="2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Tree>
    <p:extLst>
      <p:ext uri="{BB962C8B-B14F-4D97-AF65-F5344CB8AC3E}">
        <p14:creationId xmlns:p14="http://schemas.microsoft.com/office/powerpoint/2010/main" val="8249647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D48C3E-8A09-5C1C-BF87-21A03C2632BC}"/>
              </a:ext>
            </a:extLst>
          </p:cNvPr>
          <p:cNvSpPr>
            <a:spLocks noGrp="1"/>
          </p:cNvSpPr>
          <p:nvPr>
            <p:ph type="title"/>
          </p:nvPr>
        </p:nvSpPr>
        <p:spPr>
          <a:xfrm>
            <a:off x="670215" y="129594"/>
            <a:ext cx="7886700" cy="1408256"/>
          </a:xfrm>
        </p:spPr>
        <p:txBody>
          <a:bodyPr/>
          <a:lstStyle/>
          <a:p>
            <a:r>
              <a:rPr kumimoji="1" lang="ja-JP" altLang="en-US" dirty="0">
                <a:solidFill>
                  <a:schemeClr val="accent1">
                    <a:lumMod val="75000"/>
                  </a:schemeClr>
                </a:solidFill>
              </a:rPr>
              <a:t>ロータリーの原点とは</a:t>
            </a:r>
          </a:p>
        </p:txBody>
      </p:sp>
      <p:sp>
        <p:nvSpPr>
          <p:cNvPr id="3" name="スライド番号プレースホルダー 2">
            <a:extLst>
              <a:ext uri="{FF2B5EF4-FFF2-40B4-BE49-F238E27FC236}">
                <a16:creationId xmlns:a16="http://schemas.microsoft.com/office/drawing/2014/main" id="{48635FB8-5154-7E80-E037-2B07E0D2F9C6}"/>
              </a:ext>
            </a:extLst>
          </p:cNvPr>
          <p:cNvSpPr>
            <a:spLocks noGrp="1"/>
          </p:cNvSpPr>
          <p:nvPr>
            <p:ph type="sldNum" sz="quarter" idx="12"/>
          </p:nvPr>
        </p:nvSpPr>
        <p:spPr/>
        <p:txBody>
          <a:bodyPr/>
          <a:lstStyle/>
          <a:p>
            <a:fld id="{E97FCFFC-F8AA-4D8F-A275-EA91BBC194F3}" type="slidenum">
              <a:rPr kumimoji="1" lang="ja-JP" altLang="en-US" smtClean="0"/>
              <a:t>3</a:t>
            </a:fld>
            <a:endParaRPr kumimoji="1" lang="ja-JP" altLang="en-US"/>
          </a:p>
        </p:txBody>
      </p:sp>
      <p:sp>
        <p:nvSpPr>
          <p:cNvPr id="8" name="矢印: 下 7">
            <a:extLst>
              <a:ext uri="{FF2B5EF4-FFF2-40B4-BE49-F238E27FC236}">
                <a16:creationId xmlns:a16="http://schemas.microsoft.com/office/drawing/2014/main" id="{CC65A617-7794-1A98-158B-4A9D049FD25F}"/>
              </a:ext>
            </a:extLst>
          </p:cNvPr>
          <p:cNvSpPr/>
          <p:nvPr/>
        </p:nvSpPr>
        <p:spPr>
          <a:xfrm>
            <a:off x="4083953" y="2442515"/>
            <a:ext cx="976095" cy="1347071"/>
          </a:xfrm>
          <a:prstGeom prst="downArrow">
            <a:avLst>
              <a:gd name="adj1" fmla="val 50000"/>
              <a:gd name="adj2" fmla="val 26056"/>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p>
        </p:txBody>
      </p:sp>
      <p:sp>
        <p:nvSpPr>
          <p:cNvPr id="5" name="テキスト ボックス 4">
            <a:extLst>
              <a:ext uri="{FF2B5EF4-FFF2-40B4-BE49-F238E27FC236}">
                <a16:creationId xmlns:a16="http://schemas.microsoft.com/office/drawing/2014/main" id="{DD7B30BA-08BE-3CB3-18DD-0EAA67E10432}"/>
              </a:ext>
            </a:extLst>
          </p:cNvPr>
          <p:cNvSpPr txBox="1"/>
          <p:nvPr/>
        </p:nvSpPr>
        <p:spPr>
          <a:xfrm>
            <a:off x="766319" y="1341217"/>
            <a:ext cx="7611361" cy="1104918"/>
          </a:xfrm>
          <a:prstGeom prst="rect">
            <a:avLst/>
          </a:prstGeom>
          <a:noFill/>
        </p:spPr>
        <p:txBody>
          <a:bodyPr wrap="square">
            <a:spAutoFit/>
          </a:bodyPr>
          <a:lstStyle/>
          <a:p>
            <a:pPr algn="ctr">
              <a:lnSpc>
                <a:spcPct val="120000"/>
              </a:lnSpc>
            </a:pPr>
            <a:r>
              <a:rPr lang="ja-JP" altLang="en-US" sz="2800" dirty="0"/>
              <a:t>信頼は、お互いを認め合う寛容の心に培われ、</a:t>
            </a:r>
            <a:endParaRPr lang="en-US" altLang="ja-JP" sz="2800" dirty="0"/>
          </a:p>
          <a:p>
            <a:pPr algn="ctr">
              <a:lnSpc>
                <a:spcPct val="120000"/>
              </a:lnSpc>
            </a:pPr>
            <a:r>
              <a:rPr lang="ja-JP" altLang="en-US" sz="2800" dirty="0"/>
              <a:t>仲間意識の絆も固く結ばれ・・・</a:t>
            </a:r>
          </a:p>
        </p:txBody>
      </p:sp>
      <p:sp>
        <p:nvSpPr>
          <p:cNvPr id="6" name="テキスト ボックス 5">
            <a:extLst>
              <a:ext uri="{FF2B5EF4-FFF2-40B4-BE49-F238E27FC236}">
                <a16:creationId xmlns:a16="http://schemas.microsoft.com/office/drawing/2014/main" id="{E9F56D13-180D-6954-D558-3A84888DC7EC}"/>
              </a:ext>
            </a:extLst>
          </p:cNvPr>
          <p:cNvSpPr txBox="1"/>
          <p:nvPr/>
        </p:nvSpPr>
        <p:spPr>
          <a:xfrm>
            <a:off x="766318" y="4084441"/>
            <a:ext cx="7611361" cy="1104918"/>
          </a:xfrm>
          <a:prstGeom prst="rect">
            <a:avLst/>
          </a:prstGeom>
          <a:noFill/>
        </p:spPr>
        <p:txBody>
          <a:bodyPr wrap="square">
            <a:spAutoFit/>
          </a:bodyPr>
          <a:lstStyle/>
          <a:p>
            <a:pPr algn="ctr">
              <a:lnSpc>
                <a:spcPct val="120000"/>
              </a:lnSpc>
            </a:pPr>
            <a:r>
              <a:rPr lang="ja-JP" altLang="en-US" sz="2800" dirty="0"/>
              <a:t>信頼は安心につながり、お互いの商取引も、</a:t>
            </a:r>
            <a:endParaRPr lang="en-US" altLang="ja-JP" sz="2800" dirty="0"/>
          </a:p>
          <a:p>
            <a:pPr algn="ctr">
              <a:lnSpc>
                <a:spcPct val="120000"/>
              </a:lnSpc>
            </a:pPr>
            <a:r>
              <a:rPr lang="ja-JP" altLang="en-US" sz="2800" dirty="0"/>
              <a:t>だんだん盛んに行われる様になりました。</a:t>
            </a:r>
          </a:p>
        </p:txBody>
      </p:sp>
      <p:sp>
        <p:nvSpPr>
          <p:cNvPr id="7" name="テキスト ボックス 6">
            <a:extLst>
              <a:ext uri="{FF2B5EF4-FFF2-40B4-BE49-F238E27FC236}">
                <a16:creationId xmlns:a16="http://schemas.microsoft.com/office/drawing/2014/main" id="{2FD0C04C-A04F-0E46-E1BA-D76D339E0579}"/>
              </a:ext>
            </a:extLst>
          </p:cNvPr>
          <p:cNvSpPr txBox="1"/>
          <p:nvPr/>
        </p:nvSpPr>
        <p:spPr>
          <a:xfrm>
            <a:off x="880030" y="2743328"/>
            <a:ext cx="6535306" cy="587853"/>
          </a:xfrm>
          <a:prstGeom prst="rect">
            <a:avLst/>
          </a:prstGeom>
          <a:solidFill>
            <a:schemeClr val="bg1"/>
          </a:solidFill>
        </p:spPr>
        <p:txBody>
          <a:bodyPr wrap="square">
            <a:spAutoFit/>
          </a:bodyPr>
          <a:lstStyle/>
          <a:p>
            <a:pPr algn="ctr">
              <a:lnSpc>
                <a:spcPct val="120000"/>
              </a:lnSpc>
            </a:pPr>
            <a:r>
              <a:rPr lang="ja-JP" altLang="en-US" sz="2800" b="1" dirty="0">
                <a:solidFill>
                  <a:srgbClr val="C00000"/>
                </a:solidFill>
              </a:rPr>
              <a:t>虚偽と搾取の商取引が普通だった時に、</a:t>
            </a:r>
          </a:p>
        </p:txBody>
      </p:sp>
      <p:pic>
        <p:nvPicPr>
          <p:cNvPr id="10" name="図 9" descr="図形&#10;&#10;低い精度で自動的に生成された説明">
            <a:extLst>
              <a:ext uri="{FF2B5EF4-FFF2-40B4-BE49-F238E27FC236}">
                <a16:creationId xmlns:a16="http://schemas.microsoft.com/office/drawing/2014/main" id="{0525BA12-78C7-64BC-0BB7-E327F9F363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1557" y="2913962"/>
            <a:ext cx="934404" cy="1017013"/>
          </a:xfrm>
          <a:prstGeom prst="rect">
            <a:avLst/>
          </a:prstGeom>
        </p:spPr>
      </p:pic>
      <p:pic>
        <p:nvPicPr>
          <p:cNvPr id="12" name="図 11" descr="図形&#10;&#10;低い精度で自動的に生成された説明">
            <a:extLst>
              <a:ext uri="{FF2B5EF4-FFF2-40B4-BE49-F238E27FC236}">
                <a16:creationId xmlns:a16="http://schemas.microsoft.com/office/drawing/2014/main" id="{C7E4774A-B078-9685-C303-335E7E9B1C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6009" y="2141180"/>
            <a:ext cx="1419107" cy="1610697"/>
          </a:xfrm>
          <a:prstGeom prst="rect">
            <a:avLst/>
          </a:prstGeom>
        </p:spPr>
      </p:pic>
      <p:pic>
        <p:nvPicPr>
          <p:cNvPr id="14" name="図 13" descr="アイコン&#10;&#10;自動的に生成された説明">
            <a:extLst>
              <a:ext uri="{FF2B5EF4-FFF2-40B4-BE49-F238E27FC236}">
                <a16:creationId xmlns:a16="http://schemas.microsoft.com/office/drawing/2014/main" id="{D0405D27-6DD9-BC7D-DB49-FBED5C39E458}"/>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449831" y="4807858"/>
            <a:ext cx="2051720" cy="2050142"/>
          </a:xfrm>
          <a:prstGeom prst="rect">
            <a:avLst/>
          </a:prstGeom>
        </p:spPr>
      </p:pic>
    </p:spTree>
    <p:extLst>
      <p:ext uri="{BB962C8B-B14F-4D97-AF65-F5344CB8AC3E}">
        <p14:creationId xmlns:p14="http://schemas.microsoft.com/office/powerpoint/2010/main" val="4302697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690694C0-758E-CE5B-8DBA-6A104B645A39}"/>
              </a:ext>
            </a:extLst>
          </p:cNvPr>
          <p:cNvSpPr/>
          <p:nvPr/>
        </p:nvSpPr>
        <p:spPr>
          <a:xfrm>
            <a:off x="0" y="9427"/>
            <a:ext cx="9144000" cy="1266516"/>
          </a:xfrm>
          <a:prstGeom prst="rect">
            <a:avLst/>
          </a:prstGeom>
          <a:pattFill prst="wdUpDiag">
            <a:fgClr>
              <a:srgbClr val="2A4D92"/>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tIns="72000" rtlCol="0" anchor="ctr"/>
          <a:lstStyle/>
          <a:p>
            <a:pPr algn="ctr">
              <a:lnSpc>
                <a:spcPct val="120000"/>
              </a:lnSpc>
            </a:pPr>
            <a:endParaRPr kumimoji="1" lang="ja-JP" altLang="en-US" sz="2000" dirty="0"/>
          </a:p>
        </p:txBody>
      </p:sp>
      <p:sp>
        <p:nvSpPr>
          <p:cNvPr id="20" name="正方形/長方形 19">
            <a:extLst>
              <a:ext uri="{FF2B5EF4-FFF2-40B4-BE49-F238E27FC236}">
                <a16:creationId xmlns:a16="http://schemas.microsoft.com/office/drawing/2014/main" id="{82564507-805B-9B96-BA43-2B887811DC76}"/>
              </a:ext>
            </a:extLst>
          </p:cNvPr>
          <p:cNvSpPr/>
          <p:nvPr/>
        </p:nvSpPr>
        <p:spPr>
          <a:xfrm>
            <a:off x="0" y="5269487"/>
            <a:ext cx="9144000" cy="1569661"/>
          </a:xfrm>
          <a:prstGeom prst="rect">
            <a:avLst/>
          </a:prstGeom>
          <a:pattFill prst="wdUpDiag">
            <a:fgClr>
              <a:srgbClr val="FFAE09"/>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tIns="72000" rtlCol="0" anchor="ctr"/>
          <a:lstStyle/>
          <a:p>
            <a:pPr algn="ctr">
              <a:lnSpc>
                <a:spcPct val="120000"/>
              </a:lnSpc>
            </a:pPr>
            <a:endParaRPr kumimoji="1" lang="ja-JP" altLang="en-US" sz="2000" dirty="0"/>
          </a:p>
        </p:txBody>
      </p:sp>
      <p:sp>
        <p:nvSpPr>
          <p:cNvPr id="19" name="波線 18">
            <a:extLst>
              <a:ext uri="{FF2B5EF4-FFF2-40B4-BE49-F238E27FC236}">
                <a16:creationId xmlns:a16="http://schemas.microsoft.com/office/drawing/2014/main" id="{230FD6A1-10B0-B4DE-8E96-8562933C881F}"/>
              </a:ext>
            </a:extLst>
          </p:cNvPr>
          <p:cNvSpPr/>
          <p:nvPr/>
        </p:nvSpPr>
        <p:spPr>
          <a:xfrm>
            <a:off x="0" y="4270"/>
            <a:ext cx="9144000" cy="6223000"/>
          </a:xfrm>
          <a:prstGeom prst="wave">
            <a:avLst>
              <a:gd name="adj1" fmla="val 4336"/>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tIns="72000" rtlCol="0" anchor="ctr"/>
          <a:lstStyle/>
          <a:p>
            <a:pPr algn="ctr">
              <a:lnSpc>
                <a:spcPct val="120000"/>
              </a:lnSpc>
            </a:pPr>
            <a:endParaRPr kumimoji="1" lang="ja-JP" altLang="en-US" sz="2000" dirty="0"/>
          </a:p>
        </p:txBody>
      </p:sp>
      <p:sp>
        <p:nvSpPr>
          <p:cNvPr id="15" name="テキスト ボックス 14">
            <a:extLst>
              <a:ext uri="{FF2B5EF4-FFF2-40B4-BE49-F238E27FC236}">
                <a16:creationId xmlns:a16="http://schemas.microsoft.com/office/drawing/2014/main" id="{35A7967E-FD56-8BDC-E04F-B96E006E8A66}"/>
              </a:ext>
            </a:extLst>
          </p:cNvPr>
          <p:cNvSpPr txBox="1"/>
          <p:nvPr/>
        </p:nvSpPr>
        <p:spPr>
          <a:xfrm>
            <a:off x="484717" y="2702975"/>
            <a:ext cx="8174567" cy="707886"/>
          </a:xfrm>
          <a:prstGeom prst="rect">
            <a:avLst/>
          </a:prstGeom>
          <a:noFill/>
        </p:spPr>
        <p:txBody>
          <a:bodyPr wrap="square">
            <a:spAutoFit/>
          </a:bodyPr>
          <a:lstStyle/>
          <a:p>
            <a:pPr algn="ctr"/>
            <a:r>
              <a:rPr lang="ja-JP" altLang="en-US" sz="4000" dirty="0"/>
              <a:t>ご清聴ありがとうございました</a:t>
            </a:r>
          </a:p>
        </p:txBody>
      </p:sp>
      <p:pic>
        <p:nvPicPr>
          <p:cNvPr id="17" name="図 16">
            <a:extLst>
              <a:ext uri="{FF2B5EF4-FFF2-40B4-BE49-F238E27FC236}">
                <a16:creationId xmlns:a16="http://schemas.microsoft.com/office/drawing/2014/main" id="{8D4213D7-33FD-10BA-EDC8-173C3901A92F}"/>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29550" y="5024488"/>
            <a:ext cx="2124222" cy="928322"/>
          </a:xfrm>
          <a:prstGeom prst="rect">
            <a:avLst/>
          </a:prstGeom>
        </p:spPr>
      </p:pic>
      <p:sp>
        <p:nvSpPr>
          <p:cNvPr id="5" name="テキスト ボックス 4">
            <a:extLst>
              <a:ext uri="{FF2B5EF4-FFF2-40B4-BE49-F238E27FC236}">
                <a16:creationId xmlns:a16="http://schemas.microsoft.com/office/drawing/2014/main" id="{0752AEF5-9198-73B9-B504-C0E6EE37C5E8}"/>
              </a:ext>
            </a:extLst>
          </p:cNvPr>
          <p:cNvSpPr txBox="1"/>
          <p:nvPr/>
        </p:nvSpPr>
        <p:spPr>
          <a:xfrm>
            <a:off x="484717" y="2040598"/>
            <a:ext cx="8174567" cy="1569660"/>
          </a:xfrm>
          <a:prstGeom prst="rect">
            <a:avLst/>
          </a:prstGeom>
          <a:noFill/>
        </p:spPr>
        <p:txBody>
          <a:bodyPr wrap="square">
            <a:spAutoFit/>
          </a:bodyPr>
          <a:lstStyle/>
          <a:p>
            <a:pPr algn="ctr"/>
            <a:endParaRPr lang="en-US" altLang="ja-JP" sz="4800" dirty="0">
              <a:solidFill>
                <a:srgbClr val="2A4D92"/>
              </a:solidFill>
            </a:endParaRPr>
          </a:p>
          <a:p>
            <a:pPr algn="ctr"/>
            <a:endParaRPr lang="en-US" altLang="ja-JP" sz="4800" dirty="0">
              <a:solidFill>
                <a:srgbClr val="2A4D92"/>
              </a:solidFill>
            </a:endParaRPr>
          </a:p>
        </p:txBody>
      </p:sp>
    </p:spTree>
    <p:extLst>
      <p:ext uri="{BB962C8B-B14F-4D97-AF65-F5344CB8AC3E}">
        <p14:creationId xmlns:p14="http://schemas.microsoft.com/office/powerpoint/2010/main" val="25815671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50D5884-6DCF-E307-D54B-7B0C04093B82}"/>
              </a:ext>
            </a:extLst>
          </p:cNvPr>
          <p:cNvSpPr>
            <a:spLocks noGrp="1"/>
          </p:cNvSpPr>
          <p:nvPr>
            <p:ph type="title"/>
          </p:nvPr>
        </p:nvSpPr>
        <p:spPr>
          <a:xfrm>
            <a:off x="628650" y="88027"/>
            <a:ext cx="7886700" cy="1325563"/>
          </a:xfrm>
        </p:spPr>
        <p:txBody>
          <a:bodyPr/>
          <a:lstStyle/>
          <a:p>
            <a:r>
              <a:rPr kumimoji="1" lang="ja-JP" altLang="en-US" dirty="0">
                <a:solidFill>
                  <a:schemeClr val="accent1">
                    <a:lumMod val="75000"/>
                  </a:schemeClr>
                </a:solidFill>
              </a:rPr>
              <a:t>ロータリーの原点とは</a:t>
            </a:r>
          </a:p>
        </p:txBody>
      </p:sp>
      <p:sp>
        <p:nvSpPr>
          <p:cNvPr id="3" name="スライド番号プレースホルダー 2">
            <a:extLst>
              <a:ext uri="{FF2B5EF4-FFF2-40B4-BE49-F238E27FC236}">
                <a16:creationId xmlns:a16="http://schemas.microsoft.com/office/drawing/2014/main" id="{192AD22B-075C-0CF7-A217-C6C363561550}"/>
              </a:ext>
            </a:extLst>
          </p:cNvPr>
          <p:cNvSpPr>
            <a:spLocks noGrp="1"/>
          </p:cNvSpPr>
          <p:nvPr>
            <p:ph type="sldNum" sz="quarter" idx="12"/>
          </p:nvPr>
        </p:nvSpPr>
        <p:spPr/>
        <p:txBody>
          <a:bodyPr/>
          <a:lstStyle/>
          <a:p>
            <a:fld id="{E97FCFFC-F8AA-4D8F-A275-EA91BBC194F3}" type="slidenum">
              <a:rPr kumimoji="1" lang="ja-JP" altLang="en-US" smtClean="0"/>
              <a:t>4</a:t>
            </a:fld>
            <a:endParaRPr kumimoji="1" lang="ja-JP" altLang="en-US"/>
          </a:p>
        </p:txBody>
      </p:sp>
      <p:sp>
        <p:nvSpPr>
          <p:cNvPr id="4" name="テキスト ボックス 3">
            <a:extLst>
              <a:ext uri="{FF2B5EF4-FFF2-40B4-BE49-F238E27FC236}">
                <a16:creationId xmlns:a16="http://schemas.microsoft.com/office/drawing/2014/main" id="{2AB9B0EF-F6F3-B51A-5C8E-5DD0D18AC06C}"/>
              </a:ext>
            </a:extLst>
          </p:cNvPr>
          <p:cNvSpPr txBox="1"/>
          <p:nvPr/>
        </p:nvSpPr>
        <p:spPr>
          <a:xfrm>
            <a:off x="766319" y="1152677"/>
            <a:ext cx="7611361" cy="1032590"/>
          </a:xfrm>
          <a:prstGeom prst="rect">
            <a:avLst/>
          </a:prstGeom>
          <a:noFill/>
        </p:spPr>
        <p:txBody>
          <a:bodyPr wrap="square">
            <a:spAutoFit/>
          </a:bodyPr>
          <a:lstStyle/>
          <a:p>
            <a:pPr algn="ctr">
              <a:lnSpc>
                <a:spcPct val="120000"/>
              </a:lnSpc>
            </a:pPr>
            <a:r>
              <a:rPr lang="ja-JP" altLang="en-US" sz="2600" b="1" dirty="0">
                <a:solidFill>
                  <a:schemeClr val="tx1">
                    <a:lumMod val="75000"/>
                    <a:lumOff val="25000"/>
                  </a:schemeClr>
                </a:solidFill>
              </a:rPr>
              <a:t>ロータリーは、</a:t>
            </a:r>
            <a:r>
              <a:rPr lang="en-US" altLang="ja-JP" sz="2600" b="1" dirty="0">
                <a:solidFill>
                  <a:schemeClr val="tx1">
                    <a:lumMod val="75000"/>
                    <a:lumOff val="25000"/>
                  </a:schemeClr>
                </a:solidFill>
              </a:rPr>
              <a:t>4</a:t>
            </a:r>
            <a:r>
              <a:rPr lang="ja-JP" altLang="en-US" sz="2600" b="1" dirty="0">
                <a:solidFill>
                  <a:schemeClr val="tx1">
                    <a:lumMod val="75000"/>
                    <a:lumOff val="25000"/>
                  </a:schemeClr>
                </a:solidFill>
              </a:rPr>
              <a:t>人から今日</a:t>
            </a:r>
            <a:r>
              <a:rPr lang="en-US" altLang="ja-JP" sz="2600" b="1" dirty="0">
                <a:solidFill>
                  <a:schemeClr val="tx1">
                    <a:lumMod val="75000"/>
                    <a:lumOff val="25000"/>
                  </a:schemeClr>
                </a:solidFill>
              </a:rPr>
              <a:t>120</a:t>
            </a:r>
            <a:r>
              <a:rPr lang="ja-JP" altLang="en-US" sz="2600" b="1" dirty="0">
                <a:solidFill>
                  <a:schemeClr val="tx1">
                    <a:lumMod val="75000"/>
                    <a:lumOff val="25000"/>
                  </a:schemeClr>
                </a:solidFill>
              </a:rPr>
              <a:t>万人の</a:t>
            </a:r>
            <a:r>
              <a:rPr lang="en-US" altLang="ja-JP" sz="2600" b="1" dirty="0">
                <a:solidFill>
                  <a:schemeClr val="tx1">
                    <a:lumMod val="75000"/>
                    <a:lumOff val="25000"/>
                  </a:schemeClr>
                </a:solidFill>
              </a:rPr>
              <a:t>Fellow</a:t>
            </a:r>
            <a:r>
              <a:rPr lang="ja-JP" altLang="en-US" sz="2600" b="1" dirty="0">
                <a:solidFill>
                  <a:schemeClr val="tx1">
                    <a:lumMod val="75000"/>
                    <a:lumOff val="25000"/>
                  </a:schemeClr>
                </a:solidFill>
              </a:rPr>
              <a:t>に、</a:t>
            </a:r>
          </a:p>
          <a:p>
            <a:pPr algn="ctr">
              <a:lnSpc>
                <a:spcPct val="120000"/>
              </a:lnSpc>
            </a:pPr>
            <a:r>
              <a:rPr lang="ja-JP" altLang="en-US" sz="2600" b="1" dirty="0">
                <a:solidFill>
                  <a:schemeClr val="tx1">
                    <a:lumMod val="75000"/>
                    <a:lumOff val="25000"/>
                  </a:schemeClr>
                </a:solidFill>
              </a:rPr>
              <a:t>発展しました。</a:t>
            </a:r>
          </a:p>
        </p:txBody>
      </p:sp>
      <p:sp>
        <p:nvSpPr>
          <p:cNvPr id="6" name="テキスト ボックス 5">
            <a:extLst>
              <a:ext uri="{FF2B5EF4-FFF2-40B4-BE49-F238E27FC236}">
                <a16:creationId xmlns:a16="http://schemas.microsoft.com/office/drawing/2014/main" id="{2F3F381A-2C44-42D7-0260-256FEF2C09D6}"/>
              </a:ext>
            </a:extLst>
          </p:cNvPr>
          <p:cNvSpPr txBox="1"/>
          <p:nvPr/>
        </p:nvSpPr>
        <p:spPr>
          <a:xfrm>
            <a:off x="92087" y="3344157"/>
            <a:ext cx="9127326" cy="3322448"/>
          </a:xfrm>
          <a:prstGeom prst="rect">
            <a:avLst/>
          </a:prstGeom>
          <a:noFill/>
        </p:spPr>
        <p:txBody>
          <a:bodyPr wrap="square">
            <a:spAutoFit/>
          </a:bodyPr>
          <a:lstStyle/>
          <a:p>
            <a:pPr algn="ctr">
              <a:lnSpc>
                <a:spcPct val="120000"/>
              </a:lnSpc>
            </a:pPr>
            <a:r>
              <a:rPr lang="ja-JP" altLang="en-US" sz="2600" dirty="0"/>
              <a:t>同志・仲間＝</a:t>
            </a:r>
            <a:r>
              <a:rPr lang="en-US" altLang="ja-JP" sz="2600" dirty="0"/>
              <a:t>Fellow</a:t>
            </a:r>
          </a:p>
          <a:p>
            <a:pPr algn="ctr">
              <a:lnSpc>
                <a:spcPct val="120000"/>
              </a:lnSpc>
            </a:pPr>
            <a:r>
              <a:rPr lang="ja-JP" altLang="en-US" sz="2600" dirty="0"/>
              <a:t>その固い絆＝</a:t>
            </a:r>
            <a:r>
              <a:rPr lang="en-US" altLang="ja-JP" sz="2600" dirty="0"/>
              <a:t>Fellowship </a:t>
            </a:r>
          </a:p>
          <a:p>
            <a:pPr algn="ctr">
              <a:lnSpc>
                <a:spcPct val="120000"/>
              </a:lnSpc>
            </a:pPr>
            <a:endParaRPr lang="en-US" altLang="ja-JP" sz="2000" dirty="0"/>
          </a:p>
          <a:p>
            <a:pPr algn="ctr">
              <a:lnSpc>
                <a:spcPct val="120000"/>
              </a:lnSpc>
            </a:pPr>
            <a:r>
              <a:rPr lang="ja-JP" altLang="en-US" sz="3200" b="1" dirty="0">
                <a:solidFill>
                  <a:srgbClr val="2A4D92"/>
                </a:solidFill>
              </a:rPr>
              <a:t>♪</a:t>
            </a:r>
            <a:r>
              <a:rPr lang="en-US" altLang="ja-JP" sz="3200" b="1" dirty="0">
                <a:solidFill>
                  <a:srgbClr val="2A4D92"/>
                </a:solidFill>
              </a:rPr>
              <a:t> </a:t>
            </a:r>
            <a:r>
              <a:rPr lang="ja-JP" altLang="en-US" sz="3200" b="1" dirty="0">
                <a:solidFill>
                  <a:srgbClr val="2A4D92"/>
                </a:solidFill>
              </a:rPr>
              <a:t>集いて図る心は一つ ♪</a:t>
            </a:r>
            <a:endParaRPr lang="en-US" altLang="ja-JP" sz="3200" b="1" dirty="0">
              <a:solidFill>
                <a:srgbClr val="2A4D92"/>
              </a:solidFill>
            </a:endParaRPr>
          </a:p>
          <a:p>
            <a:pPr algn="ctr">
              <a:lnSpc>
                <a:spcPct val="120000"/>
              </a:lnSpc>
            </a:pPr>
            <a:endParaRPr lang="ja-JP" altLang="en-US" sz="2000" dirty="0"/>
          </a:p>
          <a:p>
            <a:pPr algn="ctr">
              <a:lnSpc>
                <a:spcPct val="120000"/>
              </a:lnSpc>
            </a:pPr>
            <a:r>
              <a:rPr lang="ja-JP" altLang="en-US" sz="2600" dirty="0"/>
              <a:t>それはどの様な心？ </a:t>
            </a:r>
            <a:endParaRPr lang="en-US" altLang="ja-JP" sz="2600" dirty="0"/>
          </a:p>
          <a:p>
            <a:pPr algn="ctr">
              <a:lnSpc>
                <a:spcPct val="120000"/>
              </a:lnSpc>
            </a:pPr>
            <a:r>
              <a:rPr lang="ja-JP" altLang="en-US" sz="2600" dirty="0"/>
              <a:t>それはロータリーの原点、 ロータリーアンの「心の原点」</a:t>
            </a:r>
          </a:p>
        </p:txBody>
      </p:sp>
      <p:sp>
        <p:nvSpPr>
          <p:cNvPr id="8" name="テキスト ボックス 7">
            <a:extLst>
              <a:ext uri="{FF2B5EF4-FFF2-40B4-BE49-F238E27FC236}">
                <a16:creationId xmlns:a16="http://schemas.microsoft.com/office/drawing/2014/main" id="{6EB27A07-D5F6-1E2E-5005-57F315C3483F}"/>
              </a:ext>
            </a:extLst>
          </p:cNvPr>
          <p:cNvSpPr txBox="1"/>
          <p:nvPr/>
        </p:nvSpPr>
        <p:spPr>
          <a:xfrm>
            <a:off x="1092404" y="2529146"/>
            <a:ext cx="6959189" cy="492443"/>
          </a:xfrm>
          <a:prstGeom prst="rect">
            <a:avLst/>
          </a:prstGeom>
          <a:noFill/>
        </p:spPr>
        <p:txBody>
          <a:bodyPr wrap="square">
            <a:spAutoFit/>
          </a:bodyPr>
          <a:lstStyle/>
          <a:p>
            <a:pPr algn="ctr"/>
            <a:r>
              <a:rPr lang="ja-JP" altLang="en-US" sz="2600" b="1" dirty="0">
                <a:solidFill>
                  <a:srgbClr val="FFAE09"/>
                </a:solidFill>
              </a:rPr>
              <a:t>信頼と寛容の心に培われ、一つ心に結ばれた　</a:t>
            </a:r>
          </a:p>
        </p:txBody>
      </p:sp>
      <p:cxnSp>
        <p:nvCxnSpPr>
          <p:cNvPr id="10" name="直線コネクタ 9">
            <a:extLst>
              <a:ext uri="{FF2B5EF4-FFF2-40B4-BE49-F238E27FC236}">
                <a16:creationId xmlns:a16="http://schemas.microsoft.com/office/drawing/2014/main" id="{31FF2EF4-5F65-6399-FAED-EF4BEC94F07F}"/>
              </a:ext>
            </a:extLst>
          </p:cNvPr>
          <p:cNvCxnSpPr>
            <a:cxnSpLocks/>
          </p:cNvCxnSpPr>
          <p:nvPr/>
        </p:nvCxnSpPr>
        <p:spPr>
          <a:xfrm>
            <a:off x="1239590" y="2441778"/>
            <a:ext cx="6660070" cy="0"/>
          </a:xfrm>
          <a:prstGeom prst="line">
            <a:avLst/>
          </a:prstGeom>
          <a:ln w="12700">
            <a:solidFill>
              <a:srgbClr val="FFAE09"/>
            </a:solidFill>
          </a:ln>
        </p:spPr>
        <p:style>
          <a:lnRef idx="2">
            <a:schemeClr val="accent1"/>
          </a:lnRef>
          <a:fillRef idx="0">
            <a:schemeClr val="accent1"/>
          </a:fillRef>
          <a:effectRef idx="1">
            <a:schemeClr val="accent1"/>
          </a:effectRef>
          <a:fontRef idx="minor">
            <a:schemeClr val="tx1"/>
          </a:fontRef>
        </p:style>
      </p:cxnSp>
      <p:cxnSp>
        <p:nvCxnSpPr>
          <p:cNvPr id="11" name="直線コネクタ 10">
            <a:extLst>
              <a:ext uri="{FF2B5EF4-FFF2-40B4-BE49-F238E27FC236}">
                <a16:creationId xmlns:a16="http://schemas.microsoft.com/office/drawing/2014/main" id="{0B3DEA5D-3C9E-4325-ED4A-ABB37387EB7B}"/>
              </a:ext>
            </a:extLst>
          </p:cNvPr>
          <p:cNvCxnSpPr>
            <a:cxnSpLocks/>
          </p:cNvCxnSpPr>
          <p:nvPr/>
        </p:nvCxnSpPr>
        <p:spPr>
          <a:xfrm>
            <a:off x="1249017" y="2988272"/>
            <a:ext cx="6660070" cy="0"/>
          </a:xfrm>
          <a:prstGeom prst="line">
            <a:avLst/>
          </a:prstGeom>
          <a:ln w="12700">
            <a:solidFill>
              <a:srgbClr val="FFAE09"/>
            </a:solidFill>
          </a:ln>
        </p:spPr>
        <p:style>
          <a:lnRef idx="2">
            <a:schemeClr val="accent1"/>
          </a:lnRef>
          <a:fillRef idx="0">
            <a:schemeClr val="accent1"/>
          </a:fillRef>
          <a:effectRef idx="1">
            <a:schemeClr val="accent1"/>
          </a:effectRef>
          <a:fontRef idx="minor">
            <a:schemeClr val="tx1"/>
          </a:fontRef>
        </p:style>
      </p:cxnSp>
      <p:pic>
        <p:nvPicPr>
          <p:cNvPr id="13" name="図 12" descr="図形&#10;&#10;低い精度で自動的に生成された説明">
            <a:extLst>
              <a:ext uri="{FF2B5EF4-FFF2-40B4-BE49-F238E27FC236}">
                <a16:creationId xmlns:a16="http://schemas.microsoft.com/office/drawing/2014/main" id="{43728BC2-3358-DEA0-3153-E871CB06948B}"/>
              </a:ext>
            </a:extLst>
          </p:cNvPr>
          <p:cNvPicPr>
            <a:picLocks noChangeAspect="1"/>
          </p:cNvPicPr>
          <p:nvPr/>
        </p:nvPicPr>
        <p:blipFill>
          <a:blip r:embed="rId2">
            <a:alphaModFix amt="6000"/>
            <a:extLst>
              <a:ext uri="{28A0092B-C50C-407E-A947-70E740481C1C}">
                <a14:useLocalDpi xmlns:a14="http://schemas.microsoft.com/office/drawing/2010/main" val="0"/>
              </a:ext>
            </a:extLst>
          </a:blip>
          <a:stretch>
            <a:fillRect/>
          </a:stretch>
        </p:blipFill>
        <p:spPr>
          <a:xfrm>
            <a:off x="2756889" y="2809620"/>
            <a:ext cx="3766865" cy="3766865"/>
          </a:xfrm>
          <a:prstGeom prst="rect">
            <a:avLst/>
          </a:prstGeom>
        </p:spPr>
      </p:pic>
    </p:spTree>
    <p:extLst>
      <p:ext uri="{BB962C8B-B14F-4D97-AF65-F5344CB8AC3E}">
        <p14:creationId xmlns:p14="http://schemas.microsoft.com/office/powerpoint/2010/main" val="28310331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FC0867-2E10-C426-45AC-D187CCF64C61}"/>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E5EED950-2946-9E69-12B8-089814C40AFE}"/>
              </a:ext>
            </a:extLst>
          </p:cNvPr>
          <p:cNvSpPr>
            <a:spLocks noGrp="1"/>
          </p:cNvSpPr>
          <p:nvPr>
            <p:ph type="title"/>
          </p:nvPr>
        </p:nvSpPr>
        <p:spPr/>
        <p:txBody>
          <a:bodyPr anchor="ctr"/>
          <a:lstStyle/>
          <a:p>
            <a:r>
              <a:rPr kumimoji="1" lang="ja-JP" altLang="en-US" dirty="0">
                <a:latin typeface="+mn-ea"/>
                <a:ea typeface="+mn-ea"/>
              </a:rPr>
              <a:t>ロータリーの原点とは</a:t>
            </a:r>
          </a:p>
        </p:txBody>
      </p:sp>
      <p:sp>
        <p:nvSpPr>
          <p:cNvPr id="3" name="スライド番号プレースホルダー 2">
            <a:extLst>
              <a:ext uri="{FF2B5EF4-FFF2-40B4-BE49-F238E27FC236}">
                <a16:creationId xmlns:a16="http://schemas.microsoft.com/office/drawing/2014/main" id="{BD116E82-09E2-5783-1FB7-0B481F84EBCF}"/>
              </a:ext>
            </a:extLst>
          </p:cNvPr>
          <p:cNvSpPr>
            <a:spLocks noGrp="1"/>
          </p:cNvSpPr>
          <p:nvPr>
            <p:ph type="sldNum" sz="quarter" idx="12"/>
          </p:nvPr>
        </p:nvSpPr>
        <p:spPr/>
        <p:txBody>
          <a:bodyPr/>
          <a:lstStyle/>
          <a:p>
            <a:fld id="{E97FCFFC-F8AA-4D8F-A275-EA91BBC194F3}" type="slidenum">
              <a:rPr kumimoji="1" lang="ja-JP" altLang="en-US" smtClean="0"/>
              <a:t>5</a:t>
            </a:fld>
            <a:endParaRPr kumimoji="1" lang="ja-JP" altLang="en-US"/>
          </a:p>
        </p:txBody>
      </p:sp>
      <p:sp>
        <p:nvSpPr>
          <p:cNvPr id="14" name="四角形: 角を丸くする 13">
            <a:extLst>
              <a:ext uri="{FF2B5EF4-FFF2-40B4-BE49-F238E27FC236}">
                <a16:creationId xmlns:a16="http://schemas.microsoft.com/office/drawing/2014/main" id="{0530FDB8-0F3F-E60A-E0F8-5ACB060C50BE}"/>
              </a:ext>
            </a:extLst>
          </p:cNvPr>
          <p:cNvSpPr/>
          <p:nvPr/>
        </p:nvSpPr>
        <p:spPr>
          <a:xfrm>
            <a:off x="3665989" y="2855687"/>
            <a:ext cx="4856636" cy="656439"/>
          </a:xfrm>
          <a:prstGeom prst="roundRect">
            <a:avLst>
              <a:gd name="adj" fmla="val 7576"/>
            </a:avLst>
          </a:prstGeom>
          <a:solidFill>
            <a:srgbClr val="2A4D9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tIns="72000" rtlCol="0" anchor="ctr"/>
          <a:lstStyle/>
          <a:p>
            <a:pPr>
              <a:lnSpc>
                <a:spcPct val="120000"/>
              </a:lnSpc>
            </a:pPr>
            <a:r>
              <a:rPr kumimoji="1" lang="ja-JP" altLang="en-US" sz="2800" dirty="0">
                <a:latin typeface="+mn-ea"/>
              </a:rPr>
              <a:t>奉仕の理想</a:t>
            </a:r>
            <a:r>
              <a:rPr kumimoji="1" lang="ja-JP" altLang="en-US" sz="2000" dirty="0">
                <a:latin typeface="+mn-ea"/>
              </a:rPr>
              <a:t>（</a:t>
            </a:r>
            <a:r>
              <a:rPr kumimoji="1" lang="en-US" altLang="ja-JP" sz="2000" dirty="0">
                <a:latin typeface="+mn-ea"/>
              </a:rPr>
              <a:t>The ideal of service</a:t>
            </a:r>
            <a:r>
              <a:rPr kumimoji="1" lang="ja-JP" altLang="en-US" sz="2000" dirty="0">
                <a:latin typeface="+mn-ea"/>
              </a:rPr>
              <a:t>）</a:t>
            </a:r>
          </a:p>
        </p:txBody>
      </p:sp>
      <p:cxnSp>
        <p:nvCxnSpPr>
          <p:cNvPr id="20" name="直線コネクタ 19">
            <a:extLst>
              <a:ext uri="{FF2B5EF4-FFF2-40B4-BE49-F238E27FC236}">
                <a16:creationId xmlns:a16="http://schemas.microsoft.com/office/drawing/2014/main" id="{677719C8-E486-5BA5-A695-57C3701D28A4}"/>
              </a:ext>
            </a:extLst>
          </p:cNvPr>
          <p:cNvCxnSpPr>
            <a:cxnSpLocks/>
          </p:cNvCxnSpPr>
          <p:nvPr/>
        </p:nvCxnSpPr>
        <p:spPr>
          <a:xfrm>
            <a:off x="1031847" y="3183906"/>
            <a:ext cx="2491530" cy="0"/>
          </a:xfrm>
          <a:prstGeom prst="line">
            <a:avLst/>
          </a:prstGeom>
          <a:ln>
            <a:solidFill>
              <a:schemeClr val="tx1">
                <a:lumMod val="50000"/>
                <a:lumOff val="5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22" name="直線コネクタ 21">
            <a:extLst>
              <a:ext uri="{FF2B5EF4-FFF2-40B4-BE49-F238E27FC236}">
                <a16:creationId xmlns:a16="http://schemas.microsoft.com/office/drawing/2014/main" id="{1D471E1B-342D-7D63-F88D-B6067EB876B9}"/>
              </a:ext>
            </a:extLst>
          </p:cNvPr>
          <p:cNvCxnSpPr>
            <a:cxnSpLocks/>
          </p:cNvCxnSpPr>
          <p:nvPr/>
        </p:nvCxnSpPr>
        <p:spPr>
          <a:xfrm>
            <a:off x="1031847" y="4389087"/>
            <a:ext cx="2491530" cy="0"/>
          </a:xfrm>
          <a:prstGeom prst="line">
            <a:avLst/>
          </a:prstGeom>
          <a:ln>
            <a:solidFill>
              <a:schemeClr val="tx1">
                <a:lumMod val="50000"/>
                <a:lumOff val="5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23" name="直線コネクタ 22">
            <a:extLst>
              <a:ext uri="{FF2B5EF4-FFF2-40B4-BE49-F238E27FC236}">
                <a16:creationId xmlns:a16="http://schemas.microsoft.com/office/drawing/2014/main" id="{D1F74751-7A7C-A0CF-527F-980AE9EEF74C}"/>
              </a:ext>
            </a:extLst>
          </p:cNvPr>
          <p:cNvCxnSpPr>
            <a:cxnSpLocks/>
          </p:cNvCxnSpPr>
          <p:nvPr/>
        </p:nvCxnSpPr>
        <p:spPr>
          <a:xfrm>
            <a:off x="1031847" y="5594268"/>
            <a:ext cx="2491530" cy="0"/>
          </a:xfrm>
          <a:prstGeom prst="line">
            <a:avLst/>
          </a:prstGeom>
          <a:ln>
            <a:solidFill>
              <a:schemeClr val="tx1">
                <a:lumMod val="50000"/>
                <a:lumOff val="50000"/>
              </a:schemeClr>
            </a:solidFill>
            <a:prstDash val="dash"/>
          </a:ln>
        </p:spPr>
        <p:style>
          <a:lnRef idx="2">
            <a:schemeClr val="accent1"/>
          </a:lnRef>
          <a:fillRef idx="0">
            <a:schemeClr val="accent1"/>
          </a:fillRef>
          <a:effectRef idx="1">
            <a:schemeClr val="accent1"/>
          </a:effectRef>
          <a:fontRef idx="minor">
            <a:schemeClr val="tx1"/>
          </a:fontRef>
        </p:style>
      </p:cxnSp>
      <p:sp>
        <p:nvSpPr>
          <p:cNvPr id="15" name="テキスト ボックス 14">
            <a:extLst>
              <a:ext uri="{FF2B5EF4-FFF2-40B4-BE49-F238E27FC236}">
                <a16:creationId xmlns:a16="http://schemas.microsoft.com/office/drawing/2014/main" id="{51D441C4-4B41-E2C8-E1C3-077F5DF39F4A}"/>
              </a:ext>
            </a:extLst>
          </p:cNvPr>
          <p:cNvSpPr txBox="1"/>
          <p:nvPr/>
        </p:nvSpPr>
        <p:spPr>
          <a:xfrm>
            <a:off x="660871" y="4095161"/>
            <a:ext cx="2045753" cy="587853"/>
          </a:xfrm>
          <a:prstGeom prst="rect">
            <a:avLst/>
          </a:prstGeom>
          <a:solidFill>
            <a:schemeClr val="bg1"/>
          </a:solidFill>
        </p:spPr>
        <p:txBody>
          <a:bodyPr wrap="none">
            <a:spAutoFit/>
          </a:bodyPr>
          <a:lstStyle/>
          <a:p>
            <a:pPr>
              <a:lnSpc>
                <a:spcPct val="120000"/>
              </a:lnSpc>
              <a:spcAft>
                <a:spcPts val="1200"/>
              </a:spcAft>
            </a:pPr>
            <a:r>
              <a:rPr lang="ja-JP" altLang="en-US" sz="2800" b="1" dirty="0">
                <a:solidFill>
                  <a:schemeClr val="tx1">
                    <a:lumMod val="75000"/>
                    <a:lumOff val="25000"/>
                  </a:schemeClr>
                </a:solidFill>
                <a:latin typeface="+mn-ea"/>
              </a:rPr>
              <a:t>決議</a:t>
            </a:r>
            <a:r>
              <a:rPr lang="en-US" altLang="ja-JP" sz="2800" b="1" dirty="0">
                <a:solidFill>
                  <a:schemeClr val="tx1">
                    <a:lumMod val="75000"/>
                    <a:lumOff val="25000"/>
                  </a:schemeClr>
                </a:solidFill>
                <a:latin typeface="+mn-ea"/>
              </a:rPr>
              <a:t>23-34</a:t>
            </a:r>
            <a:endParaRPr lang="ja-JP" altLang="en-US" sz="2800" b="1" dirty="0">
              <a:solidFill>
                <a:schemeClr val="tx1">
                  <a:lumMod val="75000"/>
                  <a:lumOff val="25000"/>
                </a:schemeClr>
              </a:solidFill>
              <a:latin typeface="+mn-ea"/>
            </a:endParaRPr>
          </a:p>
        </p:txBody>
      </p:sp>
      <p:sp>
        <p:nvSpPr>
          <p:cNvPr id="16" name="四角形: 角を丸くする 15">
            <a:extLst>
              <a:ext uri="{FF2B5EF4-FFF2-40B4-BE49-F238E27FC236}">
                <a16:creationId xmlns:a16="http://schemas.microsoft.com/office/drawing/2014/main" id="{40A2CC5C-B12A-67EC-0C32-FB9B15689D87}"/>
              </a:ext>
            </a:extLst>
          </p:cNvPr>
          <p:cNvSpPr/>
          <p:nvPr/>
        </p:nvSpPr>
        <p:spPr>
          <a:xfrm>
            <a:off x="3665989" y="4060868"/>
            <a:ext cx="4856636" cy="656439"/>
          </a:xfrm>
          <a:prstGeom prst="roundRect">
            <a:avLst>
              <a:gd name="adj" fmla="val 7576"/>
            </a:avLst>
          </a:prstGeom>
          <a:solidFill>
            <a:srgbClr val="2A4D9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tIns="72000" rtlCol="0" anchor="ctr"/>
          <a:lstStyle/>
          <a:p>
            <a:pPr>
              <a:lnSpc>
                <a:spcPct val="120000"/>
              </a:lnSpc>
            </a:pPr>
            <a:r>
              <a:rPr kumimoji="1" lang="ja-JP" altLang="en-US" sz="2800" dirty="0">
                <a:latin typeface="+mn-ea"/>
              </a:rPr>
              <a:t>二つのモットー</a:t>
            </a:r>
            <a:endParaRPr kumimoji="1" lang="ja-JP" altLang="en-US" sz="2000" dirty="0">
              <a:latin typeface="+mn-ea"/>
            </a:endParaRPr>
          </a:p>
        </p:txBody>
      </p:sp>
      <p:sp>
        <p:nvSpPr>
          <p:cNvPr id="17" name="テキスト ボックス 16">
            <a:extLst>
              <a:ext uri="{FF2B5EF4-FFF2-40B4-BE49-F238E27FC236}">
                <a16:creationId xmlns:a16="http://schemas.microsoft.com/office/drawing/2014/main" id="{97FAB9E3-D950-93F2-0242-C9EC89D90744}"/>
              </a:ext>
            </a:extLst>
          </p:cNvPr>
          <p:cNvSpPr txBox="1"/>
          <p:nvPr/>
        </p:nvSpPr>
        <p:spPr>
          <a:xfrm>
            <a:off x="660871" y="5300342"/>
            <a:ext cx="1620957" cy="587853"/>
          </a:xfrm>
          <a:prstGeom prst="rect">
            <a:avLst/>
          </a:prstGeom>
          <a:solidFill>
            <a:schemeClr val="bg1"/>
          </a:solidFill>
        </p:spPr>
        <p:txBody>
          <a:bodyPr wrap="none">
            <a:spAutoFit/>
          </a:bodyPr>
          <a:lstStyle/>
          <a:p>
            <a:pPr>
              <a:lnSpc>
                <a:spcPct val="120000"/>
              </a:lnSpc>
              <a:spcAft>
                <a:spcPts val="1200"/>
              </a:spcAft>
            </a:pPr>
            <a:r>
              <a:rPr lang="ja-JP" altLang="en-US" sz="2800" b="1" i="1" dirty="0">
                <a:solidFill>
                  <a:schemeClr val="tx1">
                    <a:lumMod val="75000"/>
                    <a:lumOff val="25000"/>
                  </a:schemeClr>
                </a:solidFill>
                <a:latin typeface="+mn-ea"/>
              </a:rPr>
              <a:t>職業奉仕</a:t>
            </a:r>
          </a:p>
        </p:txBody>
      </p:sp>
      <p:sp>
        <p:nvSpPr>
          <p:cNvPr id="18" name="四角形: 角を丸くする 17">
            <a:extLst>
              <a:ext uri="{FF2B5EF4-FFF2-40B4-BE49-F238E27FC236}">
                <a16:creationId xmlns:a16="http://schemas.microsoft.com/office/drawing/2014/main" id="{3B890C32-D184-CC29-5708-C40401C7A052}"/>
              </a:ext>
            </a:extLst>
          </p:cNvPr>
          <p:cNvSpPr/>
          <p:nvPr/>
        </p:nvSpPr>
        <p:spPr>
          <a:xfrm>
            <a:off x="3665989" y="5266049"/>
            <a:ext cx="4856636" cy="656439"/>
          </a:xfrm>
          <a:prstGeom prst="roundRect">
            <a:avLst>
              <a:gd name="adj" fmla="val 7576"/>
            </a:avLst>
          </a:prstGeom>
          <a:solidFill>
            <a:srgbClr val="2A4D9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tIns="72000" rtlCol="0" anchor="ctr"/>
          <a:lstStyle/>
          <a:p>
            <a:pPr>
              <a:lnSpc>
                <a:spcPct val="120000"/>
              </a:lnSpc>
            </a:pPr>
            <a:r>
              <a:rPr kumimoji="1" lang="ja-JP" altLang="en-US" sz="2800" dirty="0">
                <a:latin typeface="+mn-ea"/>
              </a:rPr>
              <a:t>四つのテスト</a:t>
            </a:r>
          </a:p>
        </p:txBody>
      </p:sp>
      <p:sp>
        <p:nvSpPr>
          <p:cNvPr id="12" name="テキスト ボックス 11">
            <a:extLst>
              <a:ext uri="{FF2B5EF4-FFF2-40B4-BE49-F238E27FC236}">
                <a16:creationId xmlns:a16="http://schemas.microsoft.com/office/drawing/2014/main" id="{00A31F5B-D329-E186-E9ED-6C81591A718B}"/>
              </a:ext>
            </a:extLst>
          </p:cNvPr>
          <p:cNvSpPr txBox="1"/>
          <p:nvPr/>
        </p:nvSpPr>
        <p:spPr>
          <a:xfrm>
            <a:off x="660871" y="2889980"/>
            <a:ext cx="902811" cy="587853"/>
          </a:xfrm>
          <a:prstGeom prst="rect">
            <a:avLst/>
          </a:prstGeom>
          <a:solidFill>
            <a:schemeClr val="bg1"/>
          </a:solidFill>
        </p:spPr>
        <p:txBody>
          <a:bodyPr wrap="none">
            <a:spAutoFit/>
          </a:bodyPr>
          <a:lstStyle/>
          <a:p>
            <a:pPr>
              <a:lnSpc>
                <a:spcPct val="120000"/>
              </a:lnSpc>
              <a:spcAft>
                <a:spcPts val="1200"/>
              </a:spcAft>
            </a:pPr>
            <a:r>
              <a:rPr lang="ja-JP" altLang="en-US" sz="2800" b="1" i="1" dirty="0">
                <a:solidFill>
                  <a:schemeClr val="tx1">
                    <a:lumMod val="75000"/>
                    <a:lumOff val="25000"/>
                  </a:schemeClr>
                </a:solidFill>
                <a:latin typeface="+mn-ea"/>
              </a:rPr>
              <a:t>綱領</a:t>
            </a:r>
            <a:endParaRPr lang="en-US" altLang="ja-JP" sz="2800" b="1" i="1" dirty="0">
              <a:solidFill>
                <a:schemeClr val="tx1">
                  <a:lumMod val="75000"/>
                  <a:lumOff val="25000"/>
                </a:schemeClr>
              </a:solidFill>
              <a:latin typeface="+mn-ea"/>
            </a:endParaRPr>
          </a:p>
        </p:txBody>
      </p:sp>
      <p:pic>
        <p:nvPicPr>
          <p:cNvPr id="31" name="グラフィックス 30">
            <a:extLst>
              <a:ext uri="{FF2B5EF4-FFF2-40B4-BE49-F238E27FC236}">
                <a16:creationId xmlns:a16="http://schemas.microsoft.com/office/drawing/2014/main" id="{CD4A8957-F5D7-9D19-1D1F-430B548B0F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20329" y="1049812"/>
            <a:ext cx="1503341" cy="1503341"/>
          </a:xfrm>
          <a:prstGeom prst="rect">
            <a:avLst/>
          </a:prstGeom>
        </p:spPr>
      </p:pic>
      <p:grpSp>
        <p:nvGrpSpPr>
          <p:cNvPr id="32" name="グループ化 31">
            <a:extLst>
              <a:ext uri="{FF2B5EF4-FFF2-40B4-BE49-F238E27FC236}">
                <a16:creationId xmlns:a16="http://schemas.microsoft.com/office/drawing/2014/main" id="{82B6A081-7BFB-114E-255C-3825580D1454}"/>
              </a:ext>
            </a:extLst>
          </p:cNvPr>
          <p:cNvGrpSpPr/>
          <p:nvPr/>
        </p:nvGrpSpPr>
        <p:grpSpPr>
          <a:xfrm rot="5400000">
            <a:off x="5446549" y="1600103"/>
            <a:ext cx="725778" cy="213689"/>
            <a:chOff x="4929271" y="4433888"/>
            <a:chExt cx="485692" cy="261770"/>
          </a:xfrm>
        </p:grpSpPr>
        <p:cxnSp>
          <p:nvCxnSpPr>
            <p:cNvPr id="33" name="直線コネクタ 32">
              <a:extLst>
                <a:ext uri="{FF2B5EF4-FFF2-40B4-BE49-F238E27FC236}">
                  <a16:creationId xmlns:a16="http://schemas.microsoft.com/office/drawing/2014/main" id="{A1E0773F-FA7A-67DF-3795-13AD7C2836BA}"/>
                </a:ext>
              </a:extLst>
            </p:cNvPr>
            <p:cNvCxnSpPr/>
            <p:nvPr/>
          </p:nvCxnSpPr>
          <p:spPr>
            <a:xfrm>
              <a:off x="5172510" y="4433888"/>
              <a:ext cx="0" cy="261024"/>
            </a:xfrm>
            <a:prstGeom prst="line">
              <a:avLst/>
            </a:prstGeom>
            <a:ln w="19050" cap="rnd">
              <a:solidFill>
                <a:srgbClr val="FFAE09"/>
              </a:solidFill>
            </a:ln>
          </p:spPr>
          <p:style>
            <a:lnRef idx="2">
              <a:schemeClr val="accent1"/>
            </a:lnRef>
            <a:fillRef idx="0">
              <a:schemeClr val="accent1"/>
            </a:fillRef>
            <a:effectRef idx="1">
              <a:schemeClr val="accent1"/>
            </a:effectRef>
            <a:fontRef idx="minor">
              <a:schemeClr val="tx1"/>
            </a:fontRef>
          </p:style>
        </p:cxnSp>
        <p:cxnSp>
          <p:nvCxnSpPr>
            <p:cNvPr id="34" name="直線コネクタ 33">
              <a:extLst>
                <a:ext uri="{FF2B5EF4-FFF2-40B4-BE49-F238E27FC236}">
                  <a16:creationId xmlns:a16="http://schemas.microsoft.com/office/drawing/2014/main" id="{5AFFE4BF-2160-3DF2-5C89-C031698326C0}"/>
                </a:ext>
              </a:extLst>
            </p:cNvPr>
            <p:cNvCxnSpPr>
              <a:cxnSpLocks/>
            </p:cNvCxnSpPr>
            <p:nvPr/>
          </p:nvCxnSpPr>
          <p:spPr>
            <a:xfrm flipH="1">
              <a:off x="5314950" y="4505325"/>
              <a:ext cx="100013" cy="189587"/>
            </a:xfrm>
            <a:prstGeom prst="line">
              <a:avLst/>
            </a:prstGeom>
            <a:ln w="19050" cap="rnd">
              <a:solidFill>
                <a:srgbClr val="FFAE09"/>
              </a:solidFill>
            </a:ln>
          </p:spPr>
          <p:style>
            <a:lnRef idx="2">
              <a:schemeClr val="accent1"/>
            </a:lnRef>
            <a:fillRef idx="0">
              <a:schemeClr val="accent1"/>
            </a:fillRef>
            <a:effectRef idx="1">
              <a:schemeClr val="accent1"/>
            </a:effectRef>
            <a:fontRef idx="minor">
              <a:schemeClr val="tx1"/>
            </a:fontRef>
          </p:style>
        </p:cxnSp>
        <p:cxnSp>
          <p:nvCxnSpPr>
            <p:cNvPr id="35" name="直線コネクタ 34">
              <a:extLst>
                <a:ext uri="{FF2B5EF4-FFF2-40B4-BE49-F238E27FC236}">
                  <a16:creationId xmlns:a16="http://schemas.microsoft.com/office/drawing/2014/main" id="{056900A7-F9D3-BFBE-EF43-533D66C5A5F8}"/>
                </a:ext>
              </a:extLst>
            </p:cNvPr>
            <p:cNvCxnSpPr>
              <a:cxnSpLocks/>
            </p:cNvCxnSpPr>
            <p:nvPr/>
          </p:nvCxnSpPr>
          <p:spPr>
            <a:xfrm>
              <a:off x="4929271" y="4504580"/>
              <a:ext cx="100800" cy="191078"/>
            </a:xfrm>
            <a:prstGeom prst="line">
              <a:avLst/>
            </a:prstGeom>
            <a:ln w="19050" cap="rnd">
              <a:solidFill>
                <a:srgbClr val="FFAE09"/>
              </a:solidFill>
            </a:ln>
          </p:spPr>
          <p:style>
            <a:lnRef idx="2">
              <a:schemeClr val="accent1"/>
            </a:lnRef>
            <a:fillRef idx="0">
              <a:schemeClr val="accent1"/>
            </a:fillRef>
            <a:effectRef idx="1">
              <a:schemeClr val="accent1"/>
            </a:effectRef>
            <a:fontRef idx="minor">
              <a:schemeClr val="tx1"/>
            </a:fontRef>
          </p:style>
        </p:cxnSp>
      </p:grpSp>
      <p:grpSp>
        <p:nvGrpSpPr>
          <p:cNvPr id="36" name="グループ化 35">
            <a:extLst>
              <a:ext uri="{FF2B5EF4-FFF2-40B4-BE49-F238E27FC236}">
                <a16:creationId xmlns:a16="http://schemas.microsoft.com/office/drawing/2014/main" id="{6979CF13-F797-1FC5-CC73-2CDFD1ED073D}"/>
              </a:ext>
            </a:extLst>
          </p:cNvPr>
          <p:cNvGrpSpPr/>
          <p:nvPr/>
        </p:nvGrpSpPr>
        <p:grpSpPr>
          <a:xfrm rot="16200000">
            <a:off x="2971674" y="1600104"/>
            <a:ext cx="725778" cy="213689"/>
            <a:chOff x="4929271" y="4433888"/>
            <a:chExt cx="485692" cy="261770"/>
          </a:xfrm>
        </p:grpSpPr>
        <p:cxnSp>
          <p:nvCxnSpPr>
            <p:cNvPr id="37" name="直線コネクタ 36">
              <a:extLst>
                <a:ext uri="{FF2B5EF4-FFF2-40B4-BE49-F238E27FC236}">
                  <a16:creationId xmlns:a16="http://schemas.microsoft.com/office/drawing/2014/main" id="{97209CD1-548D-9446-3B02-500E4D465A37}"/>
                </a:ext>
              </a:extLst>
            </p:cNvPr>
            <p:cNvCxnSpPr/>
            <p:nvPr/>
          </p:nvCxnSpPr>
          <p:spPr>
            <a:xfrm>
              <a:off x="5172510" y="4433888"/>
              <a:ext cx="0" cy="261024"/>
            </a:xfrm>
            <a:prstGeom prst="line">
              <a:avLst/>
            </a:prstGeom>
            <a:ln w="19050" cap="rnd">
              <a:solidFill>
                <a:srgbClr val="FFAE09"/>
              </a:solidFill>
            </a:ln>
          </p:spPr>
          <p:style>
            <a:lnRef idx="2">
              <a:schemeClr val="accent1"/>
            </a:lnRef>
            <a:fillRef idx="0">
              <a:schemeClr val="accent1"/>
            </a:fillRef>
            <a:effectRef idx="1">
              <a:schemeClr val="accent1"/>
            </a:effectRef>
            <a:fontRef idx="minor">
              <a:schemeClr val="tx1"/>
            </a:fontRef>
          </p:style>
        </p:cxnSp>
        <p:cxnSp>
          <p:nvCxnSpPr>
            <p:cNvPr id="38" name="直線コネクタ 37">
              <a:extLst>
                <a:ext uri="{FF2B5EF4-FFF2-40B4-BE49-F238E27FC236}">
                  <a16:creationId xmlns:a16="http://schemas.microsoft.com/office/drawing/2014/main" id="{87E6792D-6839-6288-7025-88BA87494547}"/>
                </a:ext>
              </a:extLst>
            </p:cNvPr>
            <p:cNvCxnSpPr>
              <a:cxnSpLocks/>
            </p:cNvCxnSpPr>
            <p:nvPr/>
          </p:nvCxnSpPr>
          <p:spPr>
            <a:xfrm flipH="1">
              <a:off x="5314950" y="4505325"/>
              <a:ext cx="100013" cy="189587"/>
            </a:xfrm>
            <a:prstGeom prst="line">
              <a:avLst/>
            </a:prstGeom>
            <a:ln w="19050" cap="rnd">
              <a:solidFill>
                <a:srgbClr val="FFAE09"/>
              </a:solidFill>
            </a:ln>
          </p:spPr>
          <p:style>
            <a:lnRef idx="2">
              <a:schemeClr val="accent1"/>
            </a:lnRef>
            <a:fillRef idx="0">
              <a:schemeClr val="accent1"/>
            </a:fillRef>
            <a:effectRef idx="1">
              <a:schemeClr val="accent1"/>
            </a:effectRef>
            <a:fontRef idx="minor">
              <a:schemeClr val="tx1"/>
            </a:fontRef>
          </p:style>
        </p:cxnSp>
        <p:cxnSp>
          <p:nvCxnSpPr>
            <p:cNvPr id="39" name="直線コネクタ 38">
              <a:extLst>
                <a:ext uri="{FF2B5EF4-FFF2-40B4-BE49-F238E27FC236}">
                  <a16:creationId xmlns:a16="http://schemas.microsoft.com/office/drawing/2014/main" id="{DEBF8118-E6E0-B033-9C41-426198074444}"/>
                </a:ext>
              </a:extLst>
            </p:cNvPr>
            <p:cNvCxnSpPr>
              <a:cxnSpLocks/>
            </p:cNvCxnSpPr>
            <p:nvPr/>
          </p:nvCxnSpPr>
          <p:spPr>
            <a:xfrm>
              <a:off x="4929271" y="4504580"/>
              <a:ext cx="100800" cy="191078"/>
            </a:xfrm>
            <a:prstGeom prst="line">
              <a:avLst/>
            </a:prstGeom>
            <a:ln w="19050" cap="rnd">
              <a:solidFill>
                <a:srgbClr val="FFAE09"/>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7036214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198B6A-A25B-EBC4-A639-9B5E4F04ED27}"/>
            </a:ext>
          </a:extLst>
        </p:cNvPr>
        <p:cNvGrpSpPr/>
        <p:nvPr/>
      </p:nvGrpSpPr>
      <p:grpSpPr>
        <a:xfrm>
          <a:off x="0" y="0"/>
          <a:ext cx="0" cy="0"/>
          <a:chOff x="0" y="0"/>
          <a:chExt cx="0" cy="0"/>
        </a:xfrm>
      </p:grpSpPr>
      <p:sp>
        <p:nvSpPr>
          <p:cNvPr id="12" name="月 11">
            <a:extLst>
              <a:ext uri="{FF2B5EF4-FFF2-40B4-BE49-F238E27FC236}">
                <a16:creationId xmlns:a16="http://schemas.microsoft.com/office/drawing/2014/main" id="{ACFBFFA6-0024-2F4B-A15E-E578E06234B6}"/>
              </a:ext>
            </a:extLst>
          </p:cNvPr>
          <p:cNvSpPr/>
          <p:nvPr/>
        </p:nvSpPr>
        <p:spPr>
          <a:xfrm rot="19232421">
            <a:off x="6270412" y="1892266"/>
            <a:ext cx="593202" cy="782339"/>
          </a:xfrm>
          <a:prstGeom prst="moon">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72000" rtlCol="0" anchor="ctr"/>
          <a:lstStyle/>
          <a:p>
            <a:pPr algn="ctr">
              <a:lnSpc>
                <a:spcPct val="120000"/>
              </a:lnSpc>
            </a:pPr>
            <a:endParaRPr kumimoji="1" lang="ja-JP" altLang="en-US" sz="2000" dirty="0"/>
          </a:p>
        </p:txBody>
      </p:sp>
      <p:sp>
        <p:nvSpPr>
          <p:cNvPr id="2" name="タイトル 1">
            <a:extLst>
              <a:ext uri="{FF2B5EF4-FFF2-40B4-BE49-F238E27FC236}">
                <a16:creationId xmlns:a16="http://schemas.microsoft.com/office/drawing/2014/main" id="{C2F55C54-BD49-A3E4-F0EC-B11C7438AD80}"/>
              </a:ext>
            </a:extLst>
          </p:cNvPr>
          <p:cNvSpPr>
            <a:spLocks noGrp="1"/>
          </p:cNvSpPr>
          <p:nvPr>
            <p:ph type="title"/>
          </p:nvPr>
        </p:nvSpPr>
        <p:spPr/>
        <p:txBody>
          <a:bodyPr anchor="ctr"/>
          <a:lstStyle/>
          <a:p>
            <a:r>
              <a:rPr kumimoji="1" lang="ja-JP" altLang="en-US" dirty="0"/>
              <a:t>奉仕の理念</a:t>
            </a:r>
          </a:p>
        </p:txBody>
      </p:sp>
      <p:sp>
        <p:nvSpPr>
          <p:cNvPr id="3" name="スライド番号プレースホルダー 2">
            <a:extLst>
              <a:ext uri="{FF2B5EF4-FFF2-40B4-BE49-F238E27FC236}">
                <a16:creationId xmlns:a16="http://schemas.microsoft.com/office/drawing/2014/main" id="{D38C2AF0-9B61-DB43-836C-4CEECF33B01E}"/>
              </a:ext>
            </a:extLst>
          </p:cNvPr>
          <p:cNvSpPr>
            <a:spLocks noGrp="1"/>
          </p:cNvSpPr>
          <p:nvPr>
            <p:ph type="sldNum" sz="quarter" idx="12"/>
          </p:nvPr>
        </p:nvSpPr>
        <p:spPr/>
        <p:txBody>
          <a:bodyPr/>
          <a:lstStyle/>
          <a:p>
            <a:fld id="{E97FCFFC-F8AA-4D8F-A275-EA91BBC194F3}" type="slidenum">
              <a:rPr kumimoji="1" lang="ja-JP" altLang="en-US" smtClean="0"/>
              <a:t>6</a:t>
            </a:fld>
            <a:endParaRPr kumimoji="1" lang="ja-JP" altLang="en-US"/>
          </a:p>
        </p:txBody>
      </p:sp>
      <p:sp>
        <p:nvSpPr>
          <p:cNvPr id="4" name="テキスト ボックス 3">
            <a:extLst>
              <a:ext uri="{FF2B5EF4-FFF2-40B4-BE49-F238E27FC236}">
                <a16:creationId xmlns:a16="http://schemas.microsoft.com/office/drawing/2014/main" id="{578BC5F2-863C-AC97-919F-046221D7425D}"/>
              </a:ext>
            </a:extLst>
          </p:cNvPr>
          <p:cNvSpPr txBox="1"/>
          <p:nvPr/>
        </p:nvSpPr>
        <p:spPr>
          <a:xfrm>
            <a:off x="215213" y="955766"/>
            <a:ext cx="2675732" cy="446276"/>
          </a:xfrm>
          <a:prstGeom prst="rect">
            <a:avLst/>
          </a:prstGeom>
          <a:noFill/>
        </p:spPr>
        <p:txBody>
          <a:bodyPr wrap="none">
            <a:spAutoFit/>
          </a:bodyPr>
          <a:lstStyle/>
          <a:p>
            <a:pPr>
              <a:lnSpc>
                <a:spcPct val="120000"/>
              </a:lnSpc>
              <a:spcAft>
                <a:spcPts val="1200"/>
              </a:spcAft>
            </a:pPr>
            <a:r>
              <a:rPr lang="en-US" altLang="ja-JP" sz="2000" i="1" dirty="0"/>
              <a:t>The Ideal of Service</a:t>
            </a:r>
          </a:p>
        </p:txBody>
      </p:sp>
      <p:pic>
        <p:nvPicPr>
          <p:cNvPr id="9" name="図 8">
            <a:extLst>
              <a:ext uri="{FF2B5EF4-FFF2-40B4-BE49-F238E27FC236}">
                <a16:creationId xmlns:a16="http://schemas.microsoft.com/office/drawing/2014/main" id="{2BBCA4DA-5BEC-B7AB-2FB9-2AA497F9EAC9}"/>
              </a:ext>
            </a:extLst>
          </p:cNvPr>
          <p:cNvPicPr>
            <a:picLocks noChangeAspect="1"/>
          </p:cNvPicPr>
          <p:nvPr/>
        </p:nvPicPr>
        <p:blipFill rotWithShape="1">
          <a:blip r:embed="rId2">
            <a:extLst>
              <a:ext uri="{28A0092B-C50C-407E-A947-70E740481C1C}">
                <a14:useLocalDpi xmlns:a14="http://schemas.microsoft.com/office/drawing/2010/main" val="0"/>
              </a:ext>
            </a:extLst>
          </a:blip>
          <a:srcRect l="10162" t="1716" b="22947"/>
          <a:stretch/>
        </p:blipFill>
        <p:spPr>
          <a:xfrm>
            <a:off x="7143029" y="1350542"/>
            <a:ext cx="1785758" cy="1766790"/>
          </a:xfrm>
          <a:prstGeom prst="ellipse">
            <a:avLst/>
          </a:prstGeom>
        </p:spPr>
      </p:pic>
      <p:sp>
        <p:nvSpPr>
          <p:cNvPr id="10" name="四角形: 角を丸くする 9">
            <a:extLst>
              <a:ext uri="{FF2B5EF4-FFF2-40B4-BE49-F238E27FC236}">
                <a16:creationId xmlns:a16="http://schemas.microsoft.com/office/drawing/2014/main" id="{32F8380B-8162-CFDF-7E67-F58C72D099DC}"/>
              </a:ext>
            </a:extLst>
          </p:cNvPr>
          <p:cNvSpPr/>
          <p:nvPr/>
        </p:nvSpPr>
        <p:spPr>
          <a:xfrm>
            <a:off x="313630" y="1691598"/>
            <a:ext cx="6432403" cy="1110343"/>
          </a:xfrm>
          <a:prstGeom prst="roundRect">
            <a:avLst>
              <a:gd name="adj" fmla="val 1056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72000" rtlCol="0" anchor="ctr"/>
          <a:lstStyle/>
          <a:p>
            <a:pPr>
              <a:lnSpc>
                <a:spcPct val="120000"/>
              </a:lnSpc>
            </a:pPr>
            <a:r>
              <a:rPr kumimoji="1" lang="ja-JP" altLang="en-US" sz="2200" b="1" dirty="0">
                <a:solidFill>
                  <a:srgbClr val="2A4D92"/>
                </a:solidFill>
              </a:rPr>
              <a:t>他人のことを思いやり、他人のために尽くすこと</a:t>
            </a:r>
            <a:endParaRPr kumimoji="1" lang="en-US" altLang="ja-JP" sz="2200" b="1" dirty="0">
              <a:solidFill>
                <a:srgbClr val="2A4D92"/>
              </a:solidFill>
            </a:endParaRPr>
          </a:p>
          <a:p>
            <a:pPr>
              <a:lnSpc>
                <a:spcPct val="120000"/>
              </a:lnSpc>
            </a:pPr>
            <a:r>
              <a:rPr kumimoji="1" lang="en-US" altLang="ja-JP" sz="2000" dirty="0">
                <a:solidFill>
                  <a:schemeClr val="tx1"/>
                </a:solidFill>
              </a:rPr>
              <a:t>Thoughtfulness of and helpfulness to others</a:t>
            </a:r>
          </a:p>
        </p:txBody>
      </p:sp>
      <p:sp>
        <p:nvSpPr>
          <p:cNvPr id="11" name="テキスト ボックス 10">
            <a:extLst>
              <a:ext uri="{FF2B5EF4-FFF2-40B4-BE49-F238E27FC236}">
                <a16:creationId xmlns:a16="http://schemas.microsoft.com/office/drawing/2014/main" id="{DD9AFEAC-39B6-23A3-98D6-0688B101B6EC}"/>
              </a:ext>
            </a:extLst>
          </p:cNvPr>
          <p:cNvSpPr txBox="1"/>
          <p:nvPr/>
        </p:nvSpPr>
        <p:spPr>
          <a:xfrm>
            <a:off x="4242033" y="2885916"/>
            <a:ext cx="2653290" cy="375487"/>
          </a:xfrm>
          <a:prstGeom prst="rect">
            <a:avLst/>
          </a:prstGeom>
          <a:noFill/>
        </p:spPr>
        <p:txBody>
          <a:bodyPr wrap="none">
            <a:spAutoFit/>
          </a:bodyPr>
          <a:lstStyle/>
          <a:p>
            <a:pPr algn="r">
              <a:lnSpc>
                <a:spcPct val="120000"/>
              </a:lnSpc>
              <a:spcAft>
                <a:spcPts val="1200"/>
              </a:spcAft>
            </a:pPr>
            <a:r>
              <a:rPr lang="ja-JP" altLang="en-US" sz="1600" dirty="0"/>
              <a:t>（チェスリー</a:t>
            </a:r>
            <a:r>
              <a:rPr lang="en-US" altLang="ja-JP" sz="1600" dirty="0"/>
              <a:t>R.</a:t>
            </a:r>
            <a:r>
              <a:rPr lang="ja-JP" altLang="en-US" sz="1600" dirty="0"/>
              <a:t>ペリー氏）</a:t>
            </a:r>
          </a:p>
        </p:txBody>
      </p:sp>
      <p:sp>
        <p:nvSpPr>
          <p:cNvPr id="13" name="テキスト ボックス 12">
            <a:extLst>
              <a:ext uri="{FF2B5EF4-FFF2-40B4-BE49-F238E27FC236}">
                <a16:creationId xmlns:a16="http://schemas.microsoft.com/office/drawing/2014/main" id="{2C4EB199-C773-0AF6-9F8A-D87A7C2BF4F7}"/>
              </a:ext>
            </a:extLst>
          </p:cNvPr>
          <p:cNvSpPr txBox="1"/>
          <p:nvPr/>
        </p:nvSpPr>
        <p:spPr>
          <a:xfrm>
            <a:off x="215212" y="3502398"/>
            <a:ext cx="8807489" cy="1403461"/>
          </a:xfrm>
          <a:prstGeom prst="rect">
            <a:avLst/>
          </a:prstGeom>
          <a:noFill/>
        </p:spPr>
        <p:txBody>
          <a:bodyPr wrap="square">
            <a:spAutoFit/>
          </a:bodyPr>
          <a:lstStyle/>
          <a:p>
            <a:pPr>
              <a:lnSpc>
                <a:spcPct val="120000"/>
              </a:lnSpc>
              <a:spcAft>
                <a:spcPts val="1200"/>
              </a:spcAft>
            </a:pPr>
            <a:r>
              <a:rPr lang="ja-JP" altLang="en-US" sz="2400" b="1" dirty="0"/>
              <a:t>奉仕の理念について、</a:t>
            </a:r>
            <a:br>
              <a:rPr lang="en-US" altLang="ja-JP" sz="2400" dirty="0"/>
            </a:br>
            <a:r>
              <a:rPr lang="ja-JP" altLang="en-US" sz="2400" dirty="0"/>
              <a:t>ロータリーの建設者と言われたチェスリー・ペリーは、ひとを思いやり、他人のために尽くすことと言われました。</a:t>
            </a:r>
          </a:p>
        </p:txBody>
      </p:sp>
      <p:sp>
        <p:nvSpPr>
          <p:cNvPr id="19" name="四角形: 角を丸くする 18">
            <a:extLst>
              <a:ext uri="{FF2B5EF4-FFF2-40B4-BE49-F238E27FC236}">
                <a16:creationId xmlns:a16="http://schemas.microsoft.com/office/drawing/2014/main" id="{AE5315B5-45D7-2D39-3775-498F38AB741F}"/>
              </a:ext>
            </a:extLst>
          </p:cNvPr>
          <p:cNvSpPr/>
          <p:nvPr/>
        </p:nvSpPr>
        <p:spPr>
          <a:xfrm>
            <a:off x="1355798" y="5550292"/>
            <a:ext cx="7233940" cy="680268"/>
          </a:xfrm>
          <a:prstGeom prst="roundRect">
            <a:avLst>
              <a:gd name="adj" fmla="val 10560"/>
            </a:avLst>
          </a:prstGeom>
          <a:solidFill>
            <a:schemeClr val="bg1"/>
          </a:solidFill>
          <a:ln>
            <a:solidFill>
              <a:srgbClr val="2A4D92"/>
            </a:solidFill>
          </a:ln>
        </p:spPr>
        <p:style>
          <a:lnRef idx="2">
            <a:schemeClr val="accent1">
              <a:shade val="15000"/>
            </a:schemeClr>
          </a:lnRef>
          <a:fillRef idx="1">
            <a:schemeClr val="accent1"/>
          </a:fillRef>
          <a:effectRef idx="0">
            <a:schemeClr val="accent1"/>
          </a:effectRef>
          <a:fontRef idx="minor">
            <a:schemeClr val="lt1"/>
          </a:fontRef>
        </p:style>
        <p:txBody>
          <a:bodyPr tIns="72000" rtlCol="0" anchor="ctr"/>
          <a:lstStyle/>
          <a:p>
            <a:pPr algn="ctr">
              <a:lnSpc>
                <a:spcPct val="120000"/>
              </a:lnSpc>
              <a:spcAft>
                <a:spcPts val="1200"/>
              </a:spcAft>
            </a:pPr>
            <a:r>
              <a:rPr lang="ja-JP" altLang="en-US" sz="2400" dirty="0">
                <a:solidFill>
                  <a:schemeClr val="tx1"/>
                </a:solidFill>
              </a:rPr>
              <a:t>皆さんはどのように整理していますか？</a:t>
            </a:r>
          </a:p>
        </p:txBody>
      </p:sp>
      <p:sp>
        <p:nvSpPr>
          <p:cNvPr id="15" name="涙形 14">
            <a:extLst>
              <a:ext uri="{FF2B5EF4-FFF2-40B4-BE49-F238E27FC236}">
                <a16:creationId xmlns:a16="http://schemas.microsoft.com/office/drawing/2014/main" id="{989752F6-8F74-9282-0250-C11F20F5393C}"/>
              </a:ext>
            </a:extLst>
          </p:cNvPr>
          <p:cNvSpPr/>
          <p:nvPr/>
        </p:nvSpPr>
        <p:spPr>
          <a:xfrm rot="2803249">
            <a:off x="348250" y="5372854"/>
            <a:ext cx="998376" cy="998376"/>
          </a:xfrm>
          <a:prstGeom prst="teardrop">
            <a:avLst/>
          </a:prstGeom>
          <a:solidFill>
            <a:srgbClr val="2A4D92"/>
          </a:solidFill>
          <a:ln>
            <a:noFill/>
          </a:ln>
        </p:spPr>
        <p:style>
          <a:lnRef idx="2">
            <a:schemeClr val="accent1">
              <a:shade val="15000"/>
            </a:schemeClr>
          </a:lnRef>
          <a:fillRef idx="1">
            <a:schemeClr val="accent1"/>
          </a:fillRef>
          <a:effectRef idx="0">
            <a:schemeClr val="accent1"/>
          </a:effectRef>
          <a:fontRef idx="minor">
            <a:schemeClr val="lt1"/>
          </a:fontRef>
        </p:style>
        <p:txBody>
          <a:bodyPr tIns="72000" rtlCol="0" anchor="ctr"/>
          <a:lstStyle/>
          <a:p>
            <a:pPr algn="ctr">
              <a:lnSpc>
                <a:spcPct val="120000"/>
              </a:lnSpc>
            </a:pPr>
            <a:endParaRPr kumimoji="1" lang="ja-JP" altLang="en-US" sz="2000" dirty="0"/>
          </a:p>
        </p:txBody>
      </p:sp>
      <p:pic>
        <p:nvPicPr>
          <p:cNvPr id="18" name="図 17">
            <a:extLst>
              <a:ext uri="{FF2B5EF4-FFF2-40B4-BE49-F238E27FC236}">
                <a16:creationId xmlns:a16="http://schemas.microsoft.com/office/drawing/2014/main" id="{5D19A025-52AD-EAEC-5A50-711E1150584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49361" y="5479325"/>
            <a:ext cx="774601" cy="774601"/>
          </a:xfrm>
          <a:prstGeom prst="rect">
            <a:avLst/>
          </a:prstGeom>
        </p:spPr>
      </p:pic>
    </p:spTree>
    <p:extLst>
      <p:ext uri="{BB962C8B-B14F-4D97-AF65-F5344CB8AC3E}">
        <p14:creationId xmlns:p14="http://schemas.microsoft.com/office/powerpoint/2010/main" val="172226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C157D4-CF24-240E-AEFF-615C83A1BCC3}"/>
              </a:ext>
            </a:extLst>
          </p:cNvPr>
          <p:cNvSpPr>
            <a:spLocks noGrp="1"/>
          </p:cNvSpPr>
          <p:nvPr>
            <p:ph type="title"/>
          </p:nvPr>
        </p:nvSpPr>
        <p:spPr>
          <a:xfrm>
            <a:off x="215213" y="404893"/>
            <a:ext cx="8883965" cy="550873"/>
          </a:xfrm>
        </p:spPr>
        <p:txBody>
          <a:bodyPr/>
          <a:lstStyle/>
          <a:p>
            <a:r>
              <a:rPr kumimoji="1" lang="ja-JP" altLang="en-US" dirty="0"/>
              <a:t>ロータリーの基本理念</a:t>
            </a:r>
          </a:p>
        </p:txBody>
      </p:sp>
      <p:sp>
        <p:nvSpPr>
          <p:cNvPr id="3" name="スライド番号プレースホルダー 2">
            <a:extLst>
              <a:ext uri="{FF2B5EF4-FFF2-40B4-BE49-F238E27FC236}">
                <a16:creationId xmlns:a16="http://schemas.microsoft.com/office/drawing/2014/main" id="{69E49863-4EAC-8627-CECA-D9C8E0D48EB8}"/>
              </a:ext>
            </a:extLst>
          </p:cNvPr>
          <p:cNvSpPr>
            <a:spLocks noGrp="1"/>
          </p:cNvSpPr>
          <p:nvPr>
            <p:ph type="sldNum" sz="quarter" idx="12"/>
          </p:nvPr>
        </p:nvSpPr>
        <p:spPr/>
        <p:txBody>
          <a:bodyPr/>
          <a:lstStyle/>
          <a:p>
            <a:fld id="{E97FCFFC-F8AA-4D8F-A275-EA91BBC194F3}" type="slidenum">
              <a:rPr kumimoji="1" lang="ja-JP" altLang="en-US" smtClean="0"/>
              <a:t>7</a:t>
            </a:fld>
            <a:endParaRPr kumimoji="1" lang="ja-JP" altLang="en-US"/>
          </a:p>
        </p:txBody>
      </p:sp>
      <p:sp>
        <p:nvSpPr>
          <p:cNvPr id="5" name="テキスト ボックス 4">
            <a:extLst>
              <a:ext uri="{FF2B5EF4-FFF2-40B4-BE49-F238E27FC236}">
                <a16:creationId xmlns:a16="http://schemas.microsoft.com/office/drawing/2014/main" id="{009C6796-8251-BE39-F719-0EB9BD1F0064}"/>
              </a:ext>
            </a:extLst>
          </p:cNvPr>
          <p:cNvSpPr txBox="1"/>
          <p:nvPr/>
        </p:nvSpPr>
        <p:spPr>
          <a:xfrm>
            <a:off x="2763594" y="1261872"/>
            <a:ext cx="5723182" cy="960263"/>
          </a:xfrm>
          <a:prstGeom prst="rect">
            <a:avLst/>
          </a:prstGeom>
          <a:noFill/>
        </p:spPr>
        <p:txBody>
          <a:bodyPr wrap="square">
            <a:spAutoFit/>
          </a:bodyPr>
          <a:lstStyle/>
          <a:p>
            <a:pPr>
              <a:lnSpc>
                <a:spcPct val="120000"/>
              </a:lnSpc>
            </a:pPr>
            <a:r>
              <a:rPr lang="ja-JP" altLang="en-US" sz="2400" b="1" dirty="0"/>
              <a:t>意義ある事業の基礎として奉仕の理念を奨励し、これを育むことにある。</a:t>
            </a:r>
          </a:p>
        </p:txBody>
      </p:sp>
      <p:sp>
        <p:nvSpPr>
          <p:cNvPr id="7" name="矢印: 五方向 6">
            <a:extLst>
              <a:ext uri="{FF2B5EF4-FFF2-40B4-BE49-F238E27FC236}">
                <a16:creationId xmlns:a16="http://schemas.microsoft.com/office/drawing/2014/main" id="{29AA4A74-1CAE-7112-D6B8-C34FD4968C92}"/>
              </a:ext>
            </a:extLst>
          </p:cNvPr>
          <p:cNvSpPr/>
          <p:nvPr/>
        </p:nvSpPr>
        <p:spPr>
          <a:xfrm>
            <a:off x="353425" y="1338072"/>
            <a:ext cx="2313575" cy="750571"/>
          </a:xfrm>
          <a:prstGeom prst="homePlate">
            <a:avLst>
              <a:gd name="adj" fmla="val 25372"/>
            </a:avLst>
          </a:prstGeom>
          <a:solidFill>
            <a:srgbClr val="2A4D92"/>
          </a:solidFill>
          <a:ln>
            <a:solidFill>
              <a:srgbClr val="2A4D92"/>
            </a:solidFill>
          </a:ln>
        </p:spPr>
        <p:style>
          <a:lnRef idx="2">
            <a:schemeClr val="accent1">
              <a:shade val="15000"/>
            </a:schemeClr>
          </a:lnRef>
          <a:fillRef idx="1">
            <a:schemeClr val="accent1"/>
          </a:fillRef>
          <a:effectRef idx="0">
            <a:schemeClr val="accent1"/>
          </a:effectRef>
          <a:fontRef idx="minor">
            <a:schemeClr val="lt1"/>
          </a:fontRef>
        </p:style>
        <p:txBody>
          <a:bodyPr tIns="72000" bIns="0" rtlCol="0" anchor="ctr"/>
          <a:lstStyle/>
          <a:p>
            <a:pPr algn="ctr"/>
            <a:r>
              <a:rPr lang="ja-JP" altLang="en-US" sz="2000" dirty="0"/>
              <a:t>ロータリーの目的</a:t>
            </a:r>
            <a:endParaRPr kumimoji="1" lang="ja-JP" altLang="en-US" sz="2000" dirty="0"/>
          </a:p>
        </p:txBody>
      </p:sp>
      <p:graphicFrame>
        <p:nvGraphicFramePr>
          <p:cNvPr id="17" name="表 16">
            <a:extLst>
              <a:ext uri="{FF2B5EF4-FFF2-40B4-BE49-F238E27FC236}">
                <a16:creationId xmlns:a16="http://schemas.microsoft.com/office/drawing/2014/main" id="{25725143-9849-C106-CE29-515A14365A2D}"/>
              </a:ext>
            </a:extLst>
          </p:cNvPr>
          <p:cNvGraphicFramePr>
            <a:graphicFrameLocks noGrp="1"/>
          </p:cNvGraphicFramePr>
          <p:nvPr/>
        </p:nvGraphicFramePr>
        <p:xfrm>
          <a:off x="688181" y="3120996"/>
          <a:ext cx="7767638" cy="3374890"/>
        </p:xfrm>
        <a:graphic>
          <a:graphicData uri="http://schemas.openxmlformats.org/drawingml/2006/table">
            <a:tbl>
              <a:tblPr firstRow="1" bandRow="1">
                <a:tableStyleId>{5C22544A-7EE6-4342-B048-85BDC9FD1C3A}</a:tableStyleId>
              </a:tblPr>
              <a:tblGrid>
                <a:gridCol w="861722">
                  <a:extLst>
                    <a:ext uri="{9D8B030D-6E8A-4147-A177-3AD203B41FA5}">
                      <a16:colId xmlns:a16="http://schemas.microsoft.com/office/drawing/2014/main" val="1117945161"/>
                    </a:ext>
                  </a:extLst>
                </a:gridCol>
                <a:gridCol w="6905916">
                  <a:extLst>
                    <a:ext uri="{9D8B030D-6E8A-4147-A177-3AD203B41FA5}">
                      <a16:colId xmlns:a16="http://schemas.microsoft.com/office/drawing/2014/main" val="1961060819"/>
                    </a:ext>
                  </a:extLst>
                </a:gridCol>
              </a:tblGrid>
              <a:tr h="48785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メイリオ"/>
                          <a:ea typeface="メイリオ"/>
                          <a:cs typeface="+mn-cs"/>
                        </a:rPr>
                        <a:t>第</a:t>
                      </a:r>
                      <a:r>
                        <a:rPr kumimoji="1" lang="en-US" altLang="ja-JP" sz="1800" b="1" i="0" u="none" strike="noStrike" kern="1200" cap="none" spc="0" normalizeH="0" baseline="0" noProof="0" dirty="0">
                          <a:ln>
                            <a:noFill/>
                          </a:ln>
                          <a:solidFill>
                            <a:prstClr val="white"/>
                          </a:solidFill>
                          <a:effectLst/>
                          <a:uLnTx/>
                          <a:uFillTx/>
                          <a:latin typeface="メイリオ"/>
                          <a:ea typeface="メイリオ"/>
                          <a:cs typeface="+mn-cs"/>
                        </a:rPr>
                        <a:t>1</a:t>
                      </a:r>
                      <a:endParaRPr kumimoji="1" lang="ja-JP" altLang="en-US" dirty="0"/>
                    </a:p>
                  </a:txBody>
                  <a:tcPr marB="0" anchor="ctr">
                    <a:lnL w="12700" cap="flat" cmpd="sng" algn="ctr">
                      <a:solidFill>
                        <a:srgbClr val="2A4D92"/>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2A4D9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dirty="0">
                          <a:solidFill>
                            <a:schemeClr val="tx1"/>
                          </a:solidFill>
                        </a:rPr>
                        <a:t>知り合いを広めることによって奉仕の機会とすること</a:t>
                      </a:r>
                    </a:p>
                  </a:txBody>
                  <a:tcPr marB="0" anchor="ctr">
                    <a:lnL w="38100" cap="flat" cmpd="sng" algn="ctr">
                      <a:solidFill>
                        <a:schemeClr val="bg1"/>
                      </a:solidFill>
                      <a:prstDash val="solid"/>
                      <a:round/>
                      <a:headEnd type="none" w="med" len="med"/>
                      <a:tailEnd type="none" w="med" len="med"/>
                    </a:lnL>
                    <a:lnR w="12700" cap="flat" cmpd="sng" algn="ctr">
                      <a:solidFill>
                        <a:srgbClr val="FFAE09"/>
                      </a:solidFill>
                      <a:prstDash val="solid"/>
                      <a:round/>
                      <a:headEnd type="none" w="med" len="med"/>
                      <a:tailEnd type="none" w="med" len="med"/>
                    </a:lnR>
                    <a:lnB w="12700" cap="flat" cmpd="sng" algn="ctr">
                      <a:solidFill>
                        <a:schemeClr val="bg1">
                          <a:lumMod val="95000"/>
                        </a:schemeClr>
                      </a:solidFill>
                      <a:prstDash val="solid"/>
                      <a:round/>
                      <a:headEnd type="none" w="med" len="med"/>
                      <a:tailEnd type="none" w="med" len="med"/>
                    </a:lnB>
                    <a:noFill/>
                  </a:tcPr>
                </a:tc>
                <a:extLst>
                  <a:ext uri="{0D108BD9-81ED-4DB2-BD59-A6C34878D82A}">
                    <a16:rowId xmlns:a16="http://schemas.microsoft.com/office/drawing/2014/main" val="3052144166"/>
                  </a:ext>
                </a:extLst>
              </a:tr>
              <a:tr h="1202931">
                <a:tc>
                  <a:txBody>
                    <a:bodyPr/>
                    <a:lstStyle/>
                    <a:p>
                      <a:pPr algn="ctr"/>
                      <a:r>
                        <a:rPr kumimoji="1" lang="ja-JP" altLang="en-US" sz="1800" b="1" i="0" u="none" strike="noStrike" kern="1200" cap="none" spc="0" normalizeH="0" baseline="0" noProof="0" dirty="0">
                          <a:ln>
                            <a:noFill/>
                          </a:ln>
                          <a:solidFill>
                            <a:prstClr val="white"/>
                          </a:solidFill>
                          <a:effectLst/>
                          <a:uLnTx/>
                          <a:uFillTx/>
                          <a:latin typeface="メイリオ"/>
                          <a:ea typeface="メイリオ"/>
                          <a:cs typeface="+mn-cs"/>
                        </a:rPr>
                        <a:t>第</a:t>
                      </a:r>
                      <a:r>
                        <a:rPr kumimoji="1" lang="en-US" altLang="ja-JP" sz="1800" b="1" i="0" u="none" strike="noStrike" kern="1200" cap="none" spc="0" normalizeH="0" baseline="0" noProof="0" dirty="0">
                          <a:ln>
                            <a:noFill/>
                          </a:ln>
                          <a:solidFill>
                            <a:prstClr val="white"/>
                          </a:solidFill>
                          <a:effectLst/>
                          <a:uLnTx/>
                          <a:uFillTx/>
                          <a:latin typeface="メイリオ"/>
                          <a:ea typeface="メイリオ"/>
                          <a:cs typeface="+mn-cs"/>
                        </a:rPr>
                        <a:t>2</a:t>
                      </a:r>
                      <a:endParaRPr kumimoji="1" lang="ja-JP" altLang="en-US" dirty="0"/>
                    </a:p>
                  </a:txBody>
                  <a:tcPr marB="0" anchor="ctr">
                    <a:lnL w="12700" cap="flat" cmpd="sng" algn="ctr">
                      <a:solidFill>
                        <a:srgbClr val="2A4D92"/>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2A4D9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dirty="0">
                          <a:solidFill>
                            <a:schemeClr val="tx1"/>
                          </a:solidFill>
                        </a:rPr>
                        <a:t>職業上の高い倫理基準を保ち、役立つ仕事はすべて価値あるものと認識し、社会に奉仕する機会としてロータリアン各自の職業を高潔なものとすること</a:t>
                      </a:r>
                    </a:p>
                  </a:txBody>
                  <a:tcPr marB="0" anchor="ctr">
                    <a:lnL w="38100" cap="flat" cmpd="sng" algn="ctr">
                      <a:solidFill>
                        <a:schemeClr val="bg1"/>
                      </a:solidFill>
                      <a:prstDash val="solid"/>
                      <a:round/>
                      <a:headEnd type="none" w="med" len="med"/>
                      <a:tailEnd type="none" w="med" len="med"/>
                    </a:lnL>
                    <a:lnR w="12700" cap="flat" cmpd="sng" algn="ctr">
                      <a:solidFill>
                        <a:srgbClr val="FFAE09"/>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extLst>
                  <a:ext uri="{0D108BD9-81ED-4DB2-BD59-A6C34878D82A}">
                    <a16:rowId xmlns:a16="http://schemas.microsoft.com/office/drawing/2014/main" val="3301114727"/>
                  </a:ext>
                </a:extLst>
              </a:tr>
              <a:tr h="842052">
                <a:tc>
                  <a:txBody>
                    <a:bodyPr/>
                    <a:lstStyle/>
                    <a:p>
                      <a:pPr algn="ctr"/>
                      <a:r>
                        <a:rPr kumimoji="1" lang="ja-JP" altLang="en-US" sz="1800" b="1" i="0" u="none" strike="noStrike" kern="1200" cap="none" spc="0" normalizeH="0" baseline="0" noProof="0" dirty="0">
                          <a:ln>
                            <a:noFill/>
                          </a:ln>
                          <a:solidFill>
                            <a:prstClr val="white"/>
                          </a:solidFill>
                          <a:effectLst/>
                          <a:uLnTx/>
                          <a:uFillTx/>
                          <a:latin typeface="メイリオ"/>
                          <a:ea typeface="メイリオ"/>
                          <a:cs typeface="+mn-cs"/>
                        </a:rPr>
                        <a:t>第</a:t>
                      </a:r>
                      <a:r>
                        <a:rPr kumimoji="1" lang="en-US" altLang="ja-JP" sz="1800" b="1" i="0" u="none" strike="noStrike" kern="1200" cap="none" spc="0" normalizeH="0" baseline="0" noProof="0" dirty="0">
                          <a:ln>
                            <a:noFill/>
                          </a:ln>
                          <a:solidFill>
                            <a:prstClr val="white"/>
                          </a:solidFill>
                          <a:effectLst/>
                          <a:uLnTx/>
                          <a:uFillTx/>
                          <a:latin typeface="メイリオ"/>
                          <a:ea typeface="メイリオ"/>
                          <a:cs typeface="+mn-cs"/>
                        </a:rPr>
                        <a:t>3</a:t>
                      </a:r>
                      <a:endParaRPr kumimoji="1" lang="ja-JP" altLang="en-US" dirty="0"/>
                    </a:p>
                  </a:txBody>
                  <a:tcPr marB="0" anchor="ctr">
                    <a:lnL w="12700" cap="flat" cmpd="sng" algn="ctr">
                      <a:solidFill>
                        <a:srgbClr val="2A4D92"/>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2A4D9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dirty="0">
                          <a:solidFill>
                            <a:schemeClr val="tx1"/>
                          </a:solidFill>
                        </a:rPr>
                        <a:t>ロータリアン一人一人が、個人として、また事業および社会生活において日々、奉仕の理念を実践すること</a:t>
                      </a:r>
                    </a:p>
                  </a:txBody>
                  <a:tcPr marB="0" anchor="ctr">
                    <a:lnL w="38100" cap="flat" cmpd="sng" algn="ctr">
                      <a:solidFill>
                        <a:schemeClr val="bg1"/>
                      </a:solidFill>
                      <a:prstDash val="solid"/>
                      <a:round/>
                      <a:headEnd type="none" w="med" len="med"/>
                      <a:tailEnd type="none" w="med" len="med"/>
                    </a:lnL>
                    <a:lnR w="12700" cap="flat" cmpd="sng" algn="ctr">
                      <a:solidFill>
                        <a:srgbClr val="FFAE09"/>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extLst>
                  <a:ext uri="{0D108BD9-81ED-4DB2-BD59-A6C34878D82A}">
                    <a16:rowId xmlns:a16="http://schemas.microsoft.com/office/drawing/2014/main" val="1442420511"/>
                  </a:ext>
                </a:extLst>
              </a:tr>
              <a:tr h="842052">
                <a:tc>
                  <a:txBody>
                    <a:bodyPr/>
                    <a:lstStyle/>
                    <a:p>
                      <a:pPr algn="ctr"/>
                      <a:r>
                        <a:rPr kumimoji="1" lang="ja-JP" altLang="en-US" sz="1800" b="1" i="0" u="none" strike="noStrike" kern="1200" cap="none" spc="0" normalizeH="0" baseline="0" noProof="0" dirty="0">
                          <a:ln>
                            <a:noFill/>
                          </a:ln>
                          <a:solidFill>
                            <a:prstClr val="white"/>
                          </a:solidFill>
                          <a:effectLst/>
                          <a:uLnTx/>
                          <a:uFillTx/>
                          <a:latin typeface="メイリオ"/>
                          <a:ea typeface="メイリオ"/>
                          <a:cs typeface="+mn-cs"/>
                        </a:rPr>
                        <a:t>第</a:t>
                      </a:r>
                      <a:r>
                        <a:rPr kumimoji="1" lang="en-US" altLang="ja-JP" sz="1800" b="1" i="0" u="none" strike="noStrike" kern="1200" cap="none" spc="0" normalizeH="0" baseline="0" noProof="0" dirty="0">
                          <a:ln>
                            <a:noFill/>
                          </a:ln>
                          <a:solidFill>
                            <a:prstClr val="white"/>
                          </a:solidFill>
                          <a:effectLst/>
                          <a:uLnTx/>
                          <a:uFillTx/>
                          <a:latin typeface="メイリオ"/>
                          <a:ea typeface="メイリオ"/>
                          <a:cs typeface="+mn-cs"/>
                        </a:rPr>
                        <a:t>4</a:t>
                      </a:r>
                      <a:endParaRPr kumimoji="1" lang="ja-JP" altLang="en-US" dirty="0"/>
                    </a:p>
                  </a:txBody>
                  <a:tcPr marB="0" anchor="ctr">
                    <a:lnL w="12700" cap="flat" cmpd="sng" algn="ctr">
                      <a:solidFill>
                        <a:srgbClr val="2A4D92"/>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2A4D9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dirty="0">
                          <a:solidFill>
                            <a:schemeClr val="tx1"/>
                          </a:solidFill>
                        </a:rPr>
                        <a:t>奉仕の理念で結ばれた職業人が、世界的ネットワークを通じて、国際理解親善、平和を推進すること</a:t>
                      </a:r>
                    </a:p>
                  </a:txBody>
                  <a:tcPr marB="0" anchor="ctr">
                    <a:lnL w="38100" cap="flat" cmpd="sng" algn="ctr">
                      <a:solidFill>
                        <a:schemeClr val="bg1"/>
                      </a:solidFill>
                      <a:prstDash val="solid"/>
                      <a:round/>
                      <a:headEnd type="none" w="med" len="med"/>
                      <a:tailEnd type="none" w="med" len="med"/>
                    </a:lnL>
                    <a:lnR w="12700" cap="flat" cmpd="sng" algn="ctr">
                      <a:solidFill>
                        <a:srgbClr val="FFAE09"/>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noFill/>
                  </a:tcPr>
                </a:tc>
                <a:extLst>
                  <a:ext uri="{0D108BD9-81ED-4DB2-BD59-A6C34878D82A}">
                    <a16:rowId xmlns:a16="http://schemas.microsoft.com/office/drawing/2014/main" val="1072559572"/>
                  </a:ext>
                </a:extLst>
              </a:tr>
            </a:tbl>
          </a:graphicData>
        </a:graphic>
      </p:graphicFrame>
      <p:sp>
        <p:nvSpPr>
          <p:cNvPr id="18" name="四角形: 上の 2 つの角を丸める 17">
            <a:extLst>
              <a:ext uri="{FF2B5EF4-FFF2-40B4-BE49-F238E27FC236}">
                <a16:creationId xmlns:a16="http://schemas.microsoft.com/office/drawing/2014/main" id="{3741ADA8-6259-6DBF-8D1D-74EF7A87B167}"/>
              </a:ext>
            </a:extLst>
          </p:cNvPr>
          <p:cNvSpPr/>
          <p:nvPr/>
        </p:nvSpPr>
        <p:spPr>
          <a:xfrm>
            <a:off x="688181" y="2592467"/>
            <a:ext cx="7767638" cy="503565"/>
          </a:xfrm>
          <a:prstGeom prst="round2SameRect">
            <a:avLst/>
          </a:prstGeom>
          <a:solidFill>
            <a:srgbClr val="2A4D92"/>
          </a:solidFill>
          <a:ln w="12700">
            <a:solidFill>
              <a:srgbClr val="2A4D92"/>
            </a:solidFill>
          </a:ln>
        </p:spPr>
        <p:style>
          <a:lnRef idx="2">
            <a:schemeClr val="accent1">
              <a:shade val="15000"/>
            </a:schemeClr>
          </a:lnRef>
          <a:fillRef idx="1">
            <a:schemeClr val="accent1"/>
          </a:fillRef>
          <a:effectRef idx="0">
            <a:schemeClr val="accent1"/>
          </a:effectRef>
          <a:fontRef idx="minor">
            <a:schemeClr val="lt1"/>
          </a:fontRef>
        </p:style>
        <p:txBody>
          <a:bodyPr tIns="72000" rtlCol="0" anchor="ctr"/>
          <a:lstStyle/>
          <a:p>
            <a:pPr algn="ctr">
              <a:lnSpc>
                <a:spcPct val="120000"/>
              </a:lnSpc>
            </a:pPr>
            <a:r>
              <a:rPr lang="ja-JP" altLang="en-US" b="1" dirty="0">
                <a:solidFill>
                  <a:schemeClr val="bg1"/>
                </a:solidFill>
              </a:rPr>
              <a:t>具体的には、次の各項を奨励することにある。</a:t>
            </a:r>
          </a:p>
        </p:txBody>
      </p:sp>
    </p:spTree>
    <p:extLst>
      <p:ext uri="{BB962C8B-B14F-4D97-AF65-F5344CB8AC3E}">
        <p14:creationId xmlns:p14="http://schemas.microsoft.com/office/powerpoint/2010/main" val="28543784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73E49-3EF6-44A1-F27E-BE1A64FCA491}"/>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B0C63506-1048-3306-449A-4D05B998C7CE}"/>
              </a:ext>
            </a:extLst>
          </p:cNvPr>
          <p:cNvSpPr>
            <a:spLocks noGrp="1"/>
          </p:cNvSpPr>
          <p:nvPr>
            <p:ph type="title"/>
          </p:nvPr>
        </p:nvSpPr>
        <p:spPr>
          <a:xfrm>
            <a:off x="215213" y="404893"/>
            <a:ext cx="8883965" cy="550873"/>
          </a:xfrm>
        </p:spPr>
        <p:txBody>
          <a:bodyPr/>
          <a:lstStyle/>
          <a:p>
            <a:r>
              <a:rPr kumimoji="1" lang="ja-JP" altLang="en-US" dirty="0"/>
              <a:t>決議</a:t>
            </a:r>
            <a:r>
              <a:rPr kumimoji="1" lang="en-US" altLang="ja-JP" dirty="0"/>
              <a:t>23-34</a:t>
            </a:r>
            <a:r>
              <a:rPr kumimoji="1" lang="ja-JP" altLang="en-US" dirty="0"/>
              <a:t>の第</a:t>
            </a:r>
            <a:r>
              <a:rPr kumimoji="1" lang="en-US" altLang="ja-JP" dirty="0"/>
              <a:t>1</a:t>
            </a:r>
            <a:r>
              <a:rPr kumimoji="1" lang="ja-JP" altLang="en-US" dirty="0"/>
              <a:t>項</a:t>
            </a:r>
          </a:p>
        </p:txBody>
      </p:sp>
      <p:sp>
        <p:nvSpPr>
          <p:cNvPr id="3" name="スライド番号プレースホルダー 2">
            <a:extLst>
              <a:ext uri="{FF2B5EF4-FFF2-40B4-BE49-F238E27FC236}">
                <a16:creationId xmlns:a16="http://schemas.microsoft.com/office/drawing/2014/main" id="{05139A85-6741-4A1E-FEA2-9BE85FC140DF}"/>
              </a:ext>
            </a:extLst>
          </p:cNvPr>
          <p:cNvSpPr>
            <a:spLocks noGrp="1"/>
          </p:cNvSpPr>
          <p:nvPr>
            <p:ph type="sldNum" sz="quarter" idx="12"/>
          </p:nvPr>
        </p:nvSpPr>
        <p:spPr/>
        <p:txBody>
          <a:bodyPr/>
          <a:lstStyle/>
          <a:p>
            <a:fld id="{E97FCFFC-F8AA-4D8F-A275-EA91BBC194F3}" type="slidenum">
              <a:rPr kumimoji="1" lang="ja-JP" altLang="en-US" smtClean="0"/>
              <a:t>8</a:t>
            </a:fld>
            <a:endParaRPr kumimoji="1" lang="ja-JP" altLang="en-US"/>
          </a:p>
        </p:txBody>
      </p:sp>
      <p:sp>
        <p:nvSpPr>
          <p:cNvPr id="4" name="正方形/長方形 3">
            <a:extLst>
              <a:ext uri="{FF2B5EF4-FFF2-40B4-BE49-F238E27FC236}">
                <a16:creationId xmlns:a16="http://schemas.microsoft.com/office/drawing/2014/main" id="{DB11378A-83FF-3231-7148-C0223CA4563A}"/>
              </a:ext>
            </a:extLst>
          </p:cNvPr>
          <p:cNvSpPr/>
          <p:nvPr/>
        </p:nvSpPr>
        <p:spPr>
          <a:xfrm>
            <a:off x="4202905" y="3711559"/>
            <a:ext cx="2013445" cy="81247"/>
          </a:xfrm>
          <a:prstGeom prst="rect">
            <a:avLst/>
          </a:prstGeom>
          <a:solidFill>
            <a:srgbClr val="FFAE09">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tIns="72000" rtlCol="0" anchor="ctr"/>
          <a:lstStyle/>
          <a:p>
            <a:pPr algn="ctr">
              <a:lnSpc>
                <a:spcPct val="120000"/>
              </a:lnSpc>
            </a:pPr>
            <a:endParaRPr kumimoji="1" lang="ja-JP" altLang="en-US" sz="2000" dirty="0"/>
          </a:p>
        </p:txBody>
      </p:sp>
      <p:sp>
        <p:nvSpPr>
          <p:cNvPr id="6" name="正方形/長方形 5">
            <a:extLst>
              <a:ext uri="{FF2B5EF4-FFF2-40B4-BE49-F238E27FC236}">
                <a16:creationId xmlns:a16="http://schemas.microsoft.com/office/drawing/2014/main" id="{569F77DD-8AAC-9D12-CF61-EF567BACD2EE}"/>
              </a:ext>
            </a:extLst>
          </p:cNvPr>
          <p:cNvSpPr/>
          <p:nvPr/>
        </p:nvSpPr>
        <p:spPr>
          <a:xfrm>
            <a:off x="956785" y="4161139"/>
            <a:ext cx="6267928" cy="81247"/>
          </a:xfrm>
          <a:prstGeom prst="rect">
            <a:avLst/>
          </a:prstGeom>
          <a:solidFill>
            <a:srgbClr val="FFAE09">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tIns="72000" rtlCol="0" anchor="ctr"/>
          <a:lstStyle/>
          <a:p>
            <a:pPr algn="ctr">
              <a:lnSpc>
                <a:spcPct val="120000"/>
              </a:lnSpc>
            </a:pPr>
            <a:endParaRPr kumimoji="1" lang="ja-JP" altLang="en-US" sz="2000" dirty="0"/>
          </a:p>
        </p:txBody>
      </p:sp>
      <p:sp>
        <p:nvSpPr>
          <p:cNvPr id="5" name="テキスト ボックス 4">
            <a:extLst>
              <a:ext uri="{FF2B5EF4-FFF2-40B4-BE49-F238E27FC236}">
                <a16:creationId xmlns:a16="http://schemas.microsoft.com/office/drawing/2014/main" id="{BD69C0DD-FF96-00BF-9861-115F6ED64BB5}"/>
              </a:ext>
            </a:extLst>
          </p:cNvPr>
          <p:cNvSpPr txBox="1"/>
          <p:nvPr/>
        </p:nvSpPr>
        <p:spPr>
          <a:xfrm>
            <a:off x="822121" y="1470199"/>
            <a:ext cx="7499758" cy="3330142"/>
          </a:xfrm>
          <a:prstGeom prst="rect">
            <a:avLst/>
          </a:prstGeom>
          <a:noFill/>
        </p:spPr>
        <p:txBody>
          <a:bodyPr wrap="square">
            <a:spAutoFit/>
          </a:bodyPr>
          <a:lstStyle/>
          <a:p>
            <a:pPr algn="just">
              <a:lnSpc>
                <a:spcPct val="120000"/>
              </a:lnSpc>
              <a:spcAft>
                <a:spcPts val="1200"/>
              </a:spcAft>
            </a:pPr>
            <a:r>
              <a:rPr lang="ja-JP" altLang="en-US" sz="2400" dirty="0">
                <a:solidFill>
                  <a:schemeClr val="tx1">
                    <a:lumMod val="75000"/>
                    <a:lumOff val="25000"/>
                  </a:schemeClr>
                </a:solidFill>
              </a:rPr>
              <a:t>ロータリーは、基本的には、一つの人生哲学であり、それは利己的な欲求とたとえ義務であれ、他人のために奉仕したいと言う感情との間に、常に存在する矛盾を和らげようとするものである。</a:t>
            </a:r>
            <a:endParaRPr lang="en-US" altLang="ja-JP" sz="2400" dirty="0">
              <a:solidFill>
                <a:schemeClr val="tx1">
                  <a:lumMod val="75000"/>
                  <a:lumOff val="25000"/>
                </a:schemeClr>
              </a:solidFill>
            </a:endParaRPr>
          </a:p>
          <a:p>
            <a:pPr algn="just">
              <a:lnSpc>
                <a:spcPct val="120000"/>
              </a:lnSpc>
              <a:spcAft>
                <a:spcPts val="1200"/>
              </a:spcAft>
            </a:pPr>
            <a:r>
              <a:rPr lang="ja-JP" altLang="en-US" sz="2400" dirty="0">
                <a:solidFill>
                  <a:schemeClr val="tx1">
                    <a:lumMod val="75000"/>
                    <a:lumOff val="25000"/>
                  </a:schemeClr>
                </a:solidFill>
              </a:rPr>
              <a:t>この哲学は奉仕、即ち</a:t>
            </a:r>
            <a:r>
              <a:rPr lang="ja-JP" altLang="en-US" sz="2400" b="1" dirty="0">
                <a:solidFill>
                  <a:schemeClr val="tx1">
                    <a:lumMod val="75000"/>
                    <a:lumOff val="25000"/>
                  </a:schemeClr>
                </a:solidFill>
              </a:rPr>
              <a:t>「超我の奉仕」</a:t>
            </a:r>
            <a:r>
              <a:rPr lang="ja-JP" altLang="en-US" sz="2400" dirty="0">
                <a:solidFill>
                  <a:schemeClr val="tx1">
                    <a:lumMod val="75000"/>
                    <a:lumOff val="25000"/>
                  </a:schemeClr>
                </a:solidFill>
              </a:rPr>
              <a:t>の哲学であり</a:t>
            </a:r>
            <a:r>
              <a:rPr lang="ja-JP" altLang="en-US" sz="2400" b="1" dirty="0">
                <a:solidFill>
                  <a:schemeClr val="tx1">
                    <a:lumMod val="75000"/>
                    <a:lumOff val="25000"/>
                  </a:schemeClr>
                </a:solidFill>
              </a:rPr>
              <a:t>「最もよく奉仕する者、最も多く報いられる」</a:t>
            </a:r>
            <a:r>
              <a:rPr lang="ja-JP" altLang="en-US" sz="2400" dirty="0">
                <a:solidFill>
                  <a:schemeClr val="tx1">
                    <a:lumMod val="75000"/>
                    <a:lumOff val="25000"/>
                  </a:schemeClr>
                </a:solidFill>
              </a:rPr>
              <a:t>という実践的で職業倫理にかなった原則に基づくものである。</a:t>
            </a:r>
          </a:p>
        </p:txBody>
      </p:sp>
      <p:pic>
        <p:nvPicPr>
          <p:cNvPr id="12" name="グラフィックス 11">
            <a:extLst>
              <a:ext uri="{FF2B5EF4-FFF2-40B4-BE49-F238E27FC236}">
                <a16:creationId xmlns:a16="http://schemas.microsoft.com/office/drawing/2014/main" id="{96964E5F-D9ED-31D4-C9A3-2BD51BE8659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6744931" y="4927039"/>
            <a:ext cx="1653148" cy="1653148"/>
          </a:xfrm>
          <a:prstGeom prst="rect">
            <a:avLst/>
          </a:prstGeom>
        </p:spPr>
      </p:pic>
    </p:spTree>
    <p:extLst>
      <p:ext uri="{BB962C8B-B14F-4D97-AF65-F5344CB8AC3E}">
        <p14:creationId xmlns:p14="http://schemas.microsoft.com/office/powerpoint/2010/main" val="2724193532"/>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ユーザー定義 11">
      <a:majorFont>
        <a:latin typeface="メイリオ"/>
        <a:ea typeface="メイリオ"/>
        <a:cs typeface=""/>
      </a:majorFont>
      <a:minorFont>
        <a:latin typeface="メイリオ"/>
        <a:ea typeface="メイリオ"/>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2A4D92"/>
        </a:solidFill>
        <a:ln>
          <a:noFill/>
        </a:ln>
      </a:spPr>
      <a:bodyPr tIns="72000" rtlCol="0" anchor="ctr"/>
      <a:lstStyle>
        <a:defPPr algn="ctr">
          <a:lnSpc>
            <a:spcPct val="120000"/>
          </a:lnSpc>
          <a:defRPr kumimoji="1" sz="2000" dirty="0"/>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1225</TotalTime>
  <Words>3063</Words>
  <Application>Microsoft Office PowerPoint</Application>
  <PresentationFormat>画面に合わせる (4:3)</PresentationFormat>
  <Paragraphs>354</Paragraphs>
  <Slides>40</Slides>
  <Notes>0</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40</vt:i4>
      </vt:variant>
    </vt:vector>
  </HeadingPairs>
  <TitlesOfParts>
    <vt:vector size="45" baseType="lpstr">
      <vt:lpstr>メイリオ</vt:lpstr>
      <vt:lpstr>游ゴシック</vt:lpstr>
      <vt:lpstr>Arial</vt:lpstr>
      <vt:lpstr>Wingdings</vt:lpstr>
      <vt:lpstr>Office テーマ</vt:lpstr>
      <vt:lpstr>PowerPoint プレゼンテーション</vt:lpstr>
      <vt:lpstr>ロータリーの始まり</vt:lpstr>
      <vt:lpstr>職業奉仕の始まり</vt:lpstr>
      <vt:lpstr>ロータリーの原点とは</vt:lpstr>
      <vt:lpstr>ロータリーの原点とは</vt:lpstr>
      <vt:lpstr>ロータリーの原点とは</vt:lpstr>
      <vt:lpstr>奉仕の理念</vt:lpstr>
      <vt:lpstr>ロータリーの基本理念</vt:lpstr>
      <vt:lpstr>決議23-34の第1項</vt:lpstr>
      <vt:lpstr>国際ロータリーの標語</vt:lpstr>
      <vt:lpstr>四つのテスト</vt:lpstr>
      <vt:lpstr>四つのテスト</vt:lpstr>
      <vt:lpstr>四つのテスト</vt:lpstr>
      <vt:lpstr>四つのテスト</vt:lpstr>
      <vt:lpstr>日本のロータリーは</vt:lpstr>
      <vt:lpstr>PowerPoint プレゼンテーション</vt:lpstr>
      <vt:lpstr>例会は人生の道場</vt:lpstr>
      <vt:lpstr>例会をつくる</vt:lpstr>
      <vt:lpstr>例会は日本のロータリーの姿の原点</vt:lpstr>
      <vt:lpstr>1940年 東京Rクラブ解散 RI脱退</vt:lpstr>
      <vt:lpstr>例会は人生の道場</vt:lpstr>
      <vt:lpstr>職業奉仕とは</vt:lpstr>
      <vt:lpstr>職業奉仕とは</vt:lpstr>
      <vt:lpstr>人という姿形が 心の動きによって行動するように</vt:lpstr>
      <vt:lpstr>クラブが行う職業奉仕</vt:lpstr>
      <vt:lpstr>クラブが行う職業奉仕</vt:lpstr>
      <vt:lpstr> 職業人としてのロータリーの意義</vt:lpstr>
      <vt:lpstr> 日本と世界の職業奉仕の違い</vt:lpstr>
      <vt:lpstr>PowerPoint プレゼンテーション</vt:lpstr>
      <vt:lpstr>国際ロータリーの使命</vt:lpstr>
      <vt:lpstr>ロータリーの目的</vt:lpstr>
      <vt:lpstr>中核的価値観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Kenji Tamada</dc:creator>
  <cp:lastModifiedBy>shino shino</cp:lastModifiedBy>
  <cp:revision>138</cp:revision>
  <cp:lastPrinted>2025-09-23T02:52:40Z</cp:lastPrinted>
  <dcterms:created xsi:type="dcterms:W3CDTF">2024-07-02T22:09:12Z</dcterms:created>
  <dcterms:modified xsi:type="dcterms:W3CDTF">2025-09-23T02:53:06Z</dcterms:modified>
</cp:coreProperties>
</file>